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2021-10-07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2021-10-07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2021-10-07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/>
              <a:t>14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범죄대책론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(3) :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형벌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65917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형벌의 형사정책적 기능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77126"/>
            <a:ext cx="11029615" cy="47411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ko-KR" dirty="0"/>
              <a:t>1. </a:t>
            </a:r>
            <a:r>
              <a:rPr lang="ko-KR" altLang="en-US" dirty="0">
                <a:solidFill>
                  <a:srgbClr val="FF0000"/>
                </a:solidFill>
              </a:rPr>
              <a:t>응보기능 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 - </a:t>
            </a:r>
            <a:r>
              <a:rPr lang="ko-KR" altLang="en-US" dirty="0"/>
              <a:t>형벌은 범행 또는 책임에 대한 상쇄를 통해 피해자나 사회일반의 응보 내지 보복감정을 만족시켜 줌으로써 법적 평화를 유지시켜 줌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2. </a:t>
            </a:r>
            <a:r>
              <a:rPr lang="ko-KR" altLang="en-US" dirty="0">
                <a:solidFill>
                  <a:srgbClr val="FF0000"/>
                </a:solidFill>
              </a:rPr>
              <a:t>일반예방기능 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- </a:t>
            </a:r>
            <a:r>
              <a:rPr lang="ko-KR" altLang="en-US" dirty="0"/>
              <a:t>위협</a:t>
            </a:r>
            <a:r>
              <a:rPr lang="en-US" altLang="ko-KR" dirty="0"/>
              <a:t>(</a:t>
            </a:r>
            <a:r>
              <a:rPr lang="ko-KR" altLang="en-US" dirty="0"/>
              <a:t>소극적 일반예방</a:t>
            </a:r>
            <a:r>
              <a:rPr lang="en-US" altLang="ko-KR" dirty="0"/>
              <a:t>) </a:t>
            </a:r>
            <a:r>
              <a:rPr lang="ko-KR" altLang="en-US" dirty="0"/>
              <a:t>또는 법의식의 강화</a:t>
            </a:r>
            <a:r>
              <a:rPr lang="en-US" altLang="ko-KR" dirty="0"/>
              <a:t>(</a:t>
            </a:r>
            <a:r>
              <a:rPr lang="ko-KR" altLang="en-US" dirty="0"/>
              <a:t>적극적 일반예방</a:t>
            </a:r>
            <a:r>
              <a:rPr lang="en-US" altLang="ko-KR" dirty="0"/>
              <a:t>)</a:t>
            </a:r>
            <a:r>
              <a:rPr lang="ko-KR" altLang="en-US" dirty="0"/>
              <a:t>에 의해 일반인에게 범죄억제적 효과를 가져 옴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(1) </a:t>
            </a:r>
            <a:r>
              <a:rPr lang="ko-KR" altLang="en-US" dirty="0">
                <a:solidFill>
                  <a:srgbClr val="FF0000"/>
                </a:solidFill>
              </a:rPr>
              <a:t>소극적 일반예방기능 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/>
              <a:t>  </a:t>
            </a:r>
            <a:r>
              <a:rPr lang="en-US" altLang="ko-KR" dirty="0"/>
              <a:t>- </a:t>
            </a:r>
            <a:r>
              <a:rPr lang="ko-KR" altLang="en-US" dirty="0"/>
              <a:t>형벌에 대한 두려움을 심어 주어 </a:t>
            </a:r>
            <a:r>
              <a:rPr lang="ko-KR" altLang="en-US" dirty="0">
                <a:solidFill>
                  <a:srgbClr val="FF0000"/>
                </a:solidFill>
              </a:rPr>
              <a:t>국민들로 하여금 범행을 하지 못하도록 억제</a:t>
            </a:r>
            <a:r>
              <a:rPr lang="ko-KR" altLang="en-US" dirty="0"/>
              <a:t>하는 것을 소극적 일반예방 기능이라고 함</a:t>
            </a:r>
            <a:r>
              <a:rPr lang="en-US" altLang="ko-KR" dirty="0"/>
              <a:t>. </a:t>
            </a:r>
            <a:r>
              <a:rPr lang="ko-KR" altLang="en-US" dirty="0" err="1"/>
              <a:t>포이에르</a:t>
            </a:r>
            <a:r>
              <a:rPr lang="ko-KR" altLang="en-US" dirty="0"/>
              <a:t> 바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하에 의해 정립된 심리강제설에 의한 일반예방 내지는 형벌의 예고에 의한 일반예방이 여기에 속함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(2) </a:t>
            </a:r>
            <a:r>
              <a:rPr lang="ko-KR" altLang="en-US" dirty="0">
                <a:solidFill>
                  <a:srgbClr val="FF0000"/>
                </a:solidFill>
              </a:rPr>
              <a:t>적극적 일반예방기능 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/>
              <a:t>  - </a:t>
            </a:r>
            <a:r>
              <a:rPr lang="ko-KR" altLang="en-US" dirty="0"/>
              <a:t>범죄 내지 범죄인에 대해 제재를 가함으로써 그것이 공적으로 승인되지 않는다는 것을 일반인들에게 인식시켜 </a:t>
            </a:r>
            <a:r>
              <a:rPr lang="ko-KR" altLang="en-US" dirty="0" err="1">
                <a:solidFill>
                  <a:srgbClr val="FF0000"/>
                </a:solidFill>
              </a:rPr>
              <a:t>법준수</a:t>
            </a:r>
            <a:r>
              <a:rPr lang="ko-KR" altLang="en-US" dirty="0">
                <a:solidFill>
                  <a:srgbClr val="FF0000"/>
                </a:solidFill>
              </a:rPr>
              <a:t> 의식을 강화하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    </a:t>
            </a:r>
            <a:r>
              <a:rPr lang="ko-KR" altLang="en-US" dirty="0">
                <a:solidFill>
                  <a:srgbClr val="FF0000"/>
                </a:solidFill>
              </a:rPr>
              <a:t>여 규범의 안정성</a:t>
            </a:r>
            <a:r>
              <a:rPr lang="ko-KR" altLang="en-US" dirty="0"/>
              <a:t>을 다지는 기능임</a:t>
            </a:r>
            <a:r>
              <a:rPr lang="en-US" altLang="ko-KR" dirty="0"/>
              <a:t>(</a:t>
            </a:r>
            <a:r>
              <a:rPr lang="ko-KR" altLang="en-US" dirty="0"/>
              <a:t>사회 교육적 학습효과</a:t>
            </a:r>
            <a:r>
              <a:rPr lang="en-US" altLang="ko-KR" dirty="0"/>
              <a:t>, </a:t>
            </a:r>
            <a:r>
              <a:rPr lang="ko-KR" altLang="en-US" dirty="0"/>
              <a:t>신뢰효과</a:t>
            </a:r>
            <a:r>
              <a:rPr lang="en-US" altLang="ko-KR" dirty="0"/>
              <a:t>, </a:t>
            </a:r>
            <a:r>
              <a:rPr lang="ko-KR" altLang="en-US" dirty="0"/>
              <a:t>만족효과 추구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34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65917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형벌의 형사정책적 기능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82794"/>
            <a:ext cx="11029615" cy="492368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>
                <a:solidFill>
                  <a:srgbClr val="FF0000"/>
                </a:solidFill>
              </a:rPr>
              <a:t>특별예방기능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1) </a:t>
            </a:r>
            <a:r>
              <a:rPr lang="ko-KR" altLang="en-US" sz="1400" dirty="0"/>
              <a:t>개념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개개 범죄자</a:t>
            </a:r>
            <a:r>
              <a:rPr lang="en-US" altLang="ko-KR" sz="1400" dirty="0"/>
              <a:t>, </a:t>
            </a:r>
            <a:r>
              <a:rPr lang="ko-KR" altLang="en-US" sz="1400" dirty="0"/>
              <a:t>특히 유죄판결을 선고 받은 자에 대한 영향력 행사를 통하여 </a:t>
            </a:r>
            <a:r>
              <a:rPr lang="ko-KR" altLang="en-US" sz="1400" dirty="0">
                <a:solidFill>
                  <a:srgbClr val="FF0000"/>
                </a:solidFill>
              </a:rPr>
              <a:t>범죄인 자체의 장래의 범죄를 방지</a:t>
            </a:r>
            <a:r>
              <a:rPr lang="ko-KR" altLang="en-US" sz="1400" dirty="0"/>
              <a:t>하는 기능으로</a:t>
            </a:r>
            <a:r>
              <a:rPr lang="en-US" altLang="ko-KR" sz="1400" dirty="0"/>
              <a:t>, </a:t>
            </a:r>
            <a:r>
              <a:rPr lang="ko-KR" altLang="en-US" sz="1400" dirty="0"/>
              <a:t>개별 예방이라고도 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특별예방은 형집행단계 에서 특히 강조됨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2) </a:t>
            </a:r>
            <a:r>
              <a:rPr lang="ko-KR" altLang="en-US" sz="1400" dirty="0"/>
              <a:t>특별예방의 종류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특별예방기능을 달성하기 위해서 형벌의 개별화</a:t>
            </a:r>
            <a:r>
              <a:rPr lang="en-US" altLang="ko-KR" sz="1400" dirty="0"/>
              <a:t>, </a:t>
            </a:r>
            <a:r>
              <a:rPr lang="ko-KR" altLang="en-US" sz="1400" dirty="0"/>
              <a:t>단기자유형의 제한</a:t>
            </a:r>
            <a:r>
              <a:rPr lang="en-US" altLang="ko-KR" sz="1400" dirty="0"/>
              <a:t>, </a:t>
            </a:r>
            <a:r>
              <a:rPr lang="ko-KR" altLang="en-US" sz="1400" dirty="0"/>
              <a:t>선고유예 </a:t>
            </a:r>
            <a:r>
              <a:rPr lang="en-US" altLang="ko-KR" sz="1400" dirty="0"/>
              <a:t>· </a:t>
            </a:r>
            <a:r>
              <a:rPr lang="ko-KR" altLang="en-US" sz="1400" dirty="0"/>
              <a:t>집행유예 </a:t>
            </a:r>
            <a:r>
              <a:rPr lang="en-US" altLang="ko-KR" sz="1400" dirty="0"/>
              <a:t>· </a:t>
            </a:r>
            <a:r>
              <a:rPr lang="ko-KR" altLang="en-US" sz="1400" dirty="0"/>
              <a:t>가석방의 활용</a:t>
            </a:r>
            <a:r>
              <a:rPr lang="en-US" altLang="ko-KR" sz="1400" dirty="0"/>
              <a:t>, </a:t>
            </a:r>
            <a:r>
              <a:rPr lang="ko-KR" altLang="en-US" sz="1400" dirty="0"/>
              <a:t>상습범의 특별취급 둥 다양한 수단이 있으나</a:t>
            </a:r>
            <a:r>
              <a:rPr lang="en-US" altLang="ko-KR" sz="1400" dirty="0"/>
              <a:t>, </a:t>
            </a:r>
            <a:r>
              <a:rPr lang="ko-KR" altLang="en-US" sz="1400" dirty="0"/>
              <a:t>특별예방수단은 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다음과 같이 대별할 수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(I) </a:t>
            </a:r>
            <a:r>
              <a:rPr lang="ko-KR" altLang="en-US" sz="1400" dirty="0">
                <a:solidFill>
                  <a:srgbClr val="FF0000"/>
                </a:solidFill>
              </a:rPr>
              <a:t>개별적 위하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범죄자 개인에게 형벌을 체험케 하여 </a:t>
            </a:r>
            <a:r>
              <a:rPr lang="ko-KR" altLang="en-US" sz="1400" dirty="0">
                <a:solidFill>
                  <a:srgbClr val="FF0000"/>
                </a:solidFill>
              </a:rPr>
              <a:t>스스로 자신의 범죄충동을 억제</a:t>
            </a:r>
            <a:r>
              <a:rPr lang="ko-KR" altLang="en-US" sz="1400" dirty="0"/>
              <a:t>시키는 방법</a:t>
            </a:r>
            <a:r>
              <a:rPr lang="en-US" altLang="ko-KR" sz="1400" dirty="0"/>
              <a:t>(</a:t>
            </a:r>
            <a:r>
              <a:rPr lang="ko-KR" altLang="en-US" sz="1400" dirty="0"/>
              <a:t>소극적 개선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br>
              <a:rPr lang="en-US" altLang="ko-KR" sz="1400" dirty="0"/>
            </a:b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재사회화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/>
              <a:t>유죄판결선고 및 집행을 통하여 </a:t>
            </a:r>
            <a:r>
              <a:rPr lang="ko-KR" altLang="en-US" sz="1400" dirty="0">
                <a:solidFill>
                  <a:srgbClr val="FF0000"/>
                </a:solidFill>
              </a:rPr>
              <a:t>범죄자가 건전하게 </a:t>
            </a:r>
            <a:r>
              <a:rPr lang="ko-KR" altLang="en-US" sz="1400" dirty="0" err="1">
                <a:solidFill>
                  <a:srgbClr val="FF0000"/>
                </a:solidFill>
              </a:rPr>
              <a:t>행위할</a:t>
            </a:r>
            <a:r>
              <a:rPr lang="ko-KR" altLang="en-US" sz="1400" dirty="0">
                <a:solidFill>
                  <a:srgbClr val="FF0000"/>
                </a:solidFill>
              </a:rPr>
              <a:t> 수 있도록</a:t>
            </a:r>
            <a:r>
              <a:rPr lang="ko-KR" altLang="en-US" sz="1400" dirty="0"/>
              <a:t> 범죄자를 개선 시키는 방법</a:t>
            </a:r>
            <a:r>
              <a:rPr lang="en-US" altLang="ko-KR" sz="1400" dirty="0"/>
              <a:t>(</a:t>
            </a:r>
            <a:r>
              <a:rPr lang="ko-KR" altLang="en-US" sz="1400" dirty="0"/>
              <a:t>적극적 개선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보안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>
                <a:solidFill>
                  <a:srgbClr val="FF0000"/>
                </a:solidFill>
              </a:rPr>
              <a:t>사회방위적 입장에서 잠재적인 피해자를 보호</a:t>
            </a:r>
            <a:r>
              <a:rPr lang="ko-KR" altLang="en-US" sz="1400" dirty="0"/>
              <a:t>하기 위해 형벌이나 보안처분에 의하여 </a:t>
            </a:r>
            <a:r>
              <a:rPr lang="ko-KR" altLang="en-US" sz="1400" dirty="0">
                <a:solidFill>
                  <a:srgbClr val="FF0000"/>
                </a:solidFill>
              </a:rPr>
              <a:t>범죄자가 새로운 범죄를 범하는 것을 사실적으로 강제 차단</a:t>
            </a:r>
            <a:r>
              <a:rPr lang="ko-KR" altLang="en-US" sz="1400" dirty="0"/>
              <a:t>하는 방법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(</a:t>
            </a:r>
            <a:r>
              <a:rPr lang="ko-KR" altLang="en-US" sz="1400" dirty="0"/>
              <a:t>범죄가능성의 강제차단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013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형벌이론 </a:t>
            </a:r>
            <a:r>
              <a:rPr lang="en-US" altLang="ko-KR" dirty="0"/>
              <a:t>– </a:t>
            </a:r>
            <a:r>
              <a:rPr lang="ko-KR" altLang="en-US" dirty="0"/>
              <a:t>형벌의 의미와 목적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25461"/>
            <a:ext cx="11029615" cy="52810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1. </a:t>
            </a:r>
            <a:r>
              <a:rPr lang="ko-KR" altLang="en-US" sz="1400" dirty="0" err="1">
                <a:solidFill>
                  <a:srgbClr val="FF0000"/>
                </a:solidFill>
              </a:rPr>
              <a:t>절대설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범죄가 있으면 반드시 형벌이 있어야 한다는 관점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1) </a:t>
            </a:r>
            <a:r>
              <a:rPr lang="ko-KR" altLang="en-US" sz="1400" dirty="0"/>
              <a:t>의의 </a:t>
            </a:r>
            <a:br>
              <a:rPr lang="en-US" altLang="ko-KR" sz="1400" dirty="0"/>
            </a:br>
            <a:r>
              <a:rPr lang="en-US" altLang="ko-KR" sz="1400" dirty="0"/>
              <a:t>   - </a:t>
            </a:r>
            <a:r>
              <a:rPr lang="ko-KR" altLang="en-US" sz="1400" dirty="0"/>
              <a:t>형벌은 일정한 목적을 추구하기 위해서 존재하는 것이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범죄자에게 고통을 부과하는 그 자체가 </a:t>
            </a:r>
            <a:r>
              <a:rPr lang="ko-KR" altLang="en-US" sz="1400" dirty="0" err="1"/>
              <a:t>가치있는</a:t>
            </a:r>
            <a:r>
              <a:rPr lang="ko-KR" altLang="en-US" sz="1400" dirty="0"/>
              <a:t> 것이라고 인식하는 자기목적적 형벌관을 말함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 입장에서는 형벌이 사회의 경험적 필요성과는 무관하므로 관념적이고 따라서 </a:t>
            </a:r>
            <a:r>
              <a:rPr lang="ko-KR" altLang="en-US" sz="1400" dirty="0" err="1"/>
              <a:t>절대설이라고</a:t>
            </a:r>
            <a:r>
              <a:rPr lang="ko-KR" altLang="en-US" sz="1400" dirty="0"/>
              <a:t> 부름</a:t>
            </a:r>
            <a:r>
              <a:rPr lang="en-US" altLang="ko-KR" sz="1400" dirty="0"/>
              <a:t>. </a:t>
            </a:r>
            <a:r>
              <a:rPr lang="ko-KR" altLang="en-US" sz="1400" dirty="0"/>
              <a:t>이 이론은 절대적 국가이론을 전제하며 응보이론</a:t>
            </a:r>
            <a:r>
              <a:rPr lang="en-US" altLang="ko-KR" sz="1400" dirty="0"/>
              <a:t>·</a:t>
            </a:r>
            <a:r>
              <a:rPr lang="ko-KR" altLang="en-US" sz="1400" dirty="0"/>
              <a:t>정의이론</a:t>
            </a:r>
            <a:r>
              <a:rPr lang="en-US" altLang="ko-KR" sz="1400" dirty="0"/>
              <a:t>·</a:t>
            </a:r>
            <a:r>
              <a:rPr lang="ko-KR" altLang="en-US" sz="1400" dirty="0"/>
              <a:t>속죄이론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이 여기에 속함</a:t>
            </a:r>
            <a:r>
              <a:rPr lang="en-US" altLang="ko-KR" sz="1400" dirty="0"/>
              <a:t>. </a:t>
            </a:r>
            <a:r>
              <a:rPr lang="ko-KR" altLang="en-US" sz="1400" dirty="0"/>
              <a:t>평균적 정의를 형법의 목적으로 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</a:t>
            </a:r>
          </a:p>
          <a:p>
            <a:pPr marL="0" indent="0">
              <a:buNone/>
            </a:pPr>
            <a:r>
              <a:rPr lang="en-US" altLang="ko-KR" sz="1400" dirty="0"/>
              <a:t>   (1)  </a:t>
            </a:r>
            <a:r>
              <a:rPr lang="ko-KR" altLang="en-US" sz="1400" dirty="0">
                <a:solidFill>
                  <a:srgbClr val="FF0000"/>
                </a:solidFill>
              </a:rPr>
              <a:t>응보이론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윤리적으로 </a:t>
            </a:r>
            <a:r>
              <a:rPr lang="ko-KR" altLang="en-US" sz="1400" dirty="0">
                <a:solidFill>
                  <a:srgbClr val="FF0000"/>
                </a:solidFill>
              </a:rPr>
              <a:t>당연히 죄값을 치러야 할 범죄자에게 형벌을 부과</a:t>
            </a:r>
            <a:r>
              <a:rPr lang="ko-KR" altLang="en-US" sz="1400" dirty="0"/>
              <a:t>하는 것 자 체가 </a:t>
            </a:r>
            <a:r>
              <a:rPr lang="ko-KR" altLang="en-US" sz="1400" dirty="0" err="1"/>
              <a:t>가치있는</a:t>
            </a:r>
            <a:r>
              <a:rPr lang="ko-KR" altLang="en-US" sz="1400" dirty="0"/>
              <a:t> 일이기 때문에 처벌한다고 하여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형벌을 형이상학적 입장에서 인식함</a:t>
            </a:r>
            <a:r>
              <a:rPr lang="en-US" altLang="ko-KR" sz="1400" dirty="0"/>
              <a:t>. </a:t>
            </a:r>
            <a:r>
              <a:rPr lang="ko-KR" altLang="en-US" sz="1400" dirty="0"/>
              <a:t>오늘날 일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반 예방주의와 연결되고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정의이론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>
                <a:solidFill>
                  <a:srgbClr val="FF0000"/>
                </a:solidFill>
              </a:rPr>
              <a:t>범죄인과 일반시민 사이의 </a:t>
            </a:r>
            <a:r>
              <a:rPr lang="ko-KR" altLang="en-US" sz="1400" dirty="0" err="1">
                <a:solidFill>
                  <a:srgbClr val="FF0000"/>
                </a:solidFill>
              </a:rPr>
              <a:t>조정으로서의</a:t>
            </a:r>
            <a:r>
              <a:rPr lang="ko-KR" altLang="en-US" sz="1400" dirty="0">
                <a:solidFill>
                  <a:srgbClr val="FF0000"/>
                </a:solidFill>
              </a:rPr>
              <a:t> 평등의 이념</a:t>
            </a:r>
            <a:r>
              <a:rPr lang="ko-KR" altLang="en-US" sz="1400" dirty="0"/>
              <a:t>을 본질적 요소로 하며</a:t>
            </a:r>
            <a:r>
              <a:rPr lang="en-US" altLang="ko-KR" sz="1400" dirty="0"/>
              <a:t>, </a:t>
            </a:r>
            <a:r>
              <a:rPr lang="ko-KR" altLang="en-US" sz="1400" dirty="0"/>
              <a:t>범죄자를 처벌하지 않는 것은 규범 준수자에 대한 불의이기 때문에 처벌해야 한다고 주장함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(3) </a:t>
            </a:r>
            <a:r>
              <a:rPr lang="ko-KR" altLang="en-US" sz="1400" dirty="0">
                <a:solidFill>
                  <a:srgbClr val="FF0000"/>
                </a:solidFill>
              </a:rPr>
              <a:t>속죄이론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죄를 지은 자가 </a:t>
            </a:r>
            <a:r>
              <a:rPr lang="ko-KR" altLang="en-US" sz="1400" dirty="0">
                <a:solidFill>
                  <a:srgbClr val="FF0000"/>
                </a:solidFill>
              </a:rPr>
              <a:t>자기자신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피해자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사회 또는 신과 화해하는 과정</a:t>
            </a:r>
            <a:r>
              <a:rPr lang="ko-KR" altLang="en-US" sz="1400" dirty="0"/>
              <a:t>으로 형벌을 이해함</a:t>
            </a:r>
            <a:r>
              <a:rPr lang="en-US" altLang="ko-KR" sz="1400" dirty="0"/>
              <a:t>. </a:t>
            </a:r>
            <a:r>
              <a:rPr lang="ko-KR" altLang="en-US" sz="1400" dirty="0"/>
              <a:t>오늘날 </a:t>
            </a:r>
            <a:r>
              <a:rPr lang="ko-KR" altLang="en-US" sz="1400" dirty="0">
                <a:solidFill>
                  <a:srgbClr val="FF0000"/>
                </a:solidFill>
              </a:rPr>
              <a:t>효과적 재사회화를 위한 개념으로서 자기화의 필수적인 조건</a:t>
            </a:r>
            <a:r>
              <a:rPr lang="ko-KR" altLang="en-US" sz="1400" dirty="0"/>
              <a:t>이 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2) </a:t>
            </a:r>
            <a:r>
              <a:rPr lang="ko-KR" altLang="en-US" sz="1400" dirty="0"/>
              <a:t>절대설의 장점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 </a:t>
            </a:r>
            <a:r>
              <a:rPr lang="ko-KR" altLang="en-US" sz="1400" dirty="0"/>
              <a:t>인간존엄을 </a:t>
            </a:r>
            <a:r>
              <a:rPr lang="ko-KR" altLang="en-US" sz="1400" dirty="0" err="1"/>
              <a:t>범죄인에게까지</a:t>
            </a:r>
            <a:r>
              <a:rPr lang="ko-KR" altLang="en-US" sz="1400" dirty="0"/>
              <a:t> 확대함으로써 </a:t>
            </a:r>
            <a:r>
              <a:rPr lang="ko-KR" altLang="en-US" sz="1400" dirty="0">
                <a:solidFill>
                  <a:srgbClr val="FF0000"/>
                </a:solidFill>
              </a:rPr>
              <a:t>인간존엄을 실현</a:t>
            </a:r>
            <a:r>
              <a:rPr lang="ko-KR" altLang="en-US" sz="1400" dirty="0"/>
              <a:t>할 수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절대적 형벌이론은 책임원칙의 철저한 준수를 전제로 함으로써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범죄인에 대한 부당한 인권침해를 방지</a:t>
            </a:r>
            <a:r>
              <a:rPr lang="ko-KR" altLang="en-US" sz="1400" dirty="0"/>
              <a:t>할 수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55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형벌이론 </a:t>
            </a:r>
            <a:r>
              <a:rPr lang="en-US" altLang="ko-KR" dirty="0"/>
              <a:t>– </a:t>
            </a:r>
            <a:r>
              <a:rPr lang="ko-KR" altLang="en-US" dirty="0"/>
              <a:t>형벌의 의미와 목적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25461"/>
            <a:ext cx="11029615" cy="52810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>
                <a:solidFill>
                  <a:srgbClr val="FF0000"/>
                </a:solidFill>
              </a:rPr>
              <a:t>상대설</a:t>
            </a:r>
            <a:r>
              <a:rPr lang="en-US" altLang="ko-KR" sz="1400" dirty="0">
                <a:solidFill>
                  <a:srgbClr val="FF0000"/>
                </a:solidFill>
              </a:rPr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필요 있으면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하면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 형벌이 있고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필요 없으면 형벌이 없다는 관점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1)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어떠한 범죄인도 적당한 사회교육적 감화에 의해 </a:t>
            </a:r>
            <a:r>
              <a:rPr lang="ko-KR" altLang="en-US" sz="1400" dirty="0">
                <a:solidFill>
                  <a:srgbClr val="FF0000"/>
                </a:solidFill>
              </a:rPr>
              <a:t>교육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개선이 가능하다는 계몽주의의 정신적 산물</a:t>
            </a:r>
            <a:r>
              <a:rPr lang="ko-KR" altLang="en-US" sz="1400" dirty="0"/>
              <a:t>로서 예방사상에 기초하고 있음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인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간행위에 대한 인과적 해명을 신봉하고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범죄와 형벌을 형이상학적으로 해석하는 것을 거부함</a:t>
            </a:r>
            <a:r>
              <a:rPr lang="en-US" altLang="ko-KR" sz="1400" dirty="0"/>
              <a:t>.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형벌은 그 자체가 목적인 것이 아니라 사회보호에 봉사한다는 목적을 지닌 것으로 이해하는 입장임</a:t>
            </a:r>
            <a:r>
              <a:rPr lang="en-US" altLang="ko-KR" sz="1400" dirty="0"/>
              <a:t>. </a:t>
            </a:r>
            <a:r>
              <a:rPr lang="ko-KR" altLang="en-US" sz="1400" dirty="0"/>
              <a:t>따라서 </a:t>
            </a:r>
            <a:r>
              <a:rPr lang="ko-KR" altLang="en-US" sz="1400" dirty="0">
                <a:solidFill>
                  <a:srgbClr val="FF0000"/>
                </a:solidFill>
              </a:rPr>
              <a:t>범죄예방에 필요가 있으면 형벌을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집행하고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범죄예방에 필요가 없으면 형벌도 과할 필요가 없다는 형사정책적 관점</a:t>
            </a:r>
            <a:r>
              <a:rPr lang="ko-KR" altLang="en-US" sz="1400" dirty="0"/>
              <a:t>이 강조되고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2) </a:t>
            </a:r>
            <a:r>
              <a:rPr lang="ko-KR" altLang="en-US" sz="1400" dirty="0">
                <a:solidFill>
                  <a:srgbClr val="FF0000"/>
                </a:solidFill>
              </a:rPr>
              <a:t>일반예방이론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(1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 err="1">
                <a:solidFill>
                  <a:srgbClr val="FF0000"/>
                </a:solidFill>
              </a:rPr>
              <a:t>위하적인</a:t>
            </a:r>
            <a:r>
              <a:rPr lang="ko-KR" altLang="en-US" sz="1400" dirty="0">
                <a:solidFill>
                  <a:srgbClr val="FF0000"/>
                </a:solidFill>
              </a:rPr>
              <a:t> 형벌집행을 통한 범죄예방이론</a:t>
            </a:r>
            <a:r>
              <a:rPr lang="ko-KR" altLang="en-US" sz="1400" dirty="0"/>
              <a:t>에서 적극적 일반예방이론으로 발전했음</a:t>
            </a:r>
            <a:r>
              <a:rPr lang="en-US" altLang="ko-KR" sz="1400" dirty="0"/>
              <a:t>. </a:t>
            </a:r>
            <a:r>
              <a:rPr lang="ko-KR" altLang="en-US" sz="1400" dirty="0"/>
              <a:t>오늘날 형벌의 적극적 일반예방기능을 침해하는</a:t>
            </a:r>
            <a:r>
              <a:rPr lang="en-US" altLang="ko-KR" sz="1400" dirty="0"/>
              <a:t> </a:t>
            </a:r>
            <a:r>
              <a:rPr lang="ko-KR" altLang="en-US" sz="1400" dirty="0"/>
              <a:t>요인으로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 가장 중시되는 것은 형사소추의 </a:t>
            </a:r>
            <a:r>
              <a:rPr lang="ko-KR" altLang="en-US" sz="1400" dirty="0" err="1"/>
              <a:t>선별성</a:t>
            </a:r>
            <a:r>
              <a:rPr lang="ko-KR" altLang="en-US" sz="1400" dirty="0"/>
              <a:t> 문제임</a:t>
            </a:r>
            <a:r>
              <a:rPr lang="en-US" altLang="ko-KR" sz="1400" dirty="0"/>
              <a:t>. </a:t>
            </a:r>
            <a:r>
              <a:rPr lang="ko-KR" altLang="en-US" sz="1400" dirty="0"/>
              <a:t>적극적 일반예방주의는 국민들의 규범의식을 특히 중시함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/>
              <a:t>일반예방이론의 평가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일반예방이론은 상세하게 정당성을 논증하지 않고도 쉽게 납득 할 수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범죄를 계획하지 않는 사람에게는 위협이 되지 않고 </a:t>
            </a:r>
            <a:r>
              <a:rPr lang="ko-KR" altLang="en-US" sz="1400" dirty="0">
                <a:solidFill>
                  <a:srgbClr val="FF0000"/>
                </a:solidFill>
              </a:rPr>
              <a:t>잠재적 범죄자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에 대해서만 위협이 되기 때문에 정의에 부합된다는 긍정적인 평가</a:t>
            </a:r>
            <a:r>
              <a:rPr lang="ko-KR" altLang="en-US" sz="1400" dirty="0"/>
              <a:t>를 받고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그러나 </a:t>
            </a:r>
            <a:r>
              <a:rPr lang="ko-KR" altLang="en-US" sz="1400" dirty="0">
                <a:solidFill>
                  <a:srgbClr val="FF0000"/>
                </a:solidFill>
              </a:rPr>
              <a:t>범죄인의 심리를 지나치게 단순화</a:t>
            </a:r>
            <a:r>
              <a:rPr lang="ko-KR" altLang="en-US" sz="1400" dirty="0"/>
              <a:t>시켰다는 비판과 일반인의 </a:t>
            </a:r>
            <a:r>
              <a:rPr lang="ko-KR" altLang="en-US" sz="1400" dirty="0" err="1"/>
              <a:t>범죄성</a:t>
            </a:r>
            <a:r>
              <a:rPr lang="ko-KR" altLang="en-US" sz="1400" dirty="0"/>
              <a:t> 억압을 위해 특정인에게 형벌을 부과한다는 것은 </a:t>
            </a:r>
            <a:r>
              <a:rPr lang="ko-KR" altLang="en-US" sz="1400" dirty="0" err="1">
                <a:solidFill>
                  <a:srgbClr val="FF0000"/>
                </a:solidFill>
              </a:rPr>
              <a:t>인간존엄성에</a:t>
            </a:r>
            <a:r>
              <a:rPr lang="ko-KR" altLang="en-US" sz="1400" dirty="0">
                <a:solidFill>
                  <a:srgbClr val="FF0000"/>
                </a:solidFill>
              </a:rPr>
              <a:t> 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>
                <a:solidFill>
                  <a:srgbClr val="FF0000"/>
                </a:solidFill>
              </a:rPr>
              <a:t>     </a:t>
            </a:r>
            <a:r>
              <a:rPr lang="ko-KR" altLang="en-US" sz="1400" dirty="0" err="1">
                <a:solidFill>
                  <a:srgbClr val="FF0000"/>
                </a:solidFill>
              </a:rPr>
              <a:t>배</a:t>
            </a:r>
            <a:r>
              <a:rPr lang="ko-KR" altLang="en-US" sz="1400" dirty="0" err="1"/>
              <a:t>된다는</a:t>
            </a:r>
            <a:r>
              <a:rPr lang="ko-KR" altLang="en-US" sz="1400" dirty="0"/>
              <a:t> 비판이 제기되고 있음</a:t>
            </a:r>
            <a:r>
              <a:rPr lang="en-US" altLang="ko-KR" sz="1400" dirty="0"/>
              <a:t>. </a:t>
            </a:r>
            <a:r>
              <a:rPr lang="ko-KR" altLang="en-US" sz="1400" dirty="0"/>
              <a:t>또한 적극적 일반예방의 경우에는 형벌이 규범의식을 </a:t>
            </a:r>
            <a:r>
              <a:rPr lang="ko-KR" altLang="en-US" sz="1400" dirty="0" err="1"/>
              <a:t>강화시켜</a:t>
            </a:r>
            <a:r>
              <a:rPr lang="ko-KR" altLang="en-US" sz="1400" dirty="0"/>
              <a:t> 준다는 것이 </a:t>
            </a:r>
            <a:r>
              <a:rPr lang="ko-KR" altLang="en-US" sz="1400" dirty="0">
                <a:solidFill>
                  <a:srgbClr val="FF0000"/>
                </a:solidFill>
              </a:rPr>
              <a:t>경험적으로 입증되지 못하고 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169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형벌이론 </a:t>
            </a:r>
            <a:r>
              <a:rPr lang="en-US" altLang="ko-KR" dirty="0"/>
              <a:t>– </a:t>
            </a:r>
            <a:r>
              <a:rPr lang="ko-KR" altLang="en-US" dirty="0"/>
              <a:t>형벌의 의미와 목적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25461"/>
            <a:ext cx="11029615" cy="5281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(3) </a:t>
            </a:r>
            <a:r>
              <a:rPr lang="ko-KR" altLang="en-US" sz="1400" dirty="0"/>
              <a:t>특별예방이론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(I) </a:t>
            </a:r>
            <a:r>
              <a:rPr lang="ko-KR" altLang="en-US" sz="1400" dirty="0"/>
              <a:t>배분적 정의를 형법의 목적이라고 해석하는 입장으로서 </a:t>
            </a:r>
            <a:r>
              <a:rPr lang="ko-KR" altLang="en-US" sz="1400" dirty="0">
                <a:solidFill>
                  <a:srgbClr val="FF0000"/>
                </a:solidFill>
              </a:rPr>
              <a:t>범죄자의 재범방지</a:t>
            </a:r>
            <a:r>
              <a:rPr lang="ko-KR" altLang="en-US" sz="1400" dirty="0"/>
              <a:t>에 형벌의 목적이 있다고 보는 이론임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Liszt</a:t>
            </a:r>
            <a:r>
              <a:rPr lang="ko-KR" altLang="en-US" sz="1400" dirty="0"/>
              <a:t>의 특별예방이론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(a) </a:t>
            </a:r>
            <a:r>
              <a:rPr lang="ko-KR" altLang="en-US" sz="1400" dirty="0"/>
              <a:t>범죄자를 격리함으로써 범죄자로부터 일반국민을 보호하고</a:t>
            </a:r>
            <a:r>
              <a:rPr lang="en-US" altLang="ko-KR" sz="1400" dirty="0"/>
              <a:t>, </a:t>
            </a:r>
            <a:r>
              <a:rPr lang="ko-KR" altLang="en-US" sz="1400" dirty="0"/>
              <a:t>형벌을 과함으로써 범죄자가 더 이상 범죄를 범하지 않도록 </a:t>
            </a:r>
            <a:r>
              <a:rPr lang="ko-KR" altLang="en-US" sz="1400" dirty="0" err="1"/>
              <a:t>위하하고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개선을 통하여 </a:t>
            </a:r>
            <a:r>
              <a:rPr lang="ko-KR" altLang="en-US" sz="1400" dirty="0">
                <a:solidFill>
                  <a:srgbClr val="FF0000"/>
                </a:solidFill>
              </a:rPr>
              <a:t>범죄자가 </a:t>
            </a:r>
            <a:r>
              <a:rPr lang="ko-KR" altLang="en-US" sz="1400" dirty="0" err="1">
                <a:solidFill>
                  <a:srgbClr val="FF0000"/>
                </a:solidFill>
              </a:rPr>
              <a:t>누범화하는</a:t>
            </a:r>
            <a:r>
              <a:rPr lang="ko-KR" altLang="en-US" sz="1400" dirty="0">
                <a:solidFill>
                  <a:srgbClr val="FF0000"/>
                </a:solidFill>
              </a:rPr>
              <a:t> 것을 막아야 한다</a:t>
            </a:r>
            <a:r>
              <a:rPr lang="ko-KR" altLang="en-US" sz="1400" dirty="0"/>
              <a:t>고 주장함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(b) </a:t>
            </a:r>
            <a:r>
              <a:rPr lang="ko-KR" altLang="en-US" sz="1400" dirty="0">
                <a:solidFill>
                  <a:srgbClr val="FF0000"/>
                </a:solidFill>
              </a:rPr>
              <a:t>처우의 개별화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   - </a:t>
            </a:r>
            <a:r>
              <a:rPr lang="ko-KR" altLang="en-US" sz="1400" dirty="0" err="1"/>
              <a:t>위하할</a:t>
            </a:r>
            <a:r>
              <a:rPr lang="ko-KR" altLang="en-US" sz="1400" dirty="0"/>
              <a:t> 수도 개선할 수도 없는 상습범은 격리하고</a:t>
            </a:r>
            <a:r>
              <a:rPr lang="en-US" altLang="ko-KR" sz="1400" dirty="0"/>
              <a:t>, </a:t>
            </a:r>
            <a:r>
              <a:rPr lang="ko-KR" altLang="en-US" sz="1400" dirty="0"/>
              <a:t>기회범은 위 하하고</a:t>
            </a:r>
            <a:r>
              <a:rPr lang="en-US" altLang="ko-KR" sz="1400" dirty="0"/>
              <a:t>, </a:t>
            </a:r>
            <a:r>
              <a:rPr lang="ko-KR" altLang="en-US" sz="1400" dirty="0"/>
              <a:t>개선가능자는 개선해야 한다고 주장했음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  (c)  </a:t>
            </a:r>
            <a:r>
              <a:rPr lang="ko-KR" altLang="en-US" sz="1400" dirty="0"/>
              <a:t>특히 특별예방작용의 하나인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 err="1">
                <a:solidFill>
                  <a:srgbClr val="FF0000"/>
                </a:solidFill>
              </a:rPr>
              <a:t>개선’은</a:t>
            </a:r>
            <a:r>
              <a:rPr lang="ko-KR" altLang="en-US" sz="1400" dirty="0">
                <a:solidFill>
                  <a:srgbClr val="FF0000"/>
                </a:solidFill>
              </a:rPr>
              <a:t> 재사회화 혹은 사회화</a:t>
            </a:r>
            <a:r>
              <a:rPr lang="ko-KR" altLang="en-US" sz="1400" dirty="0"/>
              <a:t>라고 지칭되며</a:t>
            </a:r>
            <a:r>
              <a:rPr lang="en-US" altLang="ko-KR" sz="1400" dirty="0"/>
              <a:t>, </a:t>
            </a:r>
            <a:r>
              <a:rPr lang="ko-KR" altLang="en-US" sz="1400" dirty="0"/>
              <a:t>오늘 날까지 형법의 핵심사상이 되고 있음</a:t>
            </a:r>
            <a:r>
              <a:rPr lang="en-US" altLang="ko-KR" sz="1400" dirty="0"/>
              <a:t>  </a:t>
            </a:r>
          </a:p>
          <a:p>
            <a:pPr marL="0" indent="0">
              <a:buNone/>
            </a:pPr>
            <a:r>
              <a:rPr lang="en-US" altLang="ko-KR" sz="1400" dirty="0"/>
              <a:t>    (d) </a:t>
            </a:r>
            <a:r>
              <a:rPr lang="ko-KR" altLang="en-US" sz="1400" dirty="0"/>
              <a:t>응보형사상을 비판하고 </a:t>
            </a:r>
            <a:r>
              <a:rPr lang="ko-KR" altLang="en-US" sz="1400" dirty="0">
                <a:solidFill>
                  <a:srgbClr val="FF0000"/>
                </a:solidFill>
              </a:rPr>
              <a:t>목적형 내지 보호형 주의를 제창</a:t>
            </a:r>
            <a:r>
              <a:rPr lang="ko-KR" altLang="en-US" sz="1400" dirty="0"/>
              <a:t>했음</a:t>
            </a:r>
            <a:r>
              <a:rPr lang="en-US" altLang="ko-KR" sz="1400" dirty="0"/>
              <a:t>. </a:t>
            </a:r>
            <a:r>
              <a:rPr lang="ko-KR" altLang="en-US" sz="1400" dirty="0"/>
              <a:t>그는 응보에 치우친 원시형벌은 하나의 충동행위에 지나지 않는다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   </a:t>
            </a:r>
            <a:r>
              <a:rPr lang="ko-KR" altLang="en-US" sz="1400" dirty="0"/>
              <a:t>고 비판하면서 목적사상에 의해서 형벌집행이 하나의 의지행위가 될 수 있다고 주장했음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13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형벌의 종류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25461"/>
            <a:ext cx="11029615" cy="52810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형벌의 종류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사형 징역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금고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자격상실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자격정지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벌금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구류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과료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몰수 등 </a:t>
            </a:r>
            <a:r>
              <a:rPr lang="en-US" altLang="ko-KR" sz="1400" dirty="0">
                <a:solidFill>
                  <a:srgbClr val="FF0000"/>
                </a:solidFill>
              </a:rPr>
              <a:t>9</a:t>
            </a:r>
            <a:r>
              <a:rPr lang="ko-KR" altLang="en-US" sz="1400" dirty="0">
                <a:solidFill>
                  <a:srgbClr val="FF0000"/>
                </a:solidFill>
              </a:rPr>
              <a:t>종</a:t>
            </a:r>
            <a:r>
              <a:rPr lang="ko-KR" altLang="en-US" sz="1400" dirty="0"/>
              <a:t>의 형벌을 규정하고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조선시대의 형벌제도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1) 5</a:t>
            </a:r>
            <a:r>
              <a:rPr lang="ko-KR" altLang="en-US" sz="1400" dirty="0"/>
              <a:t>형</a:t>
            </a:r>
            <a:r>
              <a:rPr lang="en-US" altLang="ko-KR" sz="1400" dirty="0"/>
              <a:t>(</a:t>
            </a:r>
            <a:r>
              <a:rPr lang="ko-KR" altLang="en-US" sz="1400" dirty="0"/>
              <a:t>五刑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>
                <a:solidFill>
                  <a:srgbClr val="FF0000"/>
                </a:solidFill>
              </a:rPr>
              <a:t>사형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死刑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가장 무거운 형벌로 교형과 참형이 대표적임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(2) </a:t>
            </a:r>
            <a:r>
              <a:rPr lang="ko-KR" altLang="en-US" sz="1400" dirty="0">
                <a:solidFill>
                  <a:srgbClr val="FF0000"/>
                </a:solidFill>
              </a:rPr>
              <a:t>유형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流刑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자유형의 일종이나 형의 기간이 정해져 있지 않았음</a:t>
            </a:r>
            <a:r>
              <a:rPr lang="en-US" altLang="ko-KR" sz="1400" dirty="0"/>
              <a:t>. </a:t>
            </a:r>
            <a:r>
              <a:rPr lang="ko-KR" altLang="en-US" sz="1400" dirty="0"/>
              <a:t>유형의 특수한 형태로 일반상민에게 과하는 천사</a:t>
            </a:r>
            <a:r>
              <a:rPr lang="en-US" altLang="ko-KR" sz="1400" dirty="0"/>
              <a:t>(</a:t>
            </a:r>
            <a:r>
              <a:rPr lang="ko-KR" altLang="en-US" sz="1400" dirty="0"/>
              <a:t>遷徒</a:t>
            </a:r>
            <a:r>
              <a:rPr lang="en-US" altLang="ko-KR" sz="1400" dirty="0"/>
              <a:t>)</a:t>
            </a:r>
            <a:r>
              <a:rPr lang="ko-KR" altLang="en-US" sz="1400" dirty="0"/>
              <a:t>가 있었음</a:t>
            </a:r>
            <a:r>
              <a:rPr lang="en-US" altLang="ko-KR" sz="1400" dirty="0"/>
              <a:t>(</a:t>
            </a:r>
            <a:r>
              <a:rPr lang="ko-KR" altLang="en-US" sz="1400" dirty="0"/>
              <a:t>변방개척을 위한 국가정책적 고려 가미</a:t>
            </a:r>
            <a:r>
              <a:rPr lang="en-US" altLang="ko-KR" sz="1400" dirty="0"/>
              <a:t>). </a:t>
            </a:r>
            <a:r>
              <a:rPr lang="ko-KR" altLang="en-US" sz="1400" dirty="0"/>
              <a:t>중도부처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안치도 유형에 속함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(3) </a:t>
            </a:r>
            <a:r>
              <a:rPr lang="ko-KR" altLang="en-US" sz="1400" dirty="0">
                <a:solidFill>
                  <a:srgbClr val="FF0000"/>
                </a:solidFill>
              </a:rPr>
              <a:t>도형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徒刑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오늘날 징역형에 가장 유사하며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이는 </a:t>
            </a:r>
            <a:r>
              <a:rPr lang="en-US" altLang="ko-KR" sz="1400" dirty="0">
                <a:solidFill>
                  <a:srgbClr val="FF0000"/>
                </a:solidFill>
              </a:rPr>
              <a:t>1~3</a:t>
            </a:r>
            <a:r>
              <a:rPr lang="ko-KR" altLang="en-US" sz="1400" dirty="0">
                <a:solidFill>
                  <a:srgbClr val="FF0000"/>
                </a:solidFill>
              </a:rPr>
              <a:t>년까지 일정한 장소에 구금하여 </a:t>
            </a:r>
            <a:r>
              <a:rPr lang="ko-KR" altLang="en-US" sz="1400" dirty="0" err="1">
                <a:solidFill>
                  <a:srgbClr val="FF0000"/>
                </a:solidFill>
              </a:rPr>
              <a:t>정역에</a:t>
            </a:r>
            <a:r>
              <a:rPr lang="ko-KR" altLang="en-US" sz="1400" dirty="0">
                <a:solidFill>
                  <a:srgbClr val="FF0000"/>
                </a:solidFill>
              </a:rPr>
              <a:t> 복무 시키는 형벌</a:t>
            </a:r>
            <a:r>
              <a:rPr lang="en-US" altLang="ko-KR" sz="1400" dirty="0"/>
              <a:t>. </a:t>
            </a:r>
            <a:r>
              <a:rPr lang="ko-KR" altLang="en-US" sz="1400" dirty="0"/>
              <a:t>도형 중 특수한 것으로는 ‘충군’  이 있었는 바 이는 일반 </a:t>
            </a:r>
            <a:r>
              <a:rPr lang="ko-KR" altLang="en-US" sz="1400" dirty="0" err="1"/>
              <a:t>도역</a:t>
            </a:r>
            <a:r>
              <a:rPr lang="en-US" altLang="ko-KR" sz="1400" dirty="0"/>
              <a:t>(</a:t>
            </a:r>
            <a:r>
              <a:rPr lang="ko-KR" altLang="en-US" sz="1400" dirty="0"/>
              <a:t>徒役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   </a:t>
            </a:r>
            <a:r>
              <a:rPr lang="ko-KR" altLang="en-US" sz="1400" dirty="0"/>
              <a:t>대신 군역에 복무시키는 </a:t>
            </a:r>
            <a:r>
              <a:rPr lang="ko-KR" altLang="en-US" sz="1400" dirty="0" err="1"/>
              <a:t>특수형벌이었음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(4) </a:t>
            </a:r>
            <a:r>
              <a:rPr lang="ko-KR" altLang="en-US" sz="1400" dirty="0">
                <a:solidFill>
                  <a:srgbClr val="FF0000"/>
                </a:solidFill>
              </a:rPr>
              <a:t>장형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杖刑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보통 도형 </a:t>
            </a:r>
            <a:r>
              <a:rPr lang="en-US" altLang="ko-KR" sz="1400" dirty="0"/>
              <a:t>· </a:t>
            </a:r>
            <a:r>
              <a:rPr lang="ko-KR" altLang="en-US" sz="1400" dirty="0"/>
              <a:t>유형에 </a:t>
            </a:r>
            <a:r>
              <a:rPr lang="ko-KR" altLang="en-US" sz="1400" dirty="0" err="1"/>
              <a:t>병과되며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태형보다는 큰 몽둥이</a:t>
            </a:r>
            <a:r>
              <a:rPr lang="ko-KR" altLang="en-US" sz="1400" dirty="0"/>
              <a:t>로 죄인의 볼기를 치는 형벌임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(5) </a:t>
            </a:r>
            <a:r>
              <a:rPr lang="ko-KR" altLang="en-US" sz="1400" dirty="0">
                <a:solidFill>
                  <a:srgbClr val="FF0000"/>
                </a:solidFill>
              </a:rPr>
              <a:t>태형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答刑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가장 가벼운 형벌</a:t>
            </a:r>
            <a:r>
              <a:rPr lang="en-US" altLang="ko-KR" sz="1400" dirty="0"/>
              <a:t>. </a:t>
            </a:r>
            <a:r>
              <a:rPr lang="ko-KR" altLang="en-US" sz="1400" dirty="0"/>
              <a:t>장형보다는 작은 몽둥이로 둔부를 때리는 것으로 가장 대표적인 신체형으로 독자적으로 부과되기도 하였으나 다른 형에 병과되기도 하였음</a:t>
            </a:r>
            <a:endParaRPr lang="en-US" altLang="ko-KR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70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3-1.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형벌의 종류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68073"/>
            <a:ext cx="11029615" cy="53899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형벌의 종류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사형 징역</a:t>
            </a:r>
            <a:r>
              <a:rPr lang="en-US" altLang="ko-KR" sz="1400" dirty="0"/>
              <a:t>, </a:t>
            </a:r>
            <a:r>
              <a:rPr lang="ko-KR" altLang="en-US" sz="1400" dirty="0"/>
              <a:t>금고</a:t>
            </a:r>
            <a:r>
              <a:rPr lang="en-US" altLang="ko-KR" sz="1400" dirty="0"/>
              <a:t>, </a:t>
            </a:r>
            <a:r>
              <a:rPr lang="ko-KR" altLang="en-US" sz="1400" dirty="0"/>
              <a:t>자격상실</a:t>
            </a:r>
            <a:r>
              <a:rPr lang="en-US" altLang="ko-KR" sz="1400" dirty="0"/>
              <a:t>, </a:t>
            </a:r>
            <a:r>
              <a:rPr lang="ko-KR" altLang="en-US" sz="1400" dirty="0"/>
              <a:t>자격정지</a:t>
            </a:r>
            <a:r>
              <a:rPr lang="en-US" altLang="ko-KR" sz="1400" dirty="0"/>
              <a:t>, </a:t>
            </a:r>
            <a:r>
              <a:rPr lang="ko-KR" altLang="en-US" sz="1400" dirty="0"/>
              <a:t>벌금</a:t>
            </a:r>
            <a:r>
              <a:rPr lang="en-US" altLang="ko-KR" sz="1400" dirty="0"/>
              <a:t>, </a:t>
            </a:r>
            <a:r>
              <a:rPr lang="ko-KR" altLang="en-US" sz="1400" dirty="0"/>
              <a:t>구류</a:t>
            </a:r>
            <a:r>
              <a:rPr lang="en-US" altLang="ko-KR" sz="1400" dirty="0"/>
              <a:t>, </a:t>
            </a:r>
            <a:r>
              <a:rPr lang="ko-KR" altLang="en-US" sz="1400" dirty="0"/>
              <a:t>과료</a:t>
            </a:r>
            <a:r>
              <a:rPr lang="en-US" altLang="ko-KR" sz="1400" dirty="0"/>
              <a:t>, </a:t>
            </a:r>
            <a:r>
              <a:rPr lang="ko-KR" altLang="en-US" sz="1400" dirty="0"/>
              <a:t>몰수 등 </a:t>
            </a:r>
            <a:r>
              <a:rPr lang="en-US" altLang="ko-KR" sz="1400" dirty="0"/>
              <a:t>9</a:t>
            </a:r>
            <a:r>
              <a:rPr lang="ko-KR" altLang="en-US" sz="1400" dirty="0"/>
              <a:t>종의 형벌을 규정하고 있음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조선시대의 형벌제도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2) </a:t>
            </a:r>
            <a:r>
              <a:rPr lang="ko-KR" altLang="en-US" sz="1400" dirty="0">
                <a:solidFill>
                  <a:srgbClr val="FF0000"/>
                </a:solidFill>
              </a:rPr>
              <a:t>특수한 형벌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(1) </a:t>
            </a:r>
            <a:r>
              <a:rPr lang="ko-KR" altLang="en-US" sz="1400" dirty="0">
                <a:solidFill>
                  <a:srgbClr val="FF0000"/>
                </a:solidFill>
              </a:rPr>
              <a:t>부가형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자자</a:t>
            </a:r>
            <a:r>
              <a:rPr lang="en-US" altLang="ko-KR" sz="1400" dirty="0"/>
              <a:t>(</a:t>
            </a:r>
            <a:r>
              <a:rPr lang="ko-KR" altLang="en-US" sz="1400" dirty="0"/>
              <a:t>刺字</a:t>
            </a:r>
            <a:r>
              <a:rPr lang="en-US" altLang="ko-KR" sz="1400" dirty="0"/>
              <a:t>) : </a:t>
            </a:r>
            <a:r>
              <a:rPr lang="ko-KR" altLang="en-US" sz="1400" dirty="0"/>
              <a:t>죄인의 얼굴이나 팔에 먹물로 죄명을 새겨 넣는 형벌</a:t>
            </a:r>
            <a:r>
              <a:rPr lang="en-US" altLang="ko-KR" sz="1400" dirty="0"/>
              <a:t>. </a:t>
            </a:r>
            <a:r>
              <a:rPr lang="ko-KR" altLang="en-US" sz="1400" dirty="0"/>
              <a:t>보안처분적 성격 과 명예형적 성격을 지님</a:t>
            </a:r>
            <a:r>
              <a:rPr lang="en-US" altLang="ko-KR" sz="1400" dirty="0"/>
              <a:t>. </a:t>
            </a:r>
            <a:r>
              <a:rPr lang="ko-KR" altLang="en-US" sz="1400" dirty="0"/>
              <a:t>그 밖에 부가형으로는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 노비몰입</a:t>
            </a:r>
            <a:r>
              <a:rPr lang="en-US" altLang="ko-KR" sz="1400" dirty="0"/>
              <a:t>, </a:t>
            </a:r>
            <a:r>
              <a:rPr lang="ko-KR" altLang="en-US" sz="1400" dirty="0"/>
              <a:t>재산몰수</a:t>
            </a:r>
            <a:r>
              <a:rPr lang="en-US" altLang="ko-KR" sz="1400" dirty="0"/>
              <a:t>, </a:t>
            </a:r>
            <a:r>
              <a:rPr lang="ko-KR" altLang="en-US" sz="1400" dirty="0"/>
              <a:t>피해배상 등이 있었음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금고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禁銅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이는 지금의 금고형</a:t>
            </a:r>
            <a:r>
              <a:rPr lang="en-US" altLang="ko-KR" sz="1400" dirty="0"/>
              <a:t>(</a:t>
            </a:r>
            <a:r>
              <a:rPr lang="ko-KR" altLang="en-US" sz="1400" dirty="0"/>
              <a:t>禁銅刑</a:t>
            </a:r>
            <a:r>
              <a:rPr lang="en-US" altLang="ko-KR" sz="1400" dirty="0"/>
              <a:t>)</a:t>
            </a:r>
            <a:r>
              <a:rPr lang="ko-KR" altLang="en-US" sz="1400" dirty="0"/>
              <a:t>과는 전혀 다름</a:t>
            </a:r>
            <a:r>
              <a:rPr lang="en-US" altLang="ko-KR" sz="1400" dirty="0"/>
              <a:t>. </a:t>
            </a:r>
            <a:r>
              <a:rPr lang="ko-KR" altLang="en-US" sz="1400" dirty="0"/>
              <a:t>조선시대의 금고는 오늘날의 자격정지 내지 자격상실에 해당하는 자격형으로서 </a:t>
            </a:r>
            <a:r>
              <a:rPr lang="ko-KR" altLang="en-US" sz="1400" dirty="0" err="1"/>
              <a:t>일정기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간 관직에의 취임자격을 박탈하는 형벌의 일종</a:t>
            </a:r>
            <a:r>
              <a:rPr lang="en-US" altLang="ko-KR" sz="1400" dirty="0"/>
              <a:t>. </a:t>
            </a:r>
            <a:r>
              <a:rPr lang="ko-KR" altLang="en-US" sz="1400" dirty="0"/>
              <a:t>「</a:t>
            </a:r>
            <a:r>
              <a:rPr lang="ko-KR" altLang="en-US" sz="1400" dirty="0" err="1"/>
              <a:t>종신금고」와</a:t>
            </a:r>
            <a:r>
              <a:rPr lang="ko-KR" altLang="en-US" sz="1400" dirty="0"/>
              <a:t> 「</a:t>
            </a:r>
            <a:r>
              <a:rPr lang="ko-KR" altLang="en-US" sz="1400" dirty="0" err="1"/>
              <a:t>연한금고」가</a:t>
            </a:r>
            <a:r>
              <a:rPr lang="ko-KR" altLang="en-US" sz="1400" dirty="0"/>
              <a:t> 있었음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윤형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閔刑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신분에 과하는 형으로 관리의 신분에 과하는 형과 도사나 승려의 신분에 과하는 것이 있음</a:t>
            </a:r>
            <a:r>
              <a:rPr lang="en-US" altLang="ko-KR" sz="1400" dirty="0"/>
              <a:t>. </a:t>
            </a:r>
            <a:r>
              <a:rPr lang="ko-KR" altLang="en-US" sz="1400" dirty="0"/>
              <a:t>이것은 태형 이상의 죄상을 기록</a:t>
            </a:r>
            <a:r>
              <a:rPr lang="en-US" altLang="ko-KR" sz="1400" dirty="0"/>
              <a:t>, 9</a:t>
            </a:r>
            <a:r>
              <a:rPr lang="ko-KR" altLang="en-US" sz="1400" dirty="0"/>
              <a:t>년만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</a:t>
            </a:r>
            <a:r>
              <a:rPr lang="ko-KR" altLang="en-US" sz="1400" dirty="0"/>
              <a:t>에 </a:t>
            </a:r>
            <a:r>
              <a:rPr lang="en-US" altLang="ko-KR" sz="1400" dirty="0"/>
              <a:t>1</a:t>
            </a:r>
            <a:r>
              <a:rPr lang="ko-KR" altLang="en-US" sz="1400" dirty="0" err="1"/>
              <a:t>회씩</a:t>
            </a:r>
            <a:r>
              <a:rPr lang="ko-KR" altLang="en-US" sz="1400" dirty="0"/>
              <a:t> 파면 또는 승진을 위한 자료로 반영 하여 그 </a:t>
            </a:r>
            <a:r>
              <a:rPr lang="ko-KR" altLang="en-US" sz="1400" dirty="0">
                <a:solidFill>
                  <a:srgbClr val="FF0000"/>
                </a:solidFill>
              </a:rPr>
              <a:t>관직에서의 해임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관직 강등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관원명부에서의 제명 등</a:t>
            </a:r>
            <a:r>
              <a:rPr lang="ko-KR" altLang="en-US" sz="1400" dirty="0"/>
              <a:t>을 행하는 것을 말함</a:t>
            </a:r>
            <a:endParaRPr lang="en-US" altLang="ko-KR" sz="1400" dirty="0"/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153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3-2. </a:t>
            </a:r>
            <a:r>
              <a:rPr lang="ko-KR" altLang="en-US" dirty="0"/>
              <a:t>형벌제도 </a:t>
            </a:r>
            <a:r>
              <a:rPr lang="en-US" altLang="ko-KR" dirty="0"/>
              <a:t>- </a:t>
            </a:r>
            <a:r>
              <a:rPr lang="ko-KR" altLang="en-US" dirty="0"/>
              <a:t>사형제도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68073"/>
            <a:ext cx="11029615" cy="53899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1.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역사적으로 가장 오랜 전통을 지닌 형벌로 형사정책상 사형폐지론과 </a:t>
            </a:r>
            <a:r>
              <a:rPr lang="ko-KR" altLang="en-US" sz="1400" dirty="0" err="1"/>
              <a:t>사형존치론의</a:t>
            </a:r>
            <a:r>
              <a:rPr lang="ko-KR" altLang="en-US" sz="1400" dirty="0"/>
              <a:t> 논쟁이 제기되고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사형폐지론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폐지론자 </a:t>
            </a:r>
            <a:r>
              <a:rPr lang="ko-KR" altLang="en-US" sz="1400" dirty="0" err="1">
                <a:solidFill>
                  <a:srgbClr val="FF0000"/>
                </a:solidFill>
              </a:rPr>
              <a:t>베카리아가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범죄와 형벌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>
                <a:solidFill>
                  <a:srgbClr val="FF0000"/>
                </a:solidFill>
              </a:rPr>
              <a:t>에서 사회계약론에 입각해서 사형폐지를 주장</a:t>
            </a:r>
            <a:r>
              <a:rPr lang="ko-KR" altLang="en-US" sz="1400" dirty="0"/>
              <a:t>한 이래 많은 학자들이 주장함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(2) </a:t>
            </a:r>
            <a:r>
              <a:rPr lang="ko-KR" altLang="en-US" sz="1400" dirty="0">
                <a:solidFill>
                  <a:srgbClr val="FF0000"/>
                </a:solidFill>
              </a:rPr>
              <a:t>폐지 논거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인도주의적 견지에서 인간의 존엄성을 침해하므로 허용할 수 없다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사형집행은 </a:t>
            </a:r>
            <a:r>
              <a:rPr lang="ko-KR" altLang="en-US" sz="1300" dirty="0" err="1"/>
              <a:t>웅보</a:t>
            </a:r>
            <a:r>
              <a:rPr lang="ko-KR" altLang="en-US" sz="1300" dirty="0"/>
              <a:t> 이외에 특별예방의 효과가 전혀 없다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오판의 경우 </a:t>
            </a:r>
            <a:r>
              <a:rPr lang="ko-KR" altLang="en-US" sz="1300" dirty="0" err="1"/>
              <a:t>구제불능하다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 err="1"/>
              <a:t>위하적</a:t>
            </a:r>
            <a:r>
              <a:rPr lang="ko-KR" altLang="en-US" sz="1300" dirty="0"/>
              <a:t> 또는 억제적 효과를 갖지 못한다</a:t>
            </a:r>
            <a:r>
              <a:rPr lang="en-US" altLang="ko-KR" sz="1300" dirty="0"/>
              <a:t>(</a:t>
            </a:r>
            <a:r>
              <a:rPr lang="en-US" altLang="ko-KR" sz="1300" dirty="0" err="1"/>
              <a:t>Sellin</a:t>
            </a:r>
            <a:r>
              <a:rPr lang="ko-KR" altLang="en-US" sz="1300" dirty="0"/>
              <a:t>의 실증적 연구가 있다</a:t>
            </a:r>
            <a:r>
              <a:rPr lang="en-US" altLang="ko-KR" sz="1300" dirty="0"/>
              <a:t>).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사형은 </a:t>
            </a:r>
            <a:r>
              <a:rPr lang="ko-KR" altLang="en-US" sz="1300" dirty="0" err="1"/>
              <a:t>개선적</a:t>
            </a:r>
            <a:r>
              <a:rPr lang="ko-KR" altLang="en-US" sz="1300" dirty="0"/>
              <a:t> </a:t>
            </a:r>
            <a:r>
              <a:rPr lang="en-US" altLang="ko-KR" sz="1300" dirty="0"/>
              <a:t>· </a:t>
            </a:r>
            <a:r>
              <a:rPr lang="ko-KR" altLang="en-US" sz="1300" dirty="0"/>
              <a:t>교육적 기능을 갖지 못한다</a:t>
            </a:r>
            <a:r>
              <a:rPr lang="en-US" altLang="ko-KR" sz="1300" dirty="0"/>
              <a:t>(</a:t>
            </a:r>
            <a:r>
              <a:rPr lang="ko-KR" altLang="en-US" sz="1300" dirty="0"/>
              <a:t>무기형 부정기형으로 대체되어야 한다</a:t>
            </a:r>
            <a:r>
              <a:rPr lang="en-US" altLang="ko-KR" sz="1300" dirty="0"/>
              <a:t>).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피해자에 대한 손해배상 내지 구제에 도움이 안 된다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사형제도 자체가 위헌이다</a:t>
            </a:r>
            <a:r>
              <a:rPr lang="en-US" altLang="ko-KR" sz="1300" dirty="0"/>
              <a:t>(1972</a:t>
            </a:r>
            <a:r>
              <a:rPr lang="ko-KR" altLang="en-US" sz="1300" dirty="0"/>
              <a:t>년 미국의 </a:t>
            </a:r>
            <a:r>
              <a:rPr lang="en-US" altLang="ko-KR" sz="1300" dirty="0"/>
              <a:t>Furman </a:t>
            </a:r>
            <a:r>
              <a:rPr lang="ko-KR" altLang="en-US" sz="1300" dirty="0"/>
              <a:t>판결</a:t>
            </a:r>
            <a:r>
              <a:rPr lang="en-US" altLang="ko-KR" sz="1300" dirty="0"/>
              <a:t>).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국가는 인간의 생명에 대한 심판기능이 없음에도 불구하고 사형제도를 통하여 </a:t>
            </a:r>
            <a:r>
              <a:rPr lang="ko-KR" altLang="en-US" sz="1300" dirty="0" err="1"/>
              <a:t>살인행</a:t>
            </a:r>
            <a:r>
              <a:rPr lang="ko-KR" altLang="en-US" sz="1300" dirty="0"/>
              <a:t> 위를 정당화 한다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범죄원인의 사회환경적 요인을 무시하고</a:t>
            </a:r>
            <a:r>
              <a:rPr lang="en-US" altLang="ko-KR" sz="1300" dirty="0"/>
              <a:t>, </a:t>
            </a:r>
            <a:r>
              <a:rPr lang="ko-KR" altLang="en-US" sz="1300" dirty="0"/>
              <a:t>모든 원인을 오직 범죄인에게만 돌리려고 한다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ko-KR" altLang="en-US" sz="1300" dirty="0"/>
              <a:t>   </a:t>
            </a:r>
            <a:r>
              <a:rPr lang="en-US" altLang="ko-KR" sz="1300" dirty="0"/>
              <a:t>- </a:t>
            </a:r>
            <a:r>
              <a:rPr lang="ko-KR" altLang="en-US" sz="1300" dirty="0"/>
              <a:t>반대세력에 대한 정치적 탄압의 도구로 이용된다</a:t>
            </a:r>
            <a:r>
              <a:rPr lang="en-US" altLang="ko-KR" sz="1300" dirty="0"/>
              <a:t>. </a:t>
            </a:r>
          </a:p>
          <a:p>
            <a:pPr marL="0" indent="0">
              <a:buNone/>
            </a:pPr>
            <a:r>
              <a:rPr lang="en-US" altLang="ko-KR" sz="1300" dirty="0"/>
              <a:t>   - </a:t>
            </a:r>
            <a:r>
              <a:rPr lang="ko-KR" altLang="en-US" sz="1300" dirty="0"/>
              <a:t>현재의 국민의 법감정상 폐지할 수 없다는 주장은</a:t>
            </a:r>
            <a:r>
              <a:rPr lang="en-US" altLang="ko-KR" sz="1300" dirty="0"/>
              <a:t>, </a:t>
            </a:r>
            <a:r>
              <a:rPr lang="ko-KR" altLang="en-US" sz="1300" dirty="0"/>
              <a:t>형벌이 국민의 법감정을 이끄는 역할도 할 필요가 있으므로 설득력이 없다</a:t>
            </a:r>
            <a:r>
              <a:rPr lang="en-US" altLang="ko-KR" sz="13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358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3-2. </a:t>
            </a:r>
            <a:r>
              <a:rPr lang="ko-KR" altLang="en-US" dirty="0"/>
              <a:t>형벌제도 </a:t>
            </a:r>
            <a:r>
              <a:rPr lang="en-US" altLang="ko-KR" dirty="0"/>
              <a:t>- </a:t>
            </a:r>
            <a:r>
              <a:rPr lang="ko-KR" altLang="en-US" dirty="0"/>
              <a:t>사형제도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68073"/>
            <a:ext cx="11029615" cy="5389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사형존치론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 err="1">
                <a:solidFill>
                  <a:srgbClr val="FF0000"/>
                </a:solidFill>
              </a:rPr>
              <a:t>존치론의</a:t>
            </a:r>
            <a:r>
              <a:rPr lang="ko-KR" altLang="en-US" sz="1400" dirty="0">
                <a:solidFill>
                  <a:srgbClr val="FF0000"/>
                </a:solidFill>
              </a:rPr>
              <a:t> 근거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범죄자는 </a:t>
            </a:r>
            <a:r>
              <a:rPr lang="ko-KR" altLang="en-US" sz="1200" dirty="0" err="1"/>
              <a:t>사회구성원으로서의</a:t>
            </a:r>
            <a:r>
              <a:rPr lang="ko-KR" altLang="en-US" sz="1200" dirty="0"/>
              <a:t> 자격을 상실하였다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정의를 확립하기 위해서는 불가피하다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범죄는 국가의 법을 부정하는 행위로서 이를 회복하는 방법이 형벌이며</a:t>
            </a:r>
            <a:r>
              <a:rPr lang="en-US" altLang="ko-KR" sz="1200" dirty="0"/>
              <a:t>, </a:t>
            </a:r>
            <a:r>
              <a:rPr lang="ko-KR" altLang="en-US" sz="1200" dirty="0"/>
              <a:t>형벌은 그 자체로서 정당하다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생래적 범죄인은 교정 </a:t>
            </a:r>
            <a:r>
              <a:rPr lang="en-US" altLang="ko-KR" sz="1200" dirty="0"/>
              <a:t>· </a:t>
            </a:r>
            <a:r>
              <a:rPr lang="ko-KR" altLang="en-US" sz="1200" dirty="0"/>
              <a:t>교화가 불가능하므로 도태시켜야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일반국민의 법적 확신이 사람을 살해한 자는 그의 생명도 박탈해야 한다고 인식하고 있다</a:t>
            </a:r>
            <a:r>
              <a:rPr lang="en-US" altLang="ko-KR" sz="1200" dirty="0"/>
              <a:t>(</a:t>
            </a:r>
            <a:r>
              <a:rPr lang="ko-KR" altLang="en-US" sz="1200" dirty="0"/>
              <a:t>정의관념에 부합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일종의 필요악이다</a:t>
            </a:r>
            <a:r>
              <a:rPr lang="en-US" altLang="ko-KR" sz="1200" dirty="0"/>
              <a:t>(</a:t>
            </a:r>
            <a:r>
              <a:rPr lang="ko-KR" altLang="en-US" sz="1200" dirty="0"/>
              <a:t>흉악범으로부터 법익 보호목적 달성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사회방위의 실현수단으로 필요하고</a:t>
            </a:r>
            <a:r>
              <a:rPr lang="en-US" altLang="ko-KR" sz="1200" dirty="0"/>
              <a:t>, </a:t>
            </a:r>
            <a:r>
              <a:rPr lang="ko-KR" altLang="en-US" sz="1200" dirty="0"/>
              <a:t>종신형보다 정부의 재정적 부담을 덜어준다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오판의 위험은 모든 형벌에서 동일하므로 설득력이 없다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사형은 일반예방</a:t>
            </a:r>
            <a:r>
              <a:rPr lang="en-US" altLang="ko-KR" sz="1200" dirty="0"/>
              <a:t>(</a:t>
            </a:r>
            <a:r>
              <a:rPr lang="ko-KR" altLang="en-US" sz="1200" dirty="0" err="1"/>
              <a:t>범죄억지력</a:t>
            </a:r>
            <a:r>
              <a:rPr lang="en-US" altLang="ko-KR" sz="1200" dirty="0"/>
              <a:t>)</a:t>
            </a:r>
            <a:r>
              <a:rPr lang="ko-KR" altLang="en-US" sz="1200" dirty="0"/>
              <a:t>효과가 크다</a:t>
            </a:r>
            <a:r>
              <a:rPr lang="en-US" altLang="ko-KR" sz="1200" dirty="0"/>
              <a:t>. </a:t>
            </a:r>
            <a:r>
              <a:rPr lang="ko-KR" altLang="en-US" sz="1200" dirty="0"/>
              <a:t>따라서 특별예방주의에 대한 회의론도 일반예방을 중시하므로 </a:t>
            </a:r>
            <a:r>
              <a:rPr lang="ko-KR" altLang="en-US" sz="1200" dirty="0" err="1"/>
              <a:t>사형존치론의</a:t>
            </a:r>
            <a:r>
              <a:rPr lang="ko-KR" altLang="en-US" sz="1200" dirty="0"/>
              <a:t> 논거에 속한   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다</a:t>
            </a:r>
            <a:r>
              <a:rPr lang="en-US" altLang="ko-KR" sz="1200" dirty="0"/>
              <a:t>. </a:t>
            </a:r>
            <a:r>
              <a:rPr lang="ko-KR" altLang="en-US" sz="1200" dirty="0"/>
              <a:t>주의할 것은 특별예방목적 강조는 사형폐지론의 논거이다</a:t>
            </a:r>
            <a:r>
              <a:rPr lang="en-US" altLang="ko-KR" sz="1200" dirty="0"/>
              <a:t>. </a:t>
            </a:r>
            <a:r>
              <a:rPr lang="ko-KR" altLang="en-US" sz="1200" dirty="0"/>
              <a:t>특별예방에 대한 회의론은 </a:t>
            </a:r>
            <a:r>
              <a:rPr lang="ko-KR" altLang="en-US" sz="1200" dirty="0" err="1"/>
              <a:t>존치논거라는</a:t>
            </a:r>
            <a:r>
              <a:rPr lang="ko-KR" altLang="en-US" sz="1200" dirty="0"/>
              <a:t> 점이다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합헌이다</a:t>
            </a:r>
            <a:r>
              <a:rPr lang="en-US" altLang="ko-KR" sz="1200" dirty="0"/>
              <a:t>(</a:t>
            </a:r>
            <a:r>
              <a:rPr lang="ko-KR" altLang="en-US" sz="1200" dirty="0"/>
              <a:t>우리나라 대판</a:t>
            </a:r>
            <a:r>
              <a:rPr lang="en-US" altLang="ko-KR" sz="1200" dirty="0"/>
              <a:t>, </a:t>
            </a:r>
            <a:r>
              <a:rPr lang="ko-KR" altLang="en-US" sz="1200" dirty="0"/>
              <a:t>헌법재판소</a:t>
            </a:r>
            <a:r>
              <a:rPr lang="en-US" altLang="ko-KR" sz="1200" dirty="0"/>
              <a:t>)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837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3-2. </a:t>
            </a:r>
            <a:r>
              <a:rPr lang="ko-KR" altLang="en-US" dirty="0"/>
              <a:t>형벌제도 </a:t>
            </a:r>
            <a:r>
              <a:rPr lang="en-US" altLang="ko-KR" dirty="0"/>
              <a:t>- </a:t>
            </a:r>
            <a:r>
              <a:rPr lang="ko-KR" altLang="en-US" dirty="0"/>
              <a:t>사형제도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68073"/>
            <a:ext cx="11029615" cy="5389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/>
              <a:t>사형의 집행방법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수 단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총살</a:t>
            </a:r>
            <a:r>
              <a:rPr lang="en-US" altLang="ko-KR" sz="1200" dirty="0"/>
              <a:t>, </a:t>
            </a:r>
            <a:r>
              <a:rPr lang="ko-KR" altLang="en-US" sz="1200" dirty="0"/>
              <a:t>참살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전기살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가스살</a:t>
            </a:r>
            <a:r>
              <a:rPr lang="en-US" altLang="ko-KR" sz="1200" dirty="0"/>
              <a:t>, </a:t>
            </a:r>
            <a:r>
              <a:rPr lang="ko-KR" altLang="en-US" sz="1200" dirty="0"/>
              <a:t>교살</a:t>
            </a:r>
            <a:r>
              <a:rPr lang="en-US" altLang="ko-KR" sz="1200" dirty="0"/>
              <a:t>, </a:t>
            </a:r>
            <a:r>
              <a:rPr lang="ko-KR" altLang="en-US" sz="1200" dirty="0"/>
              <a:t>기타</a:t>
            </a:r>
            <a:r>
              <a:rPr lang="en-US" altLang="ko-KR" sz="1200" dirty="0"/>
              <a:t>(</a:t>
            </a:r>
            <a:r>
              <a:rPr lang="ko-KR" altLang="en-US" sz="1200" dirty="0" err="1"/>
              <a:t>독약살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석샬</a:t>
            </a:r>
            <a:r>
              <a:rPr lang="ko-KR" altLang="en-US" sz="1200" dirty="0"/>
              <a:t> 무통주사에 의 한 처형</a:t>
            </a:r>
            <a:r>
              <a:rPr lang="en-US" altLang="ko-KR" sz="1200" dirty="0"/>
              <a:t>)  </a:t>
            </a: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공개처형과 비공개처형 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세계 대부분이 </a:t>
            </a:r>
            <a:r>
              <a:rPr lang="ko-KR" altLang="en-US" sz="1200" dirty="0" err="1"/>
              <a:t>바공개</a:t>
            </a:r>
            <a:r>
              <a:rPr lang="en-US" altLang="ko-KR" sz="1200" dirty="0"/>
              <a:t>(</a:t>
            </a:r>
            <a:r>
              <a:rPr lang="ko-KR" altLang="en-US" sz="1200" dirty="0"/>
              <a:t>밀행</a:t>
            </a:r>
            <a:r>
              <a:rPr lang="en-US" altLang="ko-KR" sz="1200" dirty="0"/>
              <a:t>)</a:t>
            </a:r>
            <a:r>
              <a:rPr lang="ko-KR" altLang="en-US" sz="1200" dirty="0"/>
              <a:t>주의 채택</a:t>
            </a:r>
            <a:r>
              <a:rPr lang="en-US" altLang="ko-KR" sz="1200" dirty="0"/>
              <a:t>, </a:t>
            </a:r>
            <a:r>
              <a:rPr lang="ko-KR" altLang="en-US" sz="1200" dirty="0"/>
              <a:t>중동 일부 국가와 사회주의국가 일부에서 공개주의를 채택하고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5. </a:t>
            </a:r>
            <a:r>
              <a:rPr lang="ko-KR" altLang="en-US" sz="1200" dirty="0">
                <a:solidFill>
                  <a:srgbClr val="FF0000"/>
                </a:solidFill>
              </a:rPr>
              <a:t>현행법상 사형제도의 운용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사형의 집행장소 및 방법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사형은 교도소내에서 </a:t>
            </a:r>
            <a:r>
              <a:rPr lang="ko-KR" altLang="en-US" sz="1200" dirty="0">
                <a:solidFill>
                  <a:srgbClr val="FF0000"/>
                </a:solidFill>
              </a:rPr>
              <a:t>교</a:t>
            </a:r>
            <a:r>
              <a:rPr lang="ko-KR" altLang="en-US" sz="1200" dirty="0"/>
              <a:t>수하여 집행한다</a:t>
            </a:r>
            <a:r>
              <a:rPr lang="en-US" altLang="ko-KR" sz="1200" dirty="0"/>
              <a:t>(</a:t>
            </a:r>
            <a:r>
              <a:rPr lang="ko-KR" altLang="en-US" sz="1200" dirty="0"/>
              <a:t>형법 제</a:t>
            </a:r>
            <a:r>
              <a:rPr lang="en-US" altLang="ko-KR" sz="1200" dirty="0"/>
              <a:t>66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사형은 교정시설의 사형장에서 집행하고</a:t>
            </a:r>
            <a:r>
              <a:rPr lang="en-US" altLang="ko-KR" sz="1200" dirty="0"/>
              <a:t>, </a:t>
            </a:r>
            <a:r>
              <a:rPr lang="ko-KR" altLang="en-US" sz="1200" dirty="0"/>
              <a:t>국가경축일</a:t>
            </a:r>
            <a:r>
              <a:rPr lang="en-US" altLang="ko-KR" sz="1200" dirty="0"/>
              <a:t>, </a:t>
            </a:r>
            <a:r>
              <a:rPr lang="ko-KR" altLang="en-US" sz="1200" dirty="0"/>
              <a:t>공휴일과 토요일에는 집행 하지 않는다</a:t>
            </a:r>
            <a:r>
              <a:rPr lang="en-US" altLang="ko-KR" sz="1200" dirty="0"/>
              <a:t>(</a:t>
            </a:r>
            <a:r>
              <a:rPr lang="ko-KR" altLang="en-US" sz="1200" dirty="0" err="1"/>
              <a:t>행집형법</a:t>
            </a:r>
            <a:r>
              <a:rPr lang="ko-KR" altLang="en-US" sz="1200" dirty="0"/>
              <a:t> 제</a:t>
            </a:r>
            <a:r>
              <a:rPr lang="en-US" altLang="ko-KR" sz="1200" dirty="0"/>
              <a:t>91</a:t>
            </a:r>
            <a:r>
              <a:rPr lang="ko-KR" altLang="en-US" sz="1200" dirty="0"/>
              <a:t>조</a:t>
            </a:r>
            <a:r>
              <a:rPr lang="en-US" altLang="ko-KR" sz="1200" dirty="0"/>
              <a:t>). </a:t>
            </a:r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사형집행의 명령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사형은 </a:t>
            </a:r>
            <a:r>
              <a:rPr lang="ko-KR" altLang="en-US" sz="1200" dirty="0">
                <a:solidFill>
                  <a:srgbClr val="FF0000"/>
                </a:solidFill>
              </a:rPr>
              <a:t>법무부장관의 명령</a:t>
            </a:r>
            <a:r>
              <a:rPr lang="ko-KR" altLang="en-US" sz="1200" dirty="0"/>
              <a:t>에 의해 집행하고</a:t>
            </a:r>
            <a:r>
              <a:rPr lang="en-US" altLang="ko-KR" sz="1200" dirty="0"/>
              <a:t>(</a:t>
            </a:r>
            <a:r>
              <a:rPr lang="ko-KR" altLang="en-US" sz="1200" dirty="0" err="1"/>
              <a:t>형소법제</a:t>
            </a:r>
            <a:r>
              <a:rPr lang="en-US" altLang="ko-KR" sz="1200" dirty="0"/>
              <a:t>463</a:t>
            </a:r>
            <a:r>
              <a:rPr lang="ko-KR" altLang="en-US" sz="1200" dirty="0"/>
              <a:t>조</a:t>
            </a:r>
            <a:r>
              <a:rPr lang="en-US" altLang="ko-KR" sz="1200" dirty="0"/>
              <a:t>), </a:t>
            </a:r>
            <a:r>
              <a:rPr lang="ko-KR" altLang="en-US" sz="1200" dirty="0"/>
              <a:t>확정된 날로부터 </a:t>
            </a:r>
            <a:r>
              <a:rPr lang="en-US" altLang="ko-KR" sz="1200" dirty="0"/>
              <a:t>6</a:t>
            </a:r>
            <a:r>
              <a:rPr lang="ko-KR" altLang="en-US" sz="1200" dirty="0"/>
              <a:t>월 이내에 해야 하며</a:t>
            </a:r>
            <a:r>
              <a:rPr lang="en-US" altLang="ko-KR" sz="1200" dirty="0"/>
              <a:t>(</a:t>
            </a:r>
            <a:r>
              <a:rPr lang="ko-KR" altLang="en-US" sz="1200" dirty="0" err="1"/>
              <a:t>형소법</a:t>
            </a:r>
            <a:r>
              <a:rPr lang="ko-KR" altLang="en-US" sz="1200" dirty="0"/>
              <a:t> 제</a:t>
            </a:r>
            <a:r>
              <a:rPr lang="en-US" altLang="ko-KR" sz="1200" dirty="0"/>
              <a:t>465</a:t>
            </a:r>
            <a:r>
              <a:rPr lang="ko-KR" altLang="en-US" sz="1200" dirty="0"/>
              <a:t>조</a:t>
            </a:r>
            <a:r>
              <a:rPr lang="en-US" altLang="ko-KR" sz="1200" dirty="0"/>
              <a:t>), </a:t>
            </a:r>
            <a:r>
              <a:rPr lang="ko-KR" altLang="en-US" sz="1200" dirty="0"/>
              <a:t>집행명령일로부터 </a:t>
            </a:r>
            <a:r>
              <a:rPr lang="en-US" altLang="ko-KR" sz="1200" dirty="0"/>
              <a:t>5</a:t>
            </a:r>
            <a:r>
              <a:rPr lang="ko-KR" altLang="en-US" sz="1200" dirty="0"/>
              <a:t>일 이내에 집행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한다</a:t>
            </a:r>
            <a:r>
              <a:rPr lang="en-US" altLang="ko-KR" sz="1200" dirty="0"/>
              <a:t>(</a:t>
            </a:r>
            <a:r>
              <a:rPr lang="ko-KR" altLang="en-US" sz="1200" dirty="0" err="1"/>
              <a:t>형소법</a:t>
            </a:r>
            <a:r>
              <a:rPr lang="ko-KR" altLang="en-US" sz="1200" dirty="0"/>
              <a:t> 제</a:t>
            </a:r>
            <a:r>
              <a:rPr lang="en-US" altLang="ko-KR" sz="1200" dirty="0"/>
              <a:t>466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/>
              <a:t>사형집행의 정지</a:t>
            </a:r>
            <a:r>
              <a:rPr lang="en-US" altLang="ko-KR" sz="1200" dirty="0"/>
              <a:t>(</a:t>
            </a:r>
            <a:r>
              <a:rPr lang="ko-KR" altLang="en-US" sz="1200" dirty="0" err="1"/>
              <a:t>형소법</a:t>
            </a:r>
            <a:r>
              <a:rPr lang="ko-KR" altLang="en-US" sz="1200" dirty="0"/>
              <a:t> 제</a:t>
            </a:r>
            <a:r>
              <a:rPr lang="en-US" altLang="ko-KR" sz="1200" dirty="0"/>
              <a:t>469</a:t>
            </a:r>
            <a:r>
              <a:rPr lang="ko-KR" altLang="en-US" sz="1200" dirty="0"/>
              <a:t>조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사형의 선고를 받은 자가 </a:t>
            </a:r>
            <a:r>
              <a:rPr lang="ko-KR" altLang="en-US" sz="1200" dirty="0">
                <a:solidFill>
                  <a:srgbClr val="FF0000"/>
                </a:solidFill>
              </a:rPr>
              <a:t>심신의 장애로 의사능력이 없는 상태에 있거나 잉태 중에 있는 여자인 때</a:t>
            </a:r>
            <a:r>
              <a:rPr lang="ko-KR" altLang="en-US" sz="1200" dirty="0"/>
              <a:t>에는 법무부장관의 명령으로 집행을 정지한다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전항의 규정에 의하여 형의 집행을 정지한 경우에는 심신장애의 회복 또는 출산 후 법무부장관의 명령에 의하여 형을 집행한다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909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자유형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2"/>
            <a:ext cx="11029615" cy="5389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1. </a:t>
            </a:r>
            <a:r>
              <a:rPr lang="ko-KR" altLang="en-US" sz="1200" dirty="0"/>
              <a:t>의 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자유박탈을 통해 해악을 부과하고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노동을 강제함으로써 교화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개선을 도모하며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범죄인의 사회격리를 통해 사회를 방위</a:t>
            </a:r>
            <a:r>
              <a:rPr lang="ko-KR" altLang="en-US" sz="1200" dirty="0"/>
              <a:t>하는 형벌로 현대의 형벌은 자유형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이 중심이 되고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 </a:t>
            </a:r>
            <a:r>
              <a:rPr lang="ko-KR" altLang="en-US" sz="1200" dirty="0"/>
              <a:t>연 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/>
              <a:t>유럽에서 자유형이 시작된 것은 약 </a:t>
            </a:r>
            <a:r>
              <a:rPr lang="en-US" altLang="ko-KR" sz="1200" dirty="0"/>
              <a:t>8</a:t>
            </a:r>
            <a:r>
              <a:rPr lang="ko-KR" altLang="en-US" sz="1200" dirty="0"/>
              <a:t>세기경 </a:t>
            </a:r>
            <a:r>
              <a:rPr lang="ko-KR" altLang="en-US" sz="1200" dirty="0" err="1"/>
              <a:t>랑고바르드</a:t>
            </a:r>
            <a:r>
              <a:rPr lang="ko-KR" altLang="en-US" sz="1200" dirty="0"/>
              <a:t> 시대이고</a:t>
            </a:r>
            <a:r>
              <a:rPr lang="en-US" altLang="ko-KR" sz="1200" dirty="0"/>
              <a:t>, </a:t>
            </a:r>
            <a:r>
              <a:rPr lang="ko-KR" altLang="en-US" sz="1200" dirty="0"/>
              <a:t>그 후 </a:t>
            </a:r>
            <a:r>
              <a:rPr lang="en-US" altLang="ko-KR" sz="1200" dirty="0"/>
              <a:t>13~15</a:t>
            </a:r>
            <a:r>
              <a:rPr lang="ko-KR" altLang="en-US" sz="1200" dirty="0"/>
              <a:t>세기경 여러 도시법에서 자유형제도를 도입하였음</a:t>
            </a:r>
            <a:r>
              <a:rPr lang="en-US" altLang="ko-KR" sz="1200" dirty="0"/>
              <a:t>. </a:t>
            </a:r>
            <a:r>
              <a:rPr lang="ko-KR" altLang="en-US" sz="1200" dirty="0"/>
              <a:t>입법적으로는 </a:t>
            </a:r>
            <a:r>
              <a:rPr lang="en-US" altLang="ko-KR" sz="1200" dirty="0"/>
              <a:t>1253</a:t>
            </a:r>
            <a:r>
              <a:rPr lang="ko-KR" altLang="en-US" sz="1200" dirty="0"/>
              <a:t>년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 err="1"/>
              <a:t>카롤리나</a:t>
            </a:r>
            <a:r>
              <a:rPr lang="ko-KR" altLang="en-US" sz="1200" dirty="0"/>
              <a:t> 형법전에서 자유형을 독립된 형벌로 규정하였음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이 시기의 자유형들은 범죄인 교화 </a:t>
            </a:r>
            <a:r>
              <a:rPr lang="en-US" altLang="ko-KR" sz="1200" dirty="0"/>
              <a:t>· </a:t>
            </a:r>
            <a:r>
              <a:rPr lang="ko-KR" altLang="en-US" sz="1200" dirty="0"/>
              <a:t>교육은 고려되지 않았으므로 단지 변형된 신체형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의 형태로 볼 수 있음</a:t>
            </a:r>
            <a:r>
              <a:rPr lang="en-US" altLang="ko-KR" sz="1200" dirty="0"/>
              <a:t>. </a:t>
            </a:r>
            <a:r>
              <a:rPr lang="ko-KR" altLang="en-US" sz="1200" dirty="0"/>
              <a:t>자유형이 사회복귀 이념을 추구하는 근대적 자유형으로 정립되기 시작한 것은 </a:t>
            </a:r>
            <a:r>
              <a:rPr lang="en-US" altLang="ko-KR" sz="1200" dirty="0"/>
              <a:t>16</a:t>
            </a:r>
            <a:r>
              <a:rPr lang="ko-KR" altLang="en-US" sz="1200" dirty="0"/>
              <a:t>세기말 </a:t>
            </a:r>
            <a:r>
              <a:rPr lang="ko-KR" altLang="en-US" sz="1200" dirty="0" err="1"/>
              <a:t>부터로</a:t>
            </a:r>
            <a:r>
              <a:rPr lang="ko-KR" altLang="en-US" sz="1200" dirty="0"/>
              <a:t> 보고 있음</a:t>
            </a:r>
            <a:r>
              <a:rPr lang="en-US" altLang="ko-KR" sz="1200" dirty="0"/>
              <a:t>. </a:t>
            </a:r>
            <a:r>
              <a:rPr lang="ko-KR" altLang="en-US" sz="1200" dirty="0"/>
              <a:t>자유형은 이처럼 사형 </a:t>
            </a:r>
            <a:r>
              <a:rPr lang="en-US" altLang="ko-KR" sz="1200" dirty="0"/>
              <a:t>· </a:t>
            </a:r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벌금형 등에 비해 뒤늦게 정립되었기 때문에 ‘</a:t>
            </a:r>
            <a:r>
              <a:rPr lang="ko-KR" altLang="en-US" sz="1200" dirty="0" err="1"/>
              <a:t>막동이</a:t>
            </a:r>
            <a:r>
              <a:rPr lang="ko-KR" altLang="en-US" sz="1200" dirty="0"/>
              <a:t> 형벌</a:t>
            </a:r>
            <a:r>
              <a:rPr lang="en-US" altLang="ko-KR" sz="1200" dirty="0"/>
              <a:t>’</a:t>
            </a:r>
            <a:r>
              <a:rPr lang="ko-KR" altLang="en-US" sz="1200" dirty="0"/>
              <a:t> 이라고도 불리워지고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최초의 근대적 자유형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>
                <a:solidFill>
                  <a:srgbClr val="FF0000"/>
                </a:solidFill>
              </a:rPr>
              <a:t>영국에서는 </a:t>
            </a:r>
            <a:r>
              <a:rPr lang="en-US" altLang="ko-KR" sz="1200" dirty="0">
                <a:solidFill>
                  <a:srgbClr val="FF0000"/>
                </a:solidFill>
              </a:rPr>
              <a:t>1555</a:t>
            </a:r>
            <a:r>
              <a:rPr lang="ko-KR" altLang="en-US" sz="1200" dirty="0">
                <a:solidFill>
                  <a:srgbClr val="FF0000"/>
                </a:solidFill>
              </a:rPr>
              <a:t>넌 </a:t>
            </a:r>
            <a:r>
              <a:rPr lang="en-US" altLang="ko-KR" sz="1200" dirty="0">
                <a:solidFill>
                  <a:srgbClr val="FF0000"/>
                </a:solidFill>
              </a:rPr>
              <a:t>Bridewell</a:t>
            </a:r>
            <a:r>
              <a:rPr lang="ko-KR" altLang="en-US" sz="1200" dirty="0">
                <a:solidFill>
                  <a:srgbClr val="FF0000"/>
                </a:solidFill>
              </a:rPr>
              <a:t>성에 교화소를 개설하여 노동을 통해 범죄인이냐 부랑자들의 개선을 추구</a:t>
            </a:r>
            <a:r>
              <a:rPr lang="ko-KR" altLang="en-US" sz="1200" dirty="0"/>
              <a:t>하여 근대 자유형의 기원을 마련했으나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본격적으로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는 </a:t>
            </a:r>
            <a:r>
              <a:rPr lang="en-US" altLang="ko-KR" sz="1200" dirty="0">
                <a:solidFill>
                  <a:srgbClr val="FF0000"/>
                </a:solidFill>
              </a:rPr>
              <a:t>16</a:t>
            </a:r>
            <a:r>
              <a:rPr lang="ko-KR" altLang="en-US" sz="1200" dirty="0">
                <a:solidFill>
                  <a:srgbClr val="FF0000"/>
                </a:solidFill>
              </a:rPr>
              <a:t>세기 말 암스테르담 노역장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개선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교화 목적의 자유형 시행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/>
              <a:t>으로 보고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또한</a:t>
            </a:r>
            <a:r>
              <a:rPr lang="en-US" altLang="ko-KR" sz="1200" dirty="0"/>
              <a:t>, </a:t>
            </a:r>
            <a:r>
              <a:rPr lang="ko-KR" altLang="en-US" sz="1200" dirty="0"/>
              <a:t>이 시기에 교화 </a:t>
            </a:r>
            <a:r>
              <a:rPr lang="en-US" altLang="ko-KR" sz="1200" dirty="0"/>
              <a:t>· </a:t>
            </a:r>
            <a:r>
              <a:rPr lang="ko-KR" altLang="en-US" sz="1200" dirty="0"/>
              <a:t>개선 목적을 추구하지 않는 자유형도 있었는데</a:t>
            </a:r>
            <a:r>
              <a:rPr lang="en-US" altLang="ko-KR" sz="1200" dirty="0"/>
              <a:t>, </a:t>
            </a:r>
            <a:r>
              <a:rPr lang="ko-KR" altLang="en-US" sz="1200" dirty="0"/>
              <a:t>이것을 ‘감옥형’ 이라고 해서 개선형과 구분하고 있음</a:t>
            </a:r>
            <a:r>
              <a:rPr lang="en-US" altLang="ko-KR" sz="1200" dirty="0"/>
              <a:t>(17, 18</a:t>
            </a:r>
            <a:r>
              <a:rPr lang="ko-KR" altLang="en-US" sz="1200" dirty="0"/>
              <a:t>세기에는 응보형 사상의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영향으로 개선 </a:t>
            </a:r>
            <a:r>
              <a:rPr lang="en-US" altLang="ko-KR" sz="1200" dirty="0"/>
              <a:t>· </a:t>
            </a:r>
            <a:r>
              <a:rPr lang="ko-KR" altLang="en-US" sz="1200" dirty="0"/>
              <a:t>교화 목적 후퇴</a:t>
            </a:r>
            <a:r>
              <a:rPr lang="en-US" altLang="ko-KR" sz="1200" dirty="0"/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(3) </a:t>
            </a:r>
            <a:r>
              <a:rPr lang="en-US" altLang="ko-KR" sz="1200" dirty="0">
                <a:solidFill>
                  <a:srgbClr val="FF0000"/>
                </a:solidFill>
              </a:rPr>
              <a:t>1777</a:t>
            </a:r>
            <a:r>
              <a:rPr lang="ko-KR" altLang="en-US" sz="1200" dirty="0">
                <a:solidFill>
                  <a:srgbClr val="FF0000"/>
                </a:solidFill>
              </a:rPr>
              <a:t>년 </a:t>
            </a:r>
            <a:r>
              <a:rPr lang="en-US" altLang="ko-KR" sz="1200" dirty="0">
                <a:solidFill>
                  <a:srgbClr val="FF0000"/>
                </a:solidFill>
              </a:rPr>
              <a:t>Howard</a:t>
            </a:r>
            <a:r>
              <a:rPr lang="ko-KR" altLang="en-US" sz="1200" dirty="0">
                <a:solidFill>
                  <a:srgbClr val="FF0000"/>
                </a:solidFill>
              </a:rPr>
              <a:t>가 ‘</a:t>
            </a:r>
            <a:r>
              <a:rPr lang="ko-KR" altLang="en-US" sz="1200" dirty="0" err="1">
                <a:solidFill>
                  <a:srgbClr val="FF0000"/>
                </a:solidFill>
              </a:rPr>
              <a:t>감옥상태론’을</a:t>
            </a:r>
            <a:r>
              <a:rPr lang="ko-KR" altLang="en-US" sz="1200" dirty="0">
                <a:solidFill>
                  <a:srgbClr val="FF0000"/>
                </a:solidFill>
              </a:rPr>
              <a:t> 저술하여 감옥개량운동 </a:t>
            </a:r>
            <a:r>
              <a:rPr lang="ko-KR" altLang="en-US" sz="1200" dirty="0"/>
              <a:t>전개 一전통적인 </a:t>
            </a:r>
            <a:r>
              <a:rPr lang="ko-KR" altLang="en-US" sz="1200" dirty="0" err="1"/>
              <a:t>응보형주의의</a:t>
            </a:r>
            <a:r>
              <a:rPr lang="ko-KR" altLang="en-US" sz="1200" dirty="0"/>
              <a:t> 개량을 주장했음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(4) 19</a:t>
            </a:r>
            <a:r>
              <a:rPr lang="ko-KR" altLang="en-US" sz="1200" dirty="0"/>
              <a:t>세기 말 자유형의 보안처분성 제창 및 자유형에 있어서 개선목적이 강조되었음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(5) </a:t>
            </a:r>
            <a:r>
              <a:rPr lang="ko-KR" altLang="en-US" sz="1200" dirty="0">
                <a:solidFill>
                  <a:srgbClr val="FF0000"/>
                </a:solidFill>
              </a:rPr>
              <a:t>최근에는 부정기형제도가 새로운 각도에서 논의됨 </a:t>
            </a:r>
            <a:r>
              <a:rPr lang="en-US" altLang="ko-KR" sz="1200" dirty="0"/>
              <a:t>- </a:t>
            </a:r>
            <a:r>
              <a:rPr lang="ko-KR" altLang="en-US" sz="1200" dirty="0"/>
              <a:t>소년사법에 있어서 부정기형 확대</a:t>
            </a:r>
            <a:r>
              <a:rPr lang="en-US" altLang="ko-KR" sz="1200" dirty="0"/>
              <a:t>, </a:t>
            </a:r>
            <a:r>
              <a:rPr lang="ko-KR" altLang="en-US" sz="1200" dirty="0"/>
              <a:t>성인범에 대한 축소 논의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9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자유형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3"/>
            <a:ext cx="11029615" cy="3802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3. </a:t>
            </a:r>
            <a:r>
              <a:rPr lang="ko-KR" altLang="en-US" sz="1200" dirty="0">
                <a:solidFill>
                  <a:srgbClr val="FF0000"/>
                </a:solidFill>
              </a:rPr>
              <a:t>자유형의 종류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자유형에는 현재 </a:t>
            </a:r>
            <a:r>
              <a:rPr lang="ko-KR" altLang="en-US" sz="1200" dirty="0">
                <a:solidFill>
                  <a:srgbClr val="FF0000"/>
                </a:solidFill>
              </a:rPr>
              <a:t>징역형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금고형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구류형</a:t>
            </a:r>
            <a:r>
              <a:rPr lang="ko-KR" altLang="en-US" sz="1200" dirty="0"/>
              <a:t> 세 가지가 있고</a:t>
            </a:r>
            <a:r>
              <a:rPr lang="en-US" altLang="ko-KR" sz="1200" dirty="0"/>
              <a:t>, </a:t>
            </a:r>
            <a:r>
              <a:rPr lang="ko-KR" altLang="en-US" sz="1200" dirty="0"/>
              <a:t>대체 자유형인 노역장유치제도가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징역은 </a:t>
            </a:r>
            <a:r>
              <a:rPr lang="ko-KR" altLang="en-US" sz="1200" dirty="0" err="1"/>
              <a:t>정역</a:t>
            </a:r>
            <a:r>
              <a:rPr lang="en-US" altLang="ko-KR" sz="1200" dirty="0"/>
              <a:t>(</a:t>
            </a:r>
            <a:r>
              <a:rPr lang="ko-KR" altLang="en-US" sz="1200" dirty="0"/>
              <a:t>定役</a:t>
            </a:r>
            <a:r>
              <a:rPr lang="en-US" altLang="ko-KR" sz="1200" dirty="0"/>
              <a:t>)</a:t>
            </a:r>
            <a:r>
              <a:rPr lang="ko-KR" altLang="en-US" sz="1200" dirty="0"/>
              <a:t>이 부과되는 자유형으로 유기징역과 무기징역이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유기징역은 </a:t>
            </a:r>
            <a:r>
              <a:rPr lang="en-US" altLang="ko-KR" sz="1200" dirty="0">
                <a:solidFill>
                  <a:srgbClr val="FF0000"/>
                </a:solidFill>
              </a:rPr>
              <a:t>1</a:t>
            </a:r>
            <a:r>
              <a:rPr lang="ko-KR" altLang="en-US" sz="1200" dirty="0">
                <a:solidFill>
                  <a:srgbClr val="FF0000"/>
                </a:solidFill>
              </a:rPr>
              <a:t>개월 이상</a:t>
            </a:r>
            <a:r>
              <a:rPr lang="en-US" altLang="ko-KR" sz="1200" dirty="0">
                <a:solidFill>
                  <a:srgbClr val="FF0000"/>
                </a:solidFill>
              </a:rPr>
              <a:t>30</a:t>
            </a:r>
            <a:r>
              <a:rPr lang="ko-KR" altLang="en-US" sz="1200" dirty="0">
                <a:solidFill>
                  <a:srgbClr val="FF0000"/>
                </a:solidFill>
              </a:rPr>
              <a:t>년 이하의 기간이며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가중하는 경우 </a:t>
            </a:r>
            <a:r>
              <a:rPr lang="en-US" altLang="ko-KR" sz="1200" dirty="0">
                <a:solidFill>
                  <a:srgbClr val="FF0000"/>
                </a:solidFill>
              </a:rPr>
              <a:t>50</a:t>
            </a:r>
            <a:r>
              <a:rPr lang="ko-KR" altLang="en-US" sz="1200" dirty="0">
                <a:solidFill>
                  <a:srgbClr val="FF0000"/>
                </a:solidFill>
              </a:rPr>
              <a:t>년까지</a:t>
            </a:r>
            <a:r>
              <a:rPr lang="ko-KR" altLang="en-US" sz="1200" dirty="0"/>
              <a:t> 가능함</a:t>
            </a:r>
            <a:r>
              <a:rPr lang="en-US" altLang="ko-KR" sz="1200" dirty="0"/>
              <a:t>. </a:t>
            </a:r>
            <a:r>
              <a:rPr lang="ko-KR" altLang="en-US" sz="1200" dirty="0"/>
              <a:t>금고는 구치하되 </a:t>
            </a:r>
            <a:r>
              <a:rPr lang="ko-KR" altLang="en-US" sz="1200" dirty="0" err="1"/>
              <a:t>정역</a:t>
            </a:r>
            <a:r>
              <a:rPr lang="ko-KR" altLang="en-US" sz="1200" dirty="0"/>
              <a:t> 을 강제하지 않는 자유형 이고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구류는</a:t>
            </a:r>
            <a:r>
              <a:rPr lang="ko-KR" altLang="en-US" sz="1200" dirty="0"/>
              <a:t> 금고와 본질은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같으나 </a:t>
            </a:r>
            <a:r>
              <a:rPr lang="en-US" altLang="ko-KR" sz="1200" dirty="0">
                <a:solidFill>
                  <a:srgbClr val="FF0000"/>
                </a:solidFill>
              </a:rPr>
              <a:t>1</a:t>
            </a:r>
            <a:r>
              <a:rPr lang="ko-KR" altLang="en-US" sz="1200" dirty="0">
                <a:solidFill>
                  <a:srgbClr val="FF0000"/>
                </a:solidFill>
              </a:rPr>
              <a:t>일 이상 </a:t>
            </a:r>
            <a:r>
              <a:rPr lang="en-US" altLang="ko-KR" sz="1200" dirty="0">
                <a:solidFill>
                  <a:srgbClr val="FF0000"/>
                </a:solidFill>
              </a:rPr>
              <a:t>30</a:t>
            </a:r>
            <a:r>
              <a:rPr lang="ko-KR" altLang="en-US" sz="1200" dirty="0">
                <a:solidFill>
                  <a:srgbClr val="FF0000"/>
                </a:solidFill>
              </a:rPr>
              <a:t>일 미만의 자유형임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구류는 단기자유형의 폐해가 가장 큰 것으로서 형법의 최후수단성 측면에서도 조화되기 어려운 형벌임</a:t>
            </a:r>
            <a:r>
              <a:rPr lang="en-US" altLang="ko-KR" sz="1200" dirty="0"/>
              <a:t>. </a:t>
            </a:r>
            <a:r>
              <a:rPr lang="ko-KR" altLang="en-US" sz="1200" dirty="0"/>
              <a:t>구류는 형법상 </a:t>
            </a:r>
            <a:r>
              <a:rPr lang="ko-KR" altLang="en-US" sz="1200" dirty="0" err="1"/>
              <a:t>공연음란죄</a:t>
            </a:r>
            <a:r>
              <a:rPr lang="en-US" altLang="ko-KR" sz="1200" dirty="0"/>
              <a:t>, </a:t>
            </a:r>
            <a:r>
              <a:rPr lang="ko-KR" altLang="en-US" sz="1200" dirty="0"/>
              <a:t>폭행죄 등에 규정되어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있고</a:t>
            </a:r>
            <a:r>
              <a:rPr lang="en-US" altLang="ko-KR" sz="1200" dirty="0"/>
              <a:t>, </a:t>
            </a:r>
            <a:r>
              <a:rPr lang="ko-KR" altLang="en-US" sz="1200" dirty="0"/>
              <a:t>경범죄처벌법에서도 규정하고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/>
              <a:t>자유형의 집행방법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유형주의는 현재 쇠퇴하고 대부분 구금주의를 채택하고 있음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549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자유형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2"/>
            <a:ext cx="11029615" cy="51862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/>
              <a:t>자유형 제도의 문제점 및 개선방안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(1) </a:t>
            </a:r>
            <a:r>
              <a:rPr lang="ko-KR" altLang="en-US" sz="1200" dirty="0"/>
              <a:t>단기자유형의 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구류 및 극히 단기간의 징역이나 금고를 말함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- 6</a:t>
            </a:r>
            <a:r>
              <a:rPr lang="ko-KR" altLang="en-US" sz="1200" dirty="0"/>
              <a:t>주 </a:t>
            </a:r>
            <a:r>
              <a:rPr lang="ko-KR" altLang="en-US" sz="1200" dirty="0" err="1"/>
              <a:t>이하설</a:t>
            </a:r>
            <a:r>
              <a:rPr lang="en-US" altLang="ko-KR" sz="1200" dirty="0"/>
              <a:t>(Liszt), 3</a:t>
            </a:r>
            <a:r>
              <a:rPr lang="ko-KR" altLang="en-US" sz="1200" dirty="0"/>
              <a:t>월 </a:t>
            </a:r>
            <a:r>
              <a:rPr lang="ko-KR" altLang="en-US" sz="1200" dirty="0" err="1"/>
              <a:t>이하설</a:t>
            </a:r>
            <a:r>
              <a:rPr lang="en-US" altLang="ko-KR" sz="1200" dirty="0"/>
              <a:t>(</a:t>
            </a:r>
            <a:r>
              <a:rPr lang="ko-KR" altLang="en-US" sz="1200" dirty="0" err="1"/>
              <a:t>국제형법</a:t>
            </a:r>
            <a:r>
              <a:rPr lang="ko-KR" altLang="en-US" sz="1200" dirty="0"/>
              <a:t> 및 형무회의</a:t>
            </a:r>
            <a:r>
              <a:rPr lang="en-US" altLang="ko-KR" sz="1200" dirty="0"/>
              <a:t>), 6</a:t>
            </a:r>
            <a:r>
              <a:rPr lang="ko-KR" altLang="en-US" sz="1200" dirty="0"/>
              <a:t>월 </a:t>
            </a:r>
            <a:r>
              <a:rPr lang="ko-KR" altLang="en-US" sz="1200" dirty="0" err="1"/>
              <a:t>이하설</a:t>
            </a:r>
            <a:r>
              <a:rPr lang="en-US" altLang="ko-KR" sz="1200" dirty="0"/>
              <a:t>(UN </a:t>
            </a:r>
            <a:r>
              <a:rPr lang="ko-KR" altLang="en-US" sz="1200" dirty="0"/>
              <a:t>범죄자처우회의</a:t>
            </a:r>
            <a:r>
              <a:rPr lang="en-US" altLang="ko-KR" sz="1200" dirty="0"/>
              <a:t>), 1</a:t>
            </a:r>
            <a:r>
              <a:rPr lang="ko-KR" altLang="en-US" sz="1200" dirty="0"/>
              <a:t>년 </a:t>
            </a:r>
            <a:r>
              <a:rPr lang="ko-KR" altLang="en-US" sz="1200" dirty="0" err="1"/>
              <a:t>이하설</a:t>
            </a:r>
            <a:r>
              <a:rPr lang="en-US" altLang="ko-KR" sz="1200" dirty="0"/>
              <a:t>(</a:t>
            </a:r>
            <a:r>
              <a:rPr lang="ko-KR" altLang="en-US" sz="1200" dirty="0"/>
              <a:t>미국의 일반적 견해</a:t>
            </a:r>
            <a:r>
              <a:rPr lang="en-US" altLang="ko-KR" sz="1200" dirty="0"/>
              <a:t>) </a:t>
            </a:r>
            <a:r>
              <a:rPr lang="ko-KR" altLang="en-US" sz="1200" dirty="0"/>
              <a:t>등이 있으나</a:t>
            </a:r>
            <a:r>
              <a:rPr lang="en-US" altLang="ko-KR" sz="1200" dirty="0"/>
              <a:t>, </a:t>
            </a:r>
            <a:r>
              <a:rPr lang="ko-KR" altLang="en-US" sz="1200" dirty="0"/>
              <a:t>아직 통설은 정립되지 못하고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/>
              <a:t>단기자유형의 폐단 및 폐지 논거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/>
              <a:t>리스트가 최초로 단기자유형의 폐해를 지적한 이래 </a:t>
            </a:r>
            <a:r>
              <a:rPr lang="ko-KR" altLang="en-US" sz="1200" dirty="0" err="1"/>
              <a:t>뽀레스타</a:t>
            </a:r>
            <a:r>
              <a:rPr lang="en-US" altLang="ko-KR" sz="1200" dirty="0"/>
              <a:t>(</a:t>
            </a:r>
            <a:r>
              <a:rPr lang="en-US" altLang="ko-KR" sz="1200" dirty="0" err="1"/>
              <a:t>Foresta</a:t>
            </a:r>
            <a:r>
              <a:rPr lang="en-US" altLang="ko-KR" sz="1200" dirty="0"/>
              <a:t>)</a:t>
            </a:r>
            <a:r>
              <a:rPr lang="ko-KR" altLang="en-US" sz="1200" dirty="0"/>
              <a:t>는 ‘수형자의 개선을 위해서는 너무나 짧은 기간이지만 그를 </a:t>
            </a:r>
            <a:r>
              <a:rPr lang="ko-KR" altLang="en-US" sz="1200" dirty="0" err="1"/>
              <a:t>부패시키는데는</a:t>
            </a:r>
            <a:r>
              <a:rPr lang="ko-KR" altLang="en-US" sz="1200" dirty="0"/>
              <a:t> 충분한 </a:t>
            </a:r>
            <a:r>
              <a:rPr lang="ko-KR" altLang="en-US" sz="1200" dirty="0" err="1"/>
              <a:t>기간’이라고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   단기를 실질적으로 정의하고 그 폐지를 주장했음</a:t>
            </a:r>
            <a:r>
              <a:rPr lang="en-US" altLang="ko-KR" sz="1200" dirty="0"/>
              <a:t>  </a:t>
            </a:r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 err="1">
                <a:solidFill>
                  <a:srgbClr val="FF0000"/>
                </a:solidFill>
              </a:rPr>
              <a:t>폐지논거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en-US" altLang="ko-KR" sz="1200" dirty="0">
                <a:solidFill>
                  <a:srgbClr val="7030A0"/>
                </a:solidFill>
              </a:rPr>
              <a:t>- </a:t>
            </a:r>
            <a:r>
              <a:rPr lang="ko-KR" altLang="en-US" sz="1200" dirty="0">
                <a:solidFill>
                  <a:srgbClr val="7030A0"/>
                </a:solidFill>
              </a:rPr>
              <a:t>재사회화를 위한 교정시간 부족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 - </a:t>
            </a:r>
            <a:r>
              <a:rPr lang="ko-KR" altLang="en-US" sz="1200" dirty="0" err="1">
                <a:solidFill>
                  <a:srgbClr val="7030A0"/>
                </a:solidFill>
              </a:rPr>
              <a:t>위하력이</a:t>
            </a:r>
            <a:r>
              <a:rPr lang="ko-KR" altLang="en-US" sz="1200" dirty="0">
                <a:solidFill>
                  <a:srgbClr val="7030A0"/>
                </a:solidFill>
              </a:rPr>
              <a:t> 약하다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ko-KR" altLang="en-US" sz="1200" dirty="0">
                <a:solidFill>
                  <a:srgbClr val="7030A0"/>
                </a:solidFill>
              </a:rPr>
              <a:t>일반예방효과 미흡</a:t>
            </a:r>
            <a:r>
              <a:rPr lang="en-US" altLang="ko-KR" sz="1200" dirty="0">
                <a:solidFill>
                  <a:srgbClr val="7030A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 - </a:t>
            </a:r>
            <a:r>
              <a:rPr lang="ko-KR" altLang="en-US" sz="1200" dirty="0">
                <a:solidFill>
                  <a:srgbClr val="7030A0"/>
                </a:solidFill>
              </a:rPr>
              <a:t>수형자의 구금으로 가족의 경제력이 파탄되기 쉽다</a:t>
            </a:r>
            <a:r>
              <a:rPr lang="en-US" altLang="ko-KR" sz="12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 - </a:t>
            </a:r>
            <a:r>
              <a:rPr lang="ko-KR" altLang="en-US" sz="1200" dirty="0">
                <a:solidFill>
                  <a:srgbClr val="7030A0"/>
                </a:solidFill>
              </a:rPr>
              <a:t>전과자로 </a:t>
            </a:r>
            <a:r>
              <a:rPr lang="ko-KR" altLang="en-US" sz="1200" dirty="0" err="1">
                <a:solidFill>
                  <a:srgbClr val="7030A0"/>
                </a:solidFill>
              </a:rPr>
              <a:t>낙인찍혀</a:t>
            </a:r>
            <a:r>
              <a:rPr lang="ko-KR" altLang="en-US" sz="1200" dirty="0">
                <a:solidFill>
                  <a:srgbClr val="7030A0"/>
                </a:solidFill>
              </a:rPr>
              <a:t> 사회복귀에 어려움이 있다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ko-KR" altLang="en-US" sz="1200" dirty="0">
                <a:solidFill>
                  <a:srgbClr val="7030A0"/>
                </a:solidFill>
              </a:rPr>
              <a:t>낙인화의 폐해 발생</a:t>
            </a:r>
            <a:r>
              <a:rPr lang="en-US" altLang="ko-KR" sz="1200" dirty="0">
                <a:solidFill>
                  <a:srgbClr val="7030A0"/>
                </a:solidFill>
              </a:rPr>
              <a:t>).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 - </a:t>
            </a:r>
            <a:r>
              <a:rPr lang="ko-KR" altLang="en-US" sz="1200" dirty="0">
                <a:solidFill>
                  <a:srgbClr val="7030A0"/>
                </a:solidFill>
              </a:rPr>
              <a:t>구금시설의 복잡 </a:t>
            </a:r>
            <a:r>
              <a:rPr lang="en-US" altLang="ko-KR" sz="1200" dirty="0">
                <a:solidFill>
                  <a:srgbClr val="7030A0"/>
                </a:solidFill>
              </a:rPr>
              <a:t>· </a:t>
            </a:r>
            <a:r>
              <a:rPr lang="ko-KR" altLang="en-US" sz="1200" dirty="0">
                <a:solidFill>
                  <a:srgbClr val="7030A0"/>
                </a:solidFill>
              </a:rPr>
              <a:t>무질서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범죄에 감염될 우려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ko-KR" altLang="en-US" sz="1200" dirty="0">
                <a:solidFill>
                  <a:srgbClr val="7030A0"/>
                </a:solidFill>
              </a:rPr>
              <a:t>교도소의 과밀화 및 악풍감염의 폐 해</a:t>
            </a:r>
            <a:r>
              <a:rPr lang="en-US" altLang="ko-KR" sz="1200" dirty="0">
                <a:solidFill>
                  <a:srgbClr val="7030A0"/>
                </a:solidFill>
              </a:rPr>
              <a:t>) </a:t>
            </a:r>
          </a:p>
          <a:p>
            <a:pPr marL="0" indent="0">
              <a:buNone/>
            </a:pPr>
            <a:r>
              <a:rPr lang="ko-KR" altLang="en-US" sz="1200" dirty="0">
                <a:solidFill>
                  <a:srgbClr val="7030A0"/>
                </a:solidFill>
              </a:rPr>
              <a:t>    </a:t>
            </a:r>
            <a:r>
              <a:rPr lang="en-US" altLang="ko-KR" sz="1200" dirty="0">
                <a:solidFill>
                  <a:srgbClr val="7030A0"/>
                </a:solidFill>
              </a:rPr>
              <a:t>- </a:t>
            </a:r>
            <a:r>
              <a:rPr lang="ko-KR" altLang="en-US" sz="1200" dirty="0">
                <a:solidFill>
                  <a:srgbClr val="7030A0"/>
                </a:solidFill>
              </a:rPr>
              <a:t>수형자 처우 실태에 부적합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ko-KR" altLang="en-US" sz="1200" dirty="0">
                <a:solidFill>
                  <a:srgbClr val="7030A0"/>
                </a:solidFill>
              </a:rPr>
              <a:t>본격적인 처우 이전단계에서 종료</a:t>
            </a:r>
            <a:r>
              <a:rPr lang="en-US" altLang="ko-KR" sz="1200" dirty="0">
                <a:solidFill>
                  <a:srgbClr val="7030A0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 - </a:t>
            </a:r>
            <a:r>
              <a:rPr lang="ko-KR" altLang="en-US" sz="1200" dirty="0">
                <a:solidFill>
                  <a:srgbClr val="7030A0"/>
                </a:solidFill>
              </a:rPr>
              <a:t>하층계급의 일시적 도피수단으로 이용될 가능성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rgbClr val="7030A0"/>
                </a:solidFill>
              </a:rPr>
              <a:t>    </a:t>
            </a:r>
            <a:r>
              <a:rPr lang="en-US" altLang="ko-KR" sz="1200" dirty="0">
                <a:solidFill>
                  <a:srgbClr val="7030A0"/>
                </a:solidFill>
              </a:rPr>
              <a:t>- </a:t>
            </a:r>
            <a:r>
              <a:rPr lang="ko-KR" altLang="en-US" sz="1200" dirty="0">
                <a:solidFill>
                  <a:srgbClr val="7030A0"/>
                </a:solidFill>
              </a:rPr>
              <a:t>단기자유형도 누범요건에 포함되므로 </a:t>
            </a:r>
            <a:r>
              <a:rPr lang="en-US" altLang="ko-KR" sz="1200" dirty="0">
                <a:solidFill>
                  <a:srgbClr val="7030A0"/>
                </a:solidFill>
              </a:rPr>
              <a:t>5</a:t>
            </a:r>
            <a:r>
              <a:rPr lang="ko-KR" altLang="en-US" sz="1200" dirty="0">
                <a:solidFill>
                  <a:srgbClr val="7030A0"/>
                </a:solidFill>
              </a:rPr>
              <a:t>넌 동안 집행유예의 결격사유가 된다</a:t>
            </a:r>
            <a:r>
              <a:rPr lang="en-US" altLang="ko-KR" sz="1200" dirty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260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자유형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2"/>
            <a:ext cx="11029615" cy="5186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/>
              <a:t>자유형 제도의 문제점 및 개선방안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>
                <a:solidFill>
                  <a:srgbClr val="FF0000"/>
                </a:solidFill>
              </a:rPr>
              <a:t>단기자유형개선방안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en-US" altLang="ko-KR" sz="1200" dirty="0">
                <a:solidFill>
                  <a:srgbClr val="7030A0"/>
                </a:solidFill>
              </a:rPr>
              <a:t>- </a:t>
            </a:r>
            <a:r>
              <a:rPr lang="ko-KR" altLang="en-US" sz="1200" dirty="0">
                <a:solidFill>
                  <a:srgbClr val="7030A0"/>
                </a:solidFill>
              </a:rPr>
              <a:t>벌금형의 활용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각종 유예제도 활용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기소유예제도 확대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구금제도의 완화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ko-KR" altLang="en-US" sz="1200" dirty="0">
                <a:solidFill>
                  <a:srgbClr val="7030A0"/>
                </a:solidFill>
              </a:rPr>
              <a:t>주말구금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휴일구금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단속구금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가택구금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반구금제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무구금강제노동 등 탄력적 구금제도 활용</a:t>
            </a:r>
            <a:r>
              <a:rPr lang="en-US" altLang="ko-KR" sz="1200" dirty="0">
                <a:solidFill>
                  <a:srgbClr val="7030A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보호관찰</a:t>
            </a:r>
            <a:r>
              <a:rPr lang="en-US" altLang="ko-KR" sz="1200" dirty="0">
                <a:solidFill>
                  <a:srgbClr val="7030A0"/>
                </a:solidFill>
              </a:rPr>
              <a:t>(</a:t>
            </a:r>
            <a:r>
              <a:rPr lang="ko-KR" altLang="en-US" sz="1200" dirty="0">
                <a:solidFill>
                  <a:srgbClr val="7030A0"/>
                </a:solidFill>
              </a:rPr>
              <a:t>선행보증</a:t>
            </a:r>
            <a:r>
              <a:rPr lang="en-US" altLang="ko-KR" sz="1200" dirty="0">
                <a:solidFill>
                  <a:srgbClr val="7030A0"/>
                </a:solidFill>
              </a:rPr>
              <a:t>, </a:t>
            </a:r>
            <a:r>
              <a:rPr lang="ko-KR" altLang="en-US" sz="1200" dirty="0">
                <a:solidFill>
                  <a:srgbClr val="7030A0"/>
                </a:solidFill>
              </a:rPr>
              <a:t>가택구금</a:t>
            </a:r>
            <a:r>
              <a:rPr lang="en-US" altLang="ko-KR" sz="1200" dirty="0">
                <a:solidFill>
                  <a:srgbClr val="7030A0"/>
                </a:solidFill>
              </a:rPr>
              <a:t> </a:t>
            </a:r>
            <a:r>
              <a:rPr lang="ko-KR" altLang="en-US" sz="1200" dirty="0">
                <a:solidFill>
                  <a:srgbClr val="7030A0"/>
                </a:solidFill>
              </a:rPr>
              <a:t> 거주제한</a:t>
            </a:r>
            <a:r>
              <a:rPr lang="en-US" altLang="ko-KR" sz="1200" dirty="0">
                <a:solidFill>
                  <a:srgbClr val="7030A0"/>
                </a:solidFill>
              </a:rPr>
              <a:t>)</a:t>
            </a:r>
            <a:r>
              <a:rPr lang="ko-KR" altLang="en-US" sz="1200" dirty="0">
                <a:solidFill>
                  <a:srgbClr val="7030A0"/>
                </a:solidFill>
              </a:rPr>
              <a:t>의 활용 </a:t>
            </a:r>
            <a:endParaRPr lang="en-US" altLang="ko-KR" sz="12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7030A0"/>
                </a:solidFill>
              </a:rPr>
              <a:t>   - </a:t>
            </a:r>
            <a:r>
              <a:rPr lang="ko-KR" altLang="en-US" sz="1200" dirty="0">
                <a:solidFill>
                  <a:srgbClr val="7030A0"/>
                </a:solidFill>
              </a:rPr>
              <a:t>단기교정 요법의 합리적 활용 </a:t>
            </a:r>
            <a:r>
              <a:rPr lang="en-US" altLang="ko-KR" sz="1200" dirty="0"/>
              <a:t>: </a:t>
            </a:r>
            <a:r>
              <a:rPr lang="ko-KR" altLang="en-US" sz="1200" dirty="0"/>
              <a:t>영국의 </a:t>
            </a:r>
            <a:r>
              <a:rPr lang="en-US" altLang="ko-KR" sz="1200" dirty="0"/>
              <a:t>3S(Short, Shock, </a:t>
            </a:r>
            <a:r>
              <a:rPr lang="en-US" altLang="ko-KR" sz="1200" dirty="0" err="1"/>
              <a:t>Sharf</a:t>
            </a:r>
            <a:r>
              <a:rPr lang="en-US" altLang="ko-KR" sz="1200" dirty="0"/>
              <a:t>)</a:t>
            </a:r>
            <a:r>
              <a:rPr lang="ko-KR" altLang="en-US" sz="1200" dirty="0"/>
              <a:t>요법</a:t>
            </a:r>
            <a:r>
              <a:rPr lang="en-US" altLang="ko-KR" sz="1200" dirty="0"/>
              <a:t>, </a:t>
            </a:r>
            <a:r>
              <a:rPr lang="ko-KR" altLang="en-US" sz="1200" dirty="0"/>
              <a:t>독일의 소년 구금에 대한 </a:t>
            </a:r>
            <a:r>
              <a:rPr lang="ko-KR" altLang="en-US" sz="1200" dirty="0" err="1"/>
              <a:t>자각형으로서의</a:t>
            </a:r>
            <a:r>
              <a:rPr lang="ko-KR" altLang="en-US" sz="1200" dirty="0"/>
              <a:t> 단기형</a:t>
            </a:r>
            <a:r>
              <a:rPr lang="en-US" altLang="ko-KR" sz="1200" dirty="0"/>
              <a:t>, </a:t>
            </a:r>
            <a:r>
              <a:rPr lang="ko-KR" altLang="en-US" sz="1200" dirty="0"/>
              <a:t>일본의 교통범죄에 대한 </a:t>
            </a:r>
            <a:r>
              <a:rPr lang="ko-KR" altLang="en-US" sz="1200" dirty="0" err="1"/>
              <a:t>집금처우</a:t>
            </a:r>
            <a:r>
              <a:rPr lang="ko-KR" altLang="en-US" sz="1200" dirty="0"/>
              <a:t> 등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과 같이 청소년범죄 </a:t>
            </a:r>
            <a:r>
              <a:rPr lang="en-US" altLang="ko-KR" sz="1200" dirty="0"/>
              <a:t>· </a:t>
            </a:r>
            <a:r>
              <a:rPr lang="ko-KR" altLang="en-US" sz="1200" dirty="0"/>
              <a:t>교통범죄 </a:t>
            </a:r>
            <a:r>
              <a:rPr lang="en-US" altLang="ko-KR" sz="1200" dirty="0"/>
              <a:t>· </a:t>
            </a:r>
            <a:r>
              <a:rPr lang="ko-KR" altLang="en-US" sz="1200" dirty="0"/>
              <a:t>경제범죄 등에 대하여 제한적으로 나마 단기자유형을 효과 적으로 활용하는 방안이 검토되고 있음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6. </a:t>
            </a:r>
            <a:r>
              <a:rPr lang="ko-KR" altLang="en-US" sz="1200" dirty="0">
                <a:solidFill>
                  <a:srgbClr val="FF0000"/>
                </a:solidFill>
              </a:rPr>
              <a:t>자유형의 단일화 논의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목적형 </a:t>
            </a:r>
            <a:r>
              <a:rPr lang="en-US" altLang="ko-KR" sz="1200" dirty="0"/>
              <a:t>· </a:t>
            </a:r>
            <a:r>
              <a:rPr lang="ko-KR" altLang="en-US" sz="1200" dirty="0"/>
              <a:t>교육형주의의 입장에서 자유형의 내용에 따른 세분화</a:t>
            </a:r>
            <a:r>
              <a:rPr lang="en-US" altLang="ko-KR" sz="1200" dirty="0"/>
              <a:t>(</a:t>
            </a:r>
            <a:r>
              <a:rPr lang="ko-KR" altLang="en-US" sz="1200" dirty="0"/>
              <a:t>징역</a:t>
            </a:r>
            <a:r>
              <a:rPr lang="en-US" altLang="ko-KR" sz="1200" dirty="0"/>
              <a:t>, </a:t>
            </a:r>
            <a:r>
              <a:rPr lang="ko-KR" altLang="en-US" sz="1200" dirty="0"/>
              <a:t>금고</a:t>
            </a:r>
            <a:r>
              <a:rPr lang="en-US" altLang="ko-KR" sz="1200" dirty="0"/>
              <a:t>, </a:t>
            </a:r>
            <a:r>
              <a:rPr lang="ko-KR" altLang="en-US" sz="1200" dirty="0"/>
              <a:t>구류</a:t>
            </a:r>
            <a:r>
              <a:rPr lang="en-US" altLang="ko-KR" sz="1200" dirty="0"/>
              <a:t>)</a:t>
            </a:r>
            <a:r>
              <a:rPr lang="ko-KR" altLang="en-US" sz="1200" dirty="0"/>
              <a:t>를 폐지하고</a:t>
            </a:r>
            <a:r>
              <a:rPr lang="en-US" altLang="ko-KR" sz="1200" dirty="0"/>
              <a:t>, </a:t>
            </a:r>
            <a:r>
              <a:rPr lang="ko-KR" altLang="en-US" sz="1200" dirty="0"/>
              <a:t>자유형을 노동형으로 통일하자는 논의가 제기되고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단일화 논의에서는 </a:t>
            </a:r>
            <a:r>
              <a:rPr lang="ko-KR" altLang="en-US" sz="1200" dirty="0">
                <a:solidFill>
                  <a:srgbClr val="FF0000"/>
                </a:solidFill>
              </a:rPr>
              <a:t>보통 금고와 징역을 통합하자는 논의</a:t>
            </a:r>
            <a:r>
              <a:rPr lang="ko-KR" altLang="en-US" sz="1200" dirty="0"/>
              <a:t>가 주류를 이루고 있음</a:t>
            </a:r>
            <a:r>
              <a:rPr lang="en-US" altLang="ko-KR" sz="1200" dirty="0"/>
              <a:t>. </a:t>
            </a:r>
            <a:r>
              <a:rPr lang="ko-KR" altLang="en-US" sz="1200" dirty="0"/>
              <a:t>왜냐하면 구류는 이미 단기자유형의 폐지문제로 거론되기 때문임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072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자유형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2"/>
            <a:ext cx="11029615" cy="51862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200" dirty="0"/>
              <a:t>7. </a:t>
            </a:r>
            <a:r>
              <a:rPr lang="ko-KR" altLang="en-US" sz="1200" dirty="0">
                <a:solidFill>
                  <a:srgbClr val="FF0000"/>
                </a:solidFill>
              </a:rPr>
              <a:t>부정기형의 도입 논의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1) </a:t>
            </a:r>
            <a:r>
              <a:rPr lang="ko-KR" altLang="en-US" sz="1200" dirty="0"/>
              <a:t>형법이론상의 논의 </a:t>
            </a:r>
            <a:r>
              <a:rPr lang="en-US" altLang="ko-KR" sz="1200" dirty="0"/>
              <a:t>- </a:t>
            </a:r>
            <a:r>
              <a:rPr lang="ko-KR" altLang="en-US" sz="1200" dirty="0"/>
              <a:t>형법이론에서의 신 </a:t>
            </a:r>
            <a:r>
              <a:rPr lang="en-US" altLang="ko-KR" sz="1200" dirty="0"/>
              <a:t>· </a:t>
            </a:r>
            <a:r>
              <a:rPr lang="ko-KR" altLang="en-US" sz="1200" dirty="0"/>
              <a:t>구파의 입장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 err="1">
                <a:solidFill>
                  <a:srgbClr val="FF0000"/>
                </a:solidFill>
              </a:rPr>
              <a:t>응보형주의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일반예방주의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객관주의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도의적 책임론의 입장을 취하는 구파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형벌의 분량은 객관적으로 나타난 범죄사실의 대소에 따라 정해야 한다는 입장이므로 </a:t>
            </a:r>
            <a:r>
              <a:rPr lang="ko-KR" altLang="en-US" sz="1200" dirty="0">
                <a:solidFill>
                  <a:srgbClr val="FF0000"/>
                </a:solidFill>
              </a:rPr>
              <a:t>부정기형을 인정할 여지가 없음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>
                <a:solidFill>
                  <a:srgbClr val="FF0000"/>
                </a:solidFill>
              </a:rPr>
              <a:t>목적형 내지 교육형주의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특별예방주의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주관주의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사회적 책임론의 입장을 취하는 신파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 - </a:t>
            </a:r>
            <a:r>
              <a:rPr lang="ko-KR" altLang="en-US" sz="1200" dirty="0"/>
              <a:t>형벌의 경중은 객관적인 범죄사실보다는 범죄인의 반사회적 위험성에 따라 정해야 한다는 입장이므로 형벌의 개별화를 위한 당연한 귀결로 </a:t>
            </a:r>
            <a:r>
              <a:rPr lang="ko-KR" altLang="en-US" sz="1200" dirty="0">
                <a:solidFill>
                  <a:srgbClr val="FF0000"/>
                </a:solidFill>
              </a:rPr>
              <a:t>부정기형을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 </a:t>
            </a:r>
            <a:r>
              <a:rPr lang="ko-KR" altLang="en-US" sz="1200" dirty="0">
                <a:solidFill>
                  <a:srgbClr val="FF0000"/>
                </a:solidFill>
              </a:rPr>
              <a:t>인정할 수 있음</a:t>
            </a:r>
            <a:r>
              <a:rPr lang="en-US" altLang="ko-KR" sz="1200" dirty="0"/>
              <a:t>. </a:t>
            </a:r>
            <a:r>
              <a:rPr lang="ko-KR" altLang="en-US" sz="1200" dirty="0"/>
              <a:t>그러므로 신파의 등장이 부정기형의 이론적 기초가 되었다고 봄</a:t>
            </a:r>
            <a:r>
              <a:rPr lang="en-US" altLang="ko-KR" sz="1200" dirty="0"/>
              <a:t>. </a:t>
            </a:r>
            <a:r>
              <a:rPr lang="ko-KR" altLang="en-US" sz="1200" dirty="0"/>
              <a:t>즉 특별예방</a:t>
            </a:r>
            <a:r>
              <a:rPr lang="en-US" altLang="ko-KR" sz="1200" dirty="0"/>
              <a:t>(</a:t>
            </a:r>
            <a:r>
              <a:rPr lang="ko-KR" altLang="en-US" sz="1200" dirty="0"/>
              <a:t>형의 개별화</a:t>
            </a:r>
            <a:r>
              <a:rPr lang="en-US" altLang="ko-KR" sz="1200" dirty="0"/>
              <a:t>)</a:t>
            </a:r>
            <a:r>
              <a:rPr lang="ko-KR" altLang="en-US" sz="1200" dirty="0"/>
              <a:t>과 사회방위의 목적을 달성하기 위해 고안된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제도임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2) </a:t>
            </a:r>
            <a:r>
              <a:rPr lang="ko-KR" altLang="en-US" sz="1200" dirty="0"/>
              <a:t>부정기형 제도의 연혁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9</a:t>
            </a:r>
            <a:r>
              <a:rPr lang="ko-KR" altLang="en-US" sz="1200" dirty="0"/>
              <a:t>세기 전반 실증주의 입장에서 부정기형의 필요성이 주장되기 시작했음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(2) 19</a:t>
            </a:r>
            <a:r>
              <a:rPr lang="ko-KR" altLang="en-US" sz="1200" dirty="0"/>
              <a:t>세기 후반 미국에서 </a:t>
            </a:r>
            <a:r>
              <a:rPr lang="en-US" altLang="ko-KR" sz="1200" dirty="0"/>
              <a:t>Dwight, Wines, Brockway </a:t>
            </a:r>
            <a:r>
              <a:rPr lang="ko-KR" altLang="en-US" sz="1200" dirty="0"/>
              <a:t>등이 부정기형 운동을 전개했음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(3) 1877</a:t>
            </a:r>
            <a:r>
              <a:rPr lang="ko-KR" altLang="en-US" sz="1200" dirty="0"/>
              <a:t>년 뉴욕 주 </a:t>
            </a:r>
            <a:r>
              <a:rPr lang="en-US" altLang="ko-KR" sz="1200" dirty="0"/>
              <a:t>Elmira </a:t>
            </a:r>
            <a:r>
              <a:rPr lang="ko-KR" altLang="en-US" sz="1200" dirty="0"/>
              <a:t>감옥에서 </a:t>
            </a:r>
            <a:r>
              <a:rPr lang="en-US" altLang="ko-KR" sz="1200" dirty="0"/>
              <a:t>Brockway </a:t>
            </a:r>
            <a:r>
              <a:rPr lang="ko-KR" altLang="en-US" sz="1200" dirty="0"/>
              <a:t>소장에 의해 최초로 상대적 부정기형 채택</a:t>
            </a:r>
            <a:r>
              <a:rPr lang="en-US" altLang="ko-KR" sz="1200" dirty="0"/>
              <a:t>(</a:t>
            </a:r>
            <a:r>
              <a:rPr lang="ko-KR" altLang="en-US" sz="1200" dirty="0"/>
              <a:t>엘 </a:t>
            </a:r>
            <a:r>
              <a:rPr lang="ko-KR" altLang="en-US" sz="1200" dirty="0" err="1"/>
              <a:t>마이라제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  - </a:t>
            </a:r>
            <a:r>
              <a:rPr lang="ko-KR" altLang="en-US" sz="1200" dirty="0"/>
              <a:t> 절대적 부정기형은 형기를 전혀 정하지 않고 선고하므로 죄형법정주의 원칙의 파생원칙인 명확성 원칙에 상충됨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상대적 부정기형제도는 </a:t>
            </a:r>
            <a:r>
              <a:rPr lang="ko-KR" altLang="en-US" sz="1200" dirty="0" err="1"/>
              <a:t>죄형법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   정주의에 반하지 않는다고 보는 것이 일반적인 견해임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759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자유형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2"/>
            <a:ext cx="11029615" cy="5186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7. </a:t>
            </a:r>
            <a:r>
              <a:rPr lang="ko-KR" altLang="en-US" sz="1200" dirty="0"/>
              <a:t>부정기형의 도입 논의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3) </a:t>
            </a:r>
            <a:r>
              <a:rPr lang="ko-KR" altLang="en-US" sz="1200" dirty="0"/>
              <a:t>형사정책적 관점에서의 논의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>
                <a:solidFill>
                  <a:srgbClr val="FF0000"/>
                </a:solidFill>
              </a:rPr>
              <a:t>도입 </a:t>
            </a:r>
            <a:r>
              <a:rPr lang="ko-KR" altLang="en-US" sz="1200" dirty="0" err="1">
                <a:solidFill>
                  <a:srgbClr val="FF0000"/>
                </a:solidFill>
              </a:rPr>
              <a:t>찬성론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부정기형은 개선의 목적을 달성하기 위한 가장 적합한 방법이다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위험한 범죄자나 상습적 누범자에 대하여 장기간 구금이 확보되기 때문에 그들 로부터 사회를 방위할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부정기형을 채용함으로써 실질적으로 형의 불균형을 시정할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초범자나 범죄성이 계속되지 않는 자에게는 </a:t>
            </a:r>
            <a:r>
              <a:rPr lang="ko-KR" altLang="en-US" sz="1200" dirty="0" err="1"/>
              <a:t>수형기간을</a:t>
            </a:r>
            <a:r>
              <a:rPr lang="ko-KR" altLang="en-US" sz="1200" dirty="0"/>
              <a:t> 단축한다는 이점</a:t>
            </a:r>
            <a:r>
              <a:rPr lang="en-US" altLang="ko-KR" sz="1200" dirty="0"/>
              <a:t>(</a:t>
            </a:r>
            <a:r>
              <a:rPr lang="ko-KR" altLang="en-US" sz="1200" dirty="0"/>
              <a:t>利點</a:t>
            </a:r>
            <a:r>
              <a:rPr lang="en-US" altLang="ko-KR" sz="1200" dirty="0"/>
              <a:t>)</a:t>
            </a:r>
            <a:r>
              <a:rPr lang="ko-KR" altLang="en-US" sz="1200" dirty="0"/>
              <a:t>이 있고</a:t>
            </a:r>
            <a:r>
              <a:rPr lang="en-US" altLang="ko-KR" sz="1200" dirty="0"/>
              <a:t>, </a:t>
            </a:r>
            <a:r>
              <a:rPr lang="ko-KR" altLang="en-US" sz="1200" dirty="0"/>
              <a:t>자신의 석방기일을 스스로의 노력에 따라 당길 수 있으므로 개선의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욕이 촉진된다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형기가 부정기라는 사실 자체가 범죄자에 대하여 </a:t>
            </a:r>
            <a:r>
              <a:rPr lang="ko-KR" altLang="en-US" sz="1200" dirty="0" err="1"/>
              <a:t>위하효과를</a:t>
            </a:r>
            <a:r>
              <a:rPr lang="ko-KR" altLang="en-US" sz="1200" dirty="0"/>
              <a:t> 가진다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사회복귀가 충분히 기대될 수 없는 범죄자에 대해서는 교정시설에 계속 구금함 으로써 처우의 효과를 기대할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 err="1"/>
              <a:t>수형기간을</a:t>
            </a:r>
            <a:r>
              <a:rPr lang="ko-KR" altLang="en-US" sz="1200" dirty="0"/>
              <a:t> 처우진도에 따라 결정할 수 있다는 것은 사회나 수형자 모두에게 이익이 된다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568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자유형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2"/>
            <a:ext cx="11029615" cy="5186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7. </a:t>
            </a:r>
            <a:r>
              <a:rPr lang="ko-KR" altLang="en-US" sz="1200" dirty="0"/>
              <a:t>부정기형의 도입 논의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3) </a:t>
            </a:r>
            <a:r>
              <a:rPr lang="ko-KR" altLang="en-US" sz="1200" dirty="0"/>
              <a:t>형사정책적 관점에서의 논의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>
                <a:solidFill>
                  <a:srgbClr val="FF0000"/>
                </a:solidFill>
              </a:rPr>
              <a:t>도입 반대론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장기화될 경향이 있는 부정기형이 개선효과가 있는가 하는 점이 의문이다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주로 빈곤하고 사회적으로 불이익을 받고 있는 자에 대하여 과해지는 경향이 있으므로 사회적 불공정이 야기될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운용의 실제에 있어서 인권침해를 가져올 염려가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부정기형을 선고받은 수형자는 언제 석방될지 모른다는 정신적 불안감을 가지며</a:t>
            </a:r>
            <a:r>
              <a:rPr lang="en-US" altLang="ko-KR" sz="1200" dirty="0"/>
              <a:t>, </a:t>
            </a:r>
            <a:r>
              <a:rPr lang="ko-KR" altLang="en-US" sz="1200" dirty="0"/>
              <a:t>석방시기의 결정이 교정담당기관의 평가에 달려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부정기형은 교활한 수형자에게는 유리하지만</a:t>
            </a:r>
            <a:r>
              <a:rPr lang="en-US" altLang="ko-KR" sz="1200" dirty="0"/>
              <a:t>, </a:t>
            </a:r>
            <a:r>
              <a:rPr lang="ko-KR" altLang="en-US" sz="1200" dirty="0"/>
              <a:t>사회적 적응력이 떨어지는 수형자에게는 오히려 준엄한 형벌이 될 수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석방기일이 분명하지 않기 때문에 수형자 간에 지나친 긴장을 가져올 뿐만 아니 라</a:t>
            </a:r>
            <a:r>
              <a:rPr lang="en-US" altLang="ko-KR" sz="1200" dirty="0"/>
              <a:t>, </a:t>
            </a:r>
            <a:r>
              <a:rPr lang="ko-KR" altLang="en-US" sz="1200" dirty="0"/>
              <a:t>그 가족에 대해서도 상당한 압박을 주게 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가석방의 결정과정에 관하여 적정절차의 보장이 결여되어 있고</a:t>
            </a:r>
            <a:r>
              <a:rPr lang="en-US" altLang="ko-KR" sz="1200" dirty="0"/>
              <a:t>, </a:t>
            </a:r>
            <a:r>
              <a:rPr lang="ko-KR" altLang="en-US" sz="1200" dirty="0"/>
              <a:t>그 판단기준도 모호하다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409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3-3.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자유형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2"/>
            <a:ext cx="11029615" cy="5186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7. </a:t>
            </a:r>
            <a:r>
              <a:rPr lang="ko-KR" altLang="en-US" sz="1200" dirty="0"/>
              <a:t>부정기형의 도입 논의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</a:t>
            </a:r>
            <a:r>
              <a:rPr lang="en-US" altLang="ko-KR" sz="1200" dirty="0"/>
              <a:t>4) </a:t>
            </a:r>
            <a:r>
              <a:rPr lang="ko-KR" altLang="en-US" sz="1200" dirty="0"/>
              <a:t>부정기형의 현황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(I) </a:t>
            </a:r>
            <a:r>
              <a:rPr lang="ko-KR" altLang="en-US" sz="1200" dirty="0"/>
              <a:t>부정기형제도는 책임주의에 반한다는 치명적 약점 때문에 소년범에 대한 상대적 부정 기형 외에 </a:t>
            </a:r>
            <a:r>
              <a:rPr lang="ko-KR" altLang="en-US" sz="1200" dirty="0">
                <a:solidFill>
                  <a:srgbClr val="FF0000"/>
                </a:solidFill>
              </a:rPr>
              <a:t>성인에 대한 부정기형제도를 실시하는 나라는 거의 없음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왜냐하면 단기는 책임에 상응한 속죄 기간이고 장기는 교정을 위한 보안기간으로 해석되기 때문임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(2) </a:t>
            </a:r>
            <a:r>
              <a:rPr lang="ko-KR" altLang="en-US" sz="1200" dirty="0"/>
              <a:t>형법 규정 및 소년법 규정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현행 형법은 정기형을 원칙</a:t>
            </a:r>
            <a:r>
              <a:rPr lang="ko-KR" altLang="en-US" sz="1200" dirty="0"/>
              <a:t>으로 하고 있지만 </a:t>
            </a:r>
            <a:r>
              <a:rPr lang="ko-KR" altLang="en-US" sz="1200" dirty="0">
                <a:solidFill>
                  <a:srgbClr val="FF0000"/>
                </a:solidFill>
              </a:rPr>
              <a:t>소년법은 소년범에 대해서 상대적 부정기 형을 인정</a:t>
            </a:r>
            <a:r>
              <a:rPr lang="ko-KR" altLang="en-US" sz="1200" dirty="0"/>
              <a:t>하고 있음</a:t>
            </a:r>
            <a:r>
              <a:rPr lang="en-US" altLang="ko-KR" sz="1200" dirty="0"/>
              <a:t>(</a:t>
            </a:r>
            <a:r>
              <a:rPr lang="ko-KR" altLang="en-US" sz="1200" dirty="0"/>
              <a:t>소년법 제</a:t>
            </a:r>
            <a:r>
              <a:rPr lang="en-US" altLang="ko-KR" sz="1200" dirty="0"/>
              <a:t>60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그러나 현행 형법은 </a:t>
            </a:r>
            <a:r>
              <a:rPr lang="ko-KR" altLang="en-US" sz="1200" dirty="0">
                <a:solidFill>
                  <a:srgbClr val="FF0000"/>
                </a:solidFill>
              </a:rPr>
              <a:t>가석방이 인정되므로</a:t>
            </a:r>
            <a:r>
              <a:rPr lang="ko-KR" altLang="en-US" sz="1200" dirty="0"/>
              <a:t> 실질적으로는 형기를 부정기화하고 있고 또한 무기자유형도 가석방과 결합됨으로써 </a:t>
            </a:r>
            <a:r>
              <a:rPr lang="ko-KR" altLang="en-US" sz="1200" dirty="0">
                <a:solidFill>
                  <a:srgbClr val="FF0000"/>
                </a:solidFill>
              </a:rPr>
              <a:t>실질적으로는 일종의 부정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</a:t>
            </a:r>
            <a:r>
              <a:rPr lang="ko-KR" altLang="en-US" sz="1200" dirty="0">
                <a:solidFill>
                  <a:srgbClr val="FF0000"/>
                </a:solidFill>
              </a:rPr>
              <a:t>기형처럼 운영</a:t>
            </a:r>
            <a:r>
              <a:rPr lang="ko-KR" altLang="en-US" sz="1200" dirty="0"/>
              <a:t>되고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그렇지만 교정단계에서의 부정기형화는 부정기형제도 자체와는 엄격히 구별해야 함</a:t>
            </a:r>
            <a:r>
              <a:rPr lang="en-US" altLang="ko-KR" sz="1200" dirty="0"/>
              <a:t>(</a:t>
            </a:r>
            <a:r>
              <a:rPr lang="ko-KR" altLang="en-US" sz="1200" dirty="0"/>
              <a:t>교정단계에서 상대적 부정기형에 상응하는 것으로는 「</a:t>
            </a:r>
            <a:r>
              <a:rPr lang="ko-KR" altLang="en-US" sz="1200" dirty="0" err="1"/>
              <a:t>선시제도」가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있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/>
              <a:t>으나</a:t>
            </a:r>
            <a:r>
              <a:rPr lang="en-US" altLang="ko-KR" sz="1200" dirty="0"/>
              <a:t>, </a:t>
            </a:r>
            <a:r>
              <a:rPr lang="ko-KR" altLang="en-US" sz="1200" dirty="0"/>
              <a:t>우리나라에서는 채택하지 않고 있음</a:t>
            </a:r>
            <a:r>
              <a:rPr lang="en-US" altLang="ko-KR" sz="1200" dirty="0"/>
              <a:t>)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99112"/>
            <a:ext cx="11029615" cy="518624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ko-KR" altLang="en-US" sz="1200" dirty="0"/>
              <a:t>재산형은 범죄자로부터 일정한 재산을 박탈하는 형벌로서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벌금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과료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몰수가 있음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>
              <a:buFontTx/>
              <a:buChar char="-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1. </a:t>
            </a:r>
            <a:r>
              <a:rPr lang="ko-KR" altLang="en-US" sz="1200" dirty="0"/>
              <a:t>재산형의 형사정책적 의의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(1) </a:t>
            </a:r>
            <a:r>
              <a:rPr lang="ko-KR" altLang="en-US" sz="1200" dirty="0"/>
              <a:t>벌금형은 특히 이욕에 기한 범죄</a:t>
            </a:r>
            <a:r>
              <a:rPr lang="en-US" altLang="ko-KR" sz="1200" dirty="0"/>
              <a:t>(</a:t>
            </a:r>
            <a:r>
              <a:rPr lang="ko-KR" altLang="en-US" sz="1200" dirty="0"/>
              <a:t>장물 도박죄 등</a:t>
            </a:r>
            <a:r>
              <a:rPr lang="en-US" altLang="ko-KR" sz="1200" dirty="0"/>
              <a:t>)</a:t>
            </a:r>
            <a:r>
              <a:rPr lang="ko-KR" altLang="en-US" sz="1200" dirty="0"/>
              <a:t>에 있어서는 자유형에 </a:t>
            </a:r>
            <a:r>
              <a:rPr lang="ko-KR" altLang="en-US" sz="1200" dirty="0" err="1"/>
              <a:t>못지</a:t>
            </a:r>
            <a:r>
              <a:rPr lang="ko-KR" altLang="en-US" sz="1200" dirty="0"/>
              <a:t> 않은 </a:t>
            </a:r>
            <a:r>
              <a:rPr lang="ko-KR" altLang="en-US" sz="1200" dirty="0">
                <a:solidFill>
                  <a:srgbClr val="FF0000"/>
                </a:solidFill>
              </a:rPr>
              <a:t>고통과 교육적 효과를 가지므로 범죄의 동기를 억압할 수 있음</a:t>
            </a:r>
            <a:r>
              <a:rPr lang="en-US" altLang="ko-KR" sz="1200" dirty="0"/>
              <a:t>(</a:t>
            </a:r>
            <a:r>
              <a:rPr lang="ko-KR" altLang="en-US" sz="1200" dirty="0"/>
              <a:t>일반적인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범죄예방 효과</a:t>
            </a:r>
            <a:r>
              <a:rPr lang="en-US" altLang="ko-KR" sz="1200" dirty="0"/>
              <a:t>)</a:t>
            </a:r>
            <a:r>
              <a:rPr lang="ko-KR" altLang="en-US" sz="1200" dirty="0"/>
              <a:t>．특히</a:t>
            </a:r>
            <a:r>
              <a:rPr lang="en-US" altLang="ko-KR" sz="1200" dirty="0"/>
              <a:t>,</a:t>
            </a:r>
            <a:r>
              <a:rPr lang="ko-KR" altLang="en-US" sz="1200" dirty="0"/>
              <a:t> 현재 자본주의시대에는 자유형 </a:t>
            </a:r>
            <a:r>
              <a:rPr lang="ko-KR" altLang="en-US" sz="1200" dirty="0" err="1"/>
              <a:t>못지</a:t>
            </a:r>
            <a:r>
              <a:rPr lang="ko-KR" altLang="en-US" sz="1200" dirty="0"/>
              <a:t> 않은 </a:t>
            </a:r>
            <a:r>
              <a:rPr lang="ko-KR" altLang="en-US" sz="1200" dirty="0" err="1"/>
              <a:t>위하적</a:t>
            </a:r>
            <a:r>
              <a:rPr lang="ko-KR" altLang="en-US" sz="1200" dirty="0"/>
              <a:t> 효과를 지님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/>
              <a:t>벌금형은 그 성질상 자유형과는 달리 수형자의 자유를 구속하지 않으므로 동료 </a:t>
            </a:r>
            <a:r>
              <a:rPr lang="ko-KR" altLang="en-US" sz="1200" dirty="0">
                <a:solidFill>
                  <a:srgbClr val="FF0000"/>
                </a:solidFill>
              </a:rPr>
              <a:t>수형자의 악풍감염 염려가 전혀 없고</a:t>
            </a:r>
            <a:r>
              <a:rPr lang="en-US" altLang="ko-KR" sz="1200" dirty="0"/>
              <a:t>(</a:t>
            </a:r>
            <a:r>
              <a:rPr lang="ko-KR" altLang="en-US" sz="1200" dirty="0"/>
              <a:t>단기자유형의 폐단 방지</a:t>
            </a:r>
            <a:r>
              <a:rPr lang="en-US" altLang="ko-KR" sz="1200" dirty="0"/>
              <a:t>)</a:t>
            </a:r>
            <a:r>
              <a:rPr lang="ko-KR" altLang="en-US" sz="1200" dirty="0"/>
              <a:t> 사회생활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이 중단되지 않으면서도 합리적인 양정을 통하여 보다 나은 </a:t>
            </a:r>
            <a:r>
              <a:rPr lang="ko-KR" altLang="en-US" sz="1200" dirty="0">
                <a:solidFill>
                  <a:srgbClr val="FF0000"/>
                </a:solidFill>
              </a:rPr>
              <a:t>사회복귀를 가능하게 하며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오판시에도 완전한 회복이 가능함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/>
              <a:t>집행에 많은 비용을 요하지 아니하고</a:t>
            </a:r>
            <a:r>
              <a:rPr lang="en-US" altLang="ko-KR" sz="1200" dirty="0"/>
              <a:t>, </a:t>
            </a:r>
            <a:r>
              <a:rPr lang="ko-KR" altLang="en-US" sz="1200" dirty="0"/>
              <a:t>특히 즉결심판이나 약식절차에 의하는 경우에는 </a:t>
            </a:r>
            <a:r>
              <a:rPr lang="ko-KR" altLang="en-US" sz="1200" dirty="0">
                <a:solidFill>
                  <a:srgbClr val="FF0000"/>
                </a:solidFill>
              </a:rPr>
              <a:t>소송경제상으로도 큰 도움이 되므로 경제적으로 유리함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(4) </a:t>
            </a:r>
            <a:r>
              <a:rPr lang="ko-KR" altLang="en-US" sz="1200" dirty="0">
                <a:solidFill>
                  <a:srgbClr val="FF0000"/>
                </a:solidFill>
              </a:rPr>
              <a:t>벌금형을 통하여 국고수입을 </a:t>
            </a:r>
            <a:r>
              <a:rPr lang="ko-KR" altLang="en-US" sz="1200" dirty="0" err="1">
                <a:solidFill>
                  <a:srgbClr val="FF0000"/>
                </a:solidFill>
              </a:rPr>
              <a:t>증대</a:t>
            </a:r>
            <a:r>
              <a:rPr lang="ko-KR" altLang="en-US" sz="1200" dirty="0" err="1"/>
              <a:t>시킬</a:t>
            </a:r>
            <a:r>
              <a:rPr lang="ko-KR" altLang="en-US" sz="1200" dirty="0"/>
              <a:t> 수 있고</a:t>
            </a:r>
            <a:r>
              <a:rPr lang="en-US" altLang="ko-KR" sz="1200" dirty="0"/>
              <a:t>, </a:t>
            </a:r>
            <a:r>
              <a:rPr lang="ko-KR" altLang="en-US" sz="1200" dirty="0"/>
              <a:t>이렇게 마련된 재원을 범죄방지 대책에 사용한다면 또 다른 형사정책적 효과를 거둘 수 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(5) </a:t>
            </a:r>
            <a:r>
              <a:rPr lang="ko-KR" altLang="en-US" sz="1200" dirty="0"/>
              <a:t>오늘날과 같이 기업</a:t>
            </a:r>
            <a:r>
              <a:rPr lang="en-US" altLang="ko-KR" sz="1200" dirty="0"/>
              <a:t>, </a:t>
            </a:r>
            <a:r>
              <a:rPr lang="ko-KR" altLang="en-US" sz="1200" dirty="0"/>
              <a:t>회사 등과 같은 </a:t>
            </a:r>
            <a:r>
              <a:rPr lang="ko-KR" altLang="en-US" sz="1200" dirty="0">
                <a:solidFill>
                  <a:srgbClr val="FF0000"/>
                </a:solidFill>
              </a:rPr>
              <a:t>법인에 의한 범죄가 격증하고 있는 실정 하에서는 벌금형이 보다 효과적인 제재수단</a:t>
            </a:r>
            <a:r>
              <a:rPr lang="ko-KR" altLang="en-US" sz="1200" dirty="0"/>
              <a:t>이 될 수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(6) </a:t>
            </a:r>
            <a:r>
              <a:rPr lang="ko-KR" altLang="en-US" sz="1200" dirty="0"/>
              <a:t>그리하여 벌금형은 재범의 우려가 적고 </a:t>
            </a:r>
            <a:r>
              <a:rPr lang="ko-KR" altLang="en-US" sz="1200" dirty="0">
                <a:solidFill>
                  <a:srgbClr val="FF0000"/>
                </a:solidFill>
              </a:rPr>
              <a:t>죄질이 비교적 가벼운 범죄자와 과실범에게 이용하면 그 효과가 큼</a:t>
            </a:r>
            <a:r>
              <a:rPr lang="en-US" altLang="ko-KR" sz="1200" dirty="0"/>
              <a:t>. </a:t>
            </a:r>
            <a:r>
              <a:rPr lang="ko-KR" altLang="en-US" sz="1200" dirty="0"/>
              <a:t>그리고 중대범죄자의 경우에도 재범의 우려가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적으면 벌금액의 가중으로 과형 목적을 달성할 수 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(7) </a:t>
            </a:r>
            <a:r>
              <a:rPr lang="ko-KR" altLang="en-US" sz="1200" dirty="0"/>
              <a:t>현재 세계적으로 가장 많이 활용되는 형벌이 되었음</a:t>
            </a:r>
            <a:r>
              <a:rPr lang="en-US" altLang="ko-KR" sz="1200" dirty="0"/>
              <a:t>(</a:t>
            </a:r>
            <a:r>
              <a:rPr lang="ko-KR" altLang="en-US" sz="1200" dirty="0"/>
              <a:t>우리나라도 마찬가지임</a:t>
            </a:r>
            <a:r>
              <a:rPr lang="en-US" altLang="ko-KR" sz="1200" dirty="0"/>
              <a:t>)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337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6829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000" dirty="0"/>
              <a:t>2. </a:t>
            </a:r>
            <a:r>
              <a:rPr lang="ko-KR" altLang="en-US" sz="1000" dirty="0"/>
              <a:t>재산형의 종류 </a:t>
            </a:r>
            <a:endParaRPr lang="en-US" altLang="ko-KR" sz="1000" dirty="0"/>
          </a:p>
          <a:p>
            <a:pPr marL="0" indent="0">
              <a:buNone/>
            </a:pPr>
            <a:endParaRPr lang="en-US" altLang="ko-KR" sz="1000" dirty="0"/>
          </a:p>
          <a:p>
            <a:pPr marL="0" indent="0">
              <a:buNone/>
            </a:pPr>
            <a:r>
              <a:rPr lang="en-US" altLang="ko-KR" sz="1000" dirty="0"/>
              <a:t> 1) </a:t>
            </a:r>
            <a:r>
              <a:rPr lang="ko-KR" altLang="en-US" sz="1000" dirty="0"/>
              <a:t>현행법상의 제도 </a:t>
            </a:r>
            <a:endParaRPr lang="en-US" altLang="ko-KR" sz="1000" dirty="0"/>
          </a:p>
          <a:p>
            <a:pPr marL="0" indent="0">
              <a:buNone/>
            </a:pPr>
            <a:endParaRPr lang="en-US" altLang="ko-KR" sz="1000" dirty="0"/>
          </a:p>
          <a:p>
            <a:pPr marL="0" indent="0">
              <a:buNone/>
            </a:pPr>
            <a:r>
              <a:rPr lang="en-US" altLang="ko-KR" sz="1000" dirty="0"/>
              <a:t>  (1) </a:t>
            </a:r>
            <a:r>
              <a:rPr lang="ko-KR" altLang="en-US" sz="1000" dirty="0">
                <a:solidFill>
                  <a:srgbClr val="FF0000"/>
                </a:solidFill>
              </a:rPr>
              <a:t>벌금</a:t>
            </a:r>
            <a:r>
              <a:rPr lang="en-US" altLang="ko-KR" sz="1000" dirty="0">
                <a:solidFill>
                  <a:srgbClr val="FF0000"/>
                </a:solidFill>
              </a:rPr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과료 </a:t>
            </a:r>
            <a:endParaRPr lang="en-US" altLang="ko-KR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000" dirty="0"/>
              <a:t>  - </a:t>
            </a:r>
            <a:r>
              <a:rPr lang="ko-KR" altLang="en-US" sz="1000" dirty="0"/>
              <a:t>벌금과 과료는 그 금액과 적용대상 범죄 및 시효기간에 </a:t>
            </a:r>
            <a:r>
              <a:rPr lang="ko-KR" altLang="en-US" sz="1000" dirty="0" err="1"/>
              <a:t>있어서만</a:t>
            </a:r>
            <a:r>
              <a:rPr lang="ko-KR" altLang="en-US" sz="1000" dirty="0"/>
              <a:t> 차이가 있는데</a:t>
            </a:r>
            <a:r>
              <a:rPr lang="en-US" altLang="ko-KR" sz="1000" dirty="0"/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벌금은 </a:t>
            </a:r>
            <a:r>
              <a:rPr lang="en-US" altLang="ko-KR" sz="1000" dirty="0">
                <a:solidFill>
                  <a:srgbClr val="FF0000"/>
                </a:solidFill>
              </a:rPr>
              <a:t>5</a:t>
            </a:r>
            <a:r>
              <a:rPr lang="ko-KR" altLang="en-US" sz="1000" dirty="0">
                <a:solidFill>
                  <a:srgbClr val="FF0000"/>
                </a:solidFill>
              </a:rPr>
              <a:t>만원 이상으로 상한은 없고 시효기간은 </a:t>
            </a:r>
            <a:r>
              <a:rPr lang="en-US" altLang="ko-KR" sz="1000" dirty="0">
                <a:solidFill>
                  <a:srgbClr val="FF0000"/>
                </a:solidFill>
              </a:rPr>
              <a:t>3</a:t>
            </a:r>
            <a:r>
              <a:rPr lang="ko-KR" altLang="en-US" sz="1000" dirty="0">
                <a:solidFill>
                  <a:srgbClr val="FF0000"/>
                </a:solidFill>
              </a:rPr>
              <a:t>년</a:t>
            </a:r>
            <a:r>
              <a:rPr lang="ko-KR" altLang="en-US" sz="1000" dirty="0"/>
              <a:t>인데 반하여</a:t>
            </a:r>
            <a:r>
              <a:rPr lang="en-US" altLang="ko-KR" sz="1000" dirty="0"/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과료는 </a:t>
            </a:r>
            <a:r>
              <a:rPr lang="en-US" altLang="ko-KR" sz="1000" dirty="0">
                <a:solidFill>
                  <a:srgbClr val="FF0000"/>
                </a:solidFill>
              </a:rPr>
              <a:t>2</a:t>
            </a:r>
            <a:r>
              <a:rPr lang="ko-KR" altLang="en-US" sz="1000" dirty="0">
                <a:solidFill>
                  <a:srgbClr val="FF0000"/>
                </a:solidFill>
              </a:rPr>
              <a:t>천원 이상 </a:t>
            </a:r>
            <a:r>
              <a:rPr lang="en-US" altLang="ko-KR" sz="1000" dirty="0">
                <a:solidFill>
                  <a:srgbClr val="FF0000"/>
                </a:solidFill>
              </a:rPr>
              <a:t>5</a:t>
            </a:r>
            <a:r>
              <a:rPr lang="ko-KR" altLang="en-US" sz="1000" dirty="0">
                <a:solidFill>
                  <a:srgbClr val="FF0000"/>
                </a:solidFill>
              </a:rPr>
              <a:t>만원 미만으로 시효</a:t>
            </a:r>
            <a:endParaRPr lang="en-US" altLang="ko-KR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000" dirty="0">
                <a:solidFill>
                  <a:srgbClr val="FF0000"/>
                </a:solidFill>
              </a:rPr>
              <a:t>    </a:t>
            </a:r>
            <a:r>
              <a:rPr lang="ko-KR" altLang="en-US" sz="1000" dirty="0">
                <a:solidFill>
                  <a:srgbClr val="FF0000"/>
                </a:solidFill>
              </a:rPr>
              <a:t>기간은 </a:t>
            </a:r>
            <a:r>
              <a:rPr lang="en-US" altLang="ko-KR" sz="1000" dirty="0">
                <a:solidFill>
                  <a:srgbClr val="FF0000"/>
                </a:solidFill>
              </a:rPr>
              <a:t>1</a:t>
            </a:r>
            <a:r>
              <a:rPr lang="ko-KR" altLang="en-US" sz="1000" dirty="0">
                <a:solidFill>
                  <a:srgbClr val="FF0000"/>
                </a:solidFill>
              </a:rPr>
              <a:t>년임</a:t>
            </a:r>
            <a:endParaRPr lang="en-US" altLang="ko-KR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000" dirty="0"/>
              <a:t>  - </a:t>
            </a:r>
            <a:r>
              <a:rPr lang="ko-KR" altLang="en-US" sz="1000" dirty="0"/>
              <a:t>우리나라 형법은 구성요건에서 벌금액수의 상한과 하한을 규정하고 있으므로 총액 벌금형제도를 취하고 있음</a:t>
            </a:r>
            <a:endParaRPr lang="en-US" altLang="ko-KR" sz="1000" dirty="0"/>
          </a:p>
          <a:p>
            <a:pPr marL="0" indent="0">
              <a:buNone/>
            </a:pPr>
            <a:endParaRPr lang="en-US" altLang="ko-KR" sz="1000" dirty="0"/>
          </a:p>
          <a:p>
            <a:pPr marL="0" indent="0">
              <a:buNone/>
            </a:pPr>
            <a:r>
              <a:rPr lang="en-US" altLang="ko-KR" sz="1000" dirty="0"/>
              <a:t>  (2) </a:t>
            </a:r>
            <a:r>
              <a:rPr lang="ko-KR" altLang="en-US" sz="1000" dirty="0"/>
              <a:t>몰 수 </a:t>
            </a:r>
            <a:endParaRPr lang="en-US" altLang="ko-KR" sz="1000" dirty="0"/>
          </a:p>
          <a:p>
            <a:pPr marL="0" indent="0">
              <a:buNone/>
            </a:pPr>
            <a:r>
              <a:rPr lang="en-US" altLang="ko-KR" sz="1000" dirty="0"/>
              <a:t>  (a) </a:t>
            </a:r>
            <a:r>
              <a:rPr lang="ko-KR" altLang="en-US" sz="1000" dirty="0"/>
              <a:t>의의 </a:t>
            </a:r>
            <a:endParaRPr lang="en-US" altLang="ko-KR" sz="1000" dirty="0"/>
          </a:p>
          <a:p>
            <a:pPr marL="0" indent="0">
              <a:buNone/>
            </a:pPr>
            <a:r>
              <a:rPr lang="en-US" altLang="ko-KR" sz="1000" dirty="0"/>
              <a:t>   - </a:t>
            </a:r>
            <a:r>
              <a:rPr lang="ko-KR" altLang="en-US" sz="1000" dirty="0">
                <a:solidFill>
                  <a:srgbClr val="FF0000"/>
                </a:solidFill>
              </a:rPr>
              <a:t>범죄의 반복을 방지하거나 범죄로 인한 이득의 취득을 막기 위해 범죄와 관련된 재산 취득을 박탈하는 것</a:t>
            </a:r>
            <a:r>
              <a:rPr lang="ko-KR" altLang="en-US" sz="1000" dirty="0"/>
              <a:t>을 내용으로 하는 형벌로서</a:t>
            </a:r>
            <a:r>
              <a:rPr lang="en-US" altLang="ko-KR" sz="1000" dirty="0"/>
              <a:t>, </a:t>
            </a:r>
            <a:r>
              <a:rPr lang="ko-KR" altLang="en-US" sz="1000" dirty="0"/>
              <a:t>다른 형에 부가하여 과하는 것을 원칙으로 하고 있음</a:t>
            </a:r>
            <a:r>
              <a:rPr lang="en-US" altLang="ko-KR" sz="1000" dirty="0"/>
              <a:t> </a:t>
            </a:r>
          </a:p>
          <a:p>
            <a:pPr marL="0" indent="0">
              <a:buNone/>
            </a:pPr>
            <a:r>
              <a:rPr lang="en-US" altLang="ko-KR" sz="1000" dirty="0"/>
              <a:t>   - </a:t>
            </a:r>
            <a:r>
              <a:rPr lang="ko-KR" altLang="en-US" sz="1000" dirty="0"/>
              <a:t>벌금과 과료는 일정한 금액의 지급의무만을 부담케 하는데 그치나</a:t>
            </a:r>
            <a:r>
              <a:rPr lang="en-US" altLang="ko-KR" sz="1000" dirty="0"/>
              <a:t>, </a:t>
            </a:r>
            <a:r>
              <a:rPr lang="ko-KR" altLang="en-US" sz="1000" dirty="0"/>
              <a:t>몰수는 재산권을 일방적으로 국가에 이전시키는 물권적 효력이 있음</a:t>
            </a:r>
            <a:r>
              <a:rPr lang="en-US" altLang="ko-KR" sz="1000" dirty="0"/>
              <a:t> </a:t>
            </a:r>
          </a:p>
          <a:p>
            <a:pPr marL="0" indent="0">
              <a:buNone/>
            </a:pPr>
            <a:r>
              <a:rPr lang="ko-KR" altLang="en-US" sz="1000" dirty="0"/>
              <a:t>   </a:t>
            </a:r>
            <a:r>
              <a:rPr lang="en-US" altLang="ko-KR" sz="1000" dirty="0"/>
              <a:t>- </a:t>
            </a:r>
            <a:r>
              <a:rPr lang="ko-KR" altLang="en-US" sz="1000" dirty="0">
                <a:solidFill>
                  <a:srgbClr val="FF0000"/>
                </a:solidFill>
              </a:rPr>
              <a:t>몰수할 수 없을 때에는 추징을 함</a:t>
            </a:r>
            <a:r>
              <a:rPr lang="en-US" altLang="ko-KR" sz="10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000" dirty="0"/>
              <a:t>  (b) </a:t>
            </a:r>
            <a:r>
              <a:rPr lang="ko-KR" altLang="en-US" sz="1000" dirty="0"/>
              <a:t>몰수의 성격 </a:t>
            </a:r>
            <a:endParaRPr lang="en-US" altLang="ko-KR" sz="1000" dirty="0"/>
          </a:p>
          <a:p>
            <a:pPr marL="0" indent="0">
              <a:buNone/>
            </a:pPr>
            <a:r>
              <a:rPr lang="ko-KR" altLang="en-US" sz="1000" dirty="0"/>
              <a:t>   </a:t>
            </a:r>
            <a:r>
              <a:rPr lang="en-US" altLang="ko-KR" sz="1000" dirty="0"/>
              <a:t>- </a:t>
            </a:r>
            <a:r>
              <a:rPr lang="ko-KR" altLang="en-US" sz="1000" dirty="0" err="1">
                <a:solidFill>
                  <a:srgbClr val="FF0000"/>
                </a:solidFill>
              </a:rPr>
              <a:t>부가성</a:t>
            </a:r>
            <a:r>
              <a:rPr lang="ko-KR" altLang="en-US" sz="1000" dirty="0"/>
              <a:t> </a:t>
            </a:r>
            <a:r>
              <a:rPr lang="en-US" altLang="ko-KR" sz="1000" dirty="0"/>
              <a:t>: </a:t>
            </a:r>
            <a:r>
              <a:rPr lang="ko-KR" altLang="en-US" sz="1000" dirty="0"/>
              <a:t>몰수는 원칙적으로 다른 형벌에 부가하도록 되어 있다</a:t>
            </a:r>
            <a:r>
              <a:rPr lang="en-US" altLang="ko-KR" sz="1000" dirty="0"/>
              <a:t>. </a:t>
            </a:r>
            <a:r>
              <a:rPr lang="ko-KR" altLang="en-US" sz="1000" dirty="0"/>
              <a:t>다만</a:t>
            </a:r>
            <a:r>
              <a:rPr lang="en-US" altLang="ko-KR" sz="1000" dirty="0"/>
              <a:t>, </a:t>
            </a:r>
            <a:r>
              <a:rPr lang="ko-KR" altLang="en-US" sz="1000" dirty="0"/>
              <a:t>형법 제</a:t>
            </a:r>
            <a:r>
              <a:rPr lang="en-US" altLang="ko-KR" sz="1000" dirty="0"/>
              <a:t>49</a:t>
            </a:r>
            <a:r>
              <a:rPr lang="ko-KR" altLang="en-US" sz="1000" dirty="0"/>
              <a:t>조는 예외적으로 행위자에게 유죄의 재판을 하지 아니할 때에도 몰수의 요건 이 있을 때</a:t>
            </a:r>
            <a:endParaRPr lang="en-US" altLang="ko-KR" sz="1000" dirty="0"/>
          </a:p>
          <a:p>
            <a:pPr marL="0" indent="0">
              <a:buNone/>
            </a:pPr>
            <a:r>
              <a:rPr lang="en-US" altLang="ko-KR" sz="1000" dirty="0"/>
              <a:t>                </a:t>
            </a:r>
            <a:r>
              <a:rPr lang="ko-KR" altLang="en-US" sz="1000" dirty="0"/>
              <a:t>에는 몰수만을 선고할 수 있도록 규정하고 있음</a:t>
            </a:r>
            <a:r>
              <a:rPr lang="en-US" altLang="ko-KR" sz="1000" dirty="0"/>
              <a:t> </a:t>
            </a:r>
          </a:p>
          <a:p>
            <a:pPr marL="0" indent="0">
              <a:buNone/>
            </a:pPr>
            <a:r>
              <a:rPr lang="en-US" altLang="ko-KR" sz="1000" dirty="0"/>
              <a:t>   - </a:t>
            </a:r>
            <a:r>
              <a:rPr lang="ko-KR" altLang="en-US" sz="1000" dirty="0">
                <a:solidFill>
                  <a:srgbClr val="FF0000"/>
                </a:solidFill>
              </a:rPr>
              <a:t>대물적 </a:t>
            </a:r>
            <a:r>
              <a:rPr lang="ko-KR" altLang="en-US" sz="1000" dirty="0" err="1">
                <a:solidFill>
                  <a:srgbClr val="FF0000"/>
                </a:solidFill>
              </a:rPr>
              <a:t>보안처분으로서의</a:t>
            </a:r>
            <a:r>
              <a:rPr lang="ko-KR" altLang="en-US" sz="1000" dirty="0">
                <a:solidFill>
                  <a:srgbClr val="FF0000"/>
                </a:solidFill>
              </a:rPr>
              <a:t> 성격 </a:t>
            </a:r>
            <a:r>
              <a:rPr lang="en-US" altLang="ko-KR" sz="1000" dirty="0"/>
              <a:t>: </a:t>
            </a:r>
            <a:r>
              <a:rPr lang="ko-KR" altLang="en-US" sz="1000" dirty="0"/>
              <a:t>종래 몰수의 법적 성격에 관하여 실질적으로는 ‘대물적 </a:t>
            </a:r>
            <a:r>
              <a:rPr lang="ko-KR" altLang="en-US" sz="1000" dirty="0" err="1"/>
              <a:t>보안처분’으로</a:t>
            </a:r>
            <a:r>
              <a:rPr lang="ko-KR" altLang="en-US" sz="1000" dirty="0"/>
              <a:t> 보는 것이 지배적임</a:t>
            </a:r>
            <a:endParaRPr lang="en-US" altLang="ko-KR" sz="1000" dirty="0"/>
          </a:p>
          <a:p>
            <a:pPr marL="0" indent="0">
              <a:buNone/>
            </a:pPr>
            <a:r>
              <a:rPr lang="en-US" altLang="ko-KR" sz="1000" dirty="0"/>
              <a:t>   - </a:t>
            </a:r>
            <a:r>
              <a:rPr lang="ko-KR" altLang="en-US" sz="1000" dirty="0">
                <a:solidFill>
                  <a:srgbClr val="FF0000"/>
                </a:solidFill>
              </a:rPr>
              <a:t>임의적 몰수 원칙 </a:t>
            </a:r>
            <a:r>
              <a:rPr lang="en-US" altLang="ko-KR" sz="1000" dirty="0"/>
              <a:t>: </a:t>
            </a:r>
            <a:r>
              <a:rPr lang="ko-KR" altLang="en-US" sz="1000" dirty="0"/>
              <a:t>몰수의 종류에는 임의적 몰수와 필요적 몰수가 있는데</a:t>
            </a:r>
            <a:r>
              <a:rPr lang="en-US" altLang="ko-KR" sz="1000" dirty="0"/>
              <a:t>, </a:t>
            </a:r>
            <a:r>
              <a:rPr lang="ko-KR" altLang="en-US" sz="1000" dirty="0"/>
              <a:t>현행법은 임의적 몰수를 원칙으로 하고 </a:t>
            </a:r>
            <a:r>
              <a:rPr lang="ko-KR" altLang="en-US" sz="1000" dirty="0" err="1"/>
              <a:t>뇌물죄</a:t>
            </a:r>
            <a:r>
              <a:rPr lang="ko-KR" altLang="en-US" sz="1000" dirty="0"/>
              <a:t> 등 예외적인 경우에 한 하여 필요적 몰수를 인정하고 있음</a:t>
            </a:r>
            <a:endParaRPr lang="en-US" altLang="ko-KR" sz="10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378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139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(3) </a:t>
            </a:r>
            <a:r>
              <a:rPr lang="ko-KR" altLang="en-US" sz="1200" dirty="0">
                <a:solidFill>
                  <a:srgbClr val="FF0000"/>
                </a:solidFill>
              </a:rPr>
              <a:t>추 징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(a) </a:t>
            </a:r>
            <a:r>
              <a:rPr lang="ko-KR" altLang="en-US" sz="1200" dirty="0"/>
              <a:t>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추징이란 </a:t>
            </a:r>
            <a:r>
              <a:rPr lang="ko-KR" altLang="en-US" sz="1200" dirty="0">
                <a:solidFill>
                  <a:srgbClr val="FF0000"/>
                </a:solidFill>
              </a:rPr>
              <a:t>몰수의 대상인 물건이 사실상의 원인으로 몰수하기 불가능한 경우에 몰수에 갈음하여 그 가액을 납부를 명하는 사법처분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이는 몰수의 취지를 관철하기 위한 제도라는 점에서 부가형의 성질을 가짐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(b) </a:t>
            </a:r>
            <a:r>
              <a:rPr lang="ko-KR" altLang="en-US" sz="1200" dirty="0" err="1"/>
              <a:t>추징가액</a:t>
            </a:r>
            <a:r>
              <a:rPr lang="ko-KR" altLang="en-US" sz="1200" dirty="0"/>
              <a:t> 산정기준 및 산정시기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몰수는 범죄에 의한 이익을 박탈하는데 그 취지가 있고 추징도 이러한 몰수의 취지를 관철하기 위한 것인 점 등에 비추어 볼 때</a:t>
            </a:r>
            <a:r>
              <a:rPr lang="en-US" altLang="ko-KR" sz="1200" dirty="0"/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몰수할 수 없는 때에 추징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하여야 할 가액은 범인이 그 물건을 보유하고 있다가 몰수의 선고를 받았더라면 잃었을 이득상당액을 의미</a:t>
            </a:r>
            <a:r>
              <a:rPr lang="ko-KR" altLang="en-US" sz="1200" dirty="0"/>
              <a:t>하므로</a:t>
            </a:r>
            <a:r>
              <a:rPr lang="en-US" altLang="ko-KR" sz="1200" dirty="0"/>
              <a:t>, </a:t>
            </a:r>
            <a:r>
              <a:rPr lang="ko-KR" altLang="en-US" sz="1200" dirty="0"/>
              <a:t>다른 특별한 사정이 없는 한 그 가액산정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은 재판 선고시의 가격을 기준으로 하여야 함</a:t>
            </a:r>
            <a:r>
              <a:rPr lang="en-US" altLang="ko-KR" sz="1200" dirty="0"/>
              <a:t>(</a:t>
            </a:r>
            <a:r>
              <a:rPr lang="ko-KR" altLang="en-US" sz="1200" dirty="0"/>
              <a:t>대판 </a:t>
            </a:r>
            <a:r>
              <a:rPr lang="en-US" altLang="ko-KR" sz="1200" dirty="0"/>
              <a:t>2008.10. 9. 2008</a:t>
            </a:r>
            <a:r>
              <a:rPr lang="ko-KR" altLang="en-US" sz="1200" dirty="0"/>
              <a:t>도</a:t>
            </a:r>
            <a:r>
              <a:rPr lang="en-US" altLang="ko-KR" sz="1200" dirty="0"/>
              <a:t>6944)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(4) </a:t>
            </a:r>
            <a:r>
              <a:rPr lang="ko-KR" altLang="en-US" sz="1200" dirty="0">
                <a:solidFill>
                  <a:srgbClr val="FF0000"/>
                </a:solidFill>
              </a:rPr>
              <a:t>폐 기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문서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도화 </a:t>
            </a:r>
            <a:r>
              <a:rPr lang="en-US" altLang="ko-KR" sz="1200" dirty="0">
                <a:solidFill>
                  <a:srgbClr val="FF0000"/>
                </a:solidFill>
              </a:rPr>
              <a:t>· </a:t>
            </a:r>
            <a:r>
              <a:rPr lang="ko-KR" altLang="en-US" sz="1200" dirty="0">
                <a:solidFill>
                  <a:srgbClr val="FF0000"/>
                </a:solidFill>
              </a:rPr>
              <a:t>전자기록 등 특수매체기록 또는 유가증권의 일부가 몰수에 해당하는 때에는 그 부분을 폐기</a:t>
            </a:r>
            <a:r>
              <a:rPr lang="ko-KR" altLang="en-US" sz="1200" dirty="0"/>
              <a:t>함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61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139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2) </a:t>
            </a:r>
            <a:r>
              <a:rPr lang="ko-KR" altLang="en-US" sz="1200" dirty="0">
                <a:solidFill>
                  <a:srgbClr val="FF0000"/>
                </a:solidFill>
              </a:rPr>
              <a:t>범죄수익 박탈제도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(l) </a:t>
            </a:r>
            <a:r>
              <a:rPr lang="ko-KR" altLang="en-US" sz="1200" dirty="0"/>
              <a:t>개 </a:t>
            </a:r>
            <a:r>
              <a:rPr lang="ko-KR" altLang="en-US" sz="1200" dirty="0" err="1"/>
              <a:t>념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조직범죄나 약물범죄와 관련하여 돈세탁 등으로 인한 범죄와의 인과관계 입증문제를 해소하고 </a:t>
            </a:r>
            <a:r>
              <a:rPr lang="ko-KR" altLang="en-US" sz="1200" dirty="0">
                <a:solidFill>
                  <a:srgbClr val="FF0000"/>
                </a:solidFill>
              </a:rPr>
              <a:t>범죄인의 재산 일반에 대해 몰수를 </a:t>
            </a:r>
            <a:r>
              <a:rPr lang="ko-KR" altLang="en-US" sz="1200" dirty="0" err="1">
                <a:solidFill>
                  <a:srgbClr val="FF0000"/>
                </a:solidFill>
              </a:rPr>
              <a:t>인정하므로써</a:t>
            </a:r>
            <a:r>
              <a:rPr lang="ko-KR" altLang="en-US" sz="1200" dirty="0">
                <a:solidFill>
                  <a:srgbClr val="FF0000"/>
                </a:solidFill>
              </a:rPr>
              <a:t> 운영자금을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차단하여 근본적으로 범죄를 차단하기 위한 제도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이 제도는 </a:t>
            </a:r>
            <a:r>
              <a:rPr lang="en-US" altLang="ko-KR" sz="1200" dirty="0"/>
              <a:t>1970</a:t>
            </a:r>
            <a:r>
              <a:rPr lang="ko-KR" altLang="en-US" sz="1200" dirty="0"/>
              <a:t>년대부터 각국에서 채택하는 경향임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/>
              <a:t>형사정책적 의의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(a) </a:t>
            </a:r>
            <a:r>
              <a:rPr lang="ko-KR" altLang="en-US" sz="1200" dirty="0"/>
              <a:t>재산상 수익을 목적하는 </a:t>
            </a:r>
            <a:r>
              <a:rPr lang="ko-KR" altLang="en-US" sz="1200" dirty="0">
                <a:solidFill>
                  <a:srgbClr val="FF0000"/>
                </a:solidFill>
              </a:rPr>
              <a:t>조직범죄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약물범죄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기업범죄에 대해 그 </a:t>
            </a:r>
            <a:r>
              <a:rPr lang="ko-KR" altLang="en-US" sz="1200" dirty="0" err="1">
                <a:solidFill>
                  <a:srgbClr val="FF0000"/>
                </a:solidFill>
              </a:rPr>
              <a:t>범죄활동으로부터</a:t>
            </a:r>
            <a:r>
              <a:rPr lang="ko-KR" altLang="en-US" sz="1200" dirty="0">
                <a:solidFill>
                  <a:srgbClr val="FF0000"/>
                </a:solidFill>
              </a:rPr>
              <a:t> 생긴 이익을 </a:t>
            </a:r>
            <a:r>
              <a:rPr lang="ko-KR" altLang="en-US" sz="1200" dirty="0" err="1">
                <a:solidFill>
                  <a:srgbClr val="FF0000"/>
                </a:solidFill>
              </a:rPr>
              <a:t>박탈</a:t>
            </a:r>
            <a:r>
              <a:rPr lang="ko-KR" altLang="en-US" sz="1200" dirty="0" err="1"/>
              <a:t>하므로써</a:t>
            </a:r>
            <a:r>
              <a:rPr lang="ko-KR" altLang="en-US" sz="1200" dirty="0"/>
              <a:t> 범죄를 근원적으로 무력화시킬 수 있는 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</a:t>
            </a:r>
            <a:r>
              <a:rPr lang="ko-KR" altLang="en-US" sz="1200" dirty="0"/>
              <a:t>도임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(b) </a:t>
            </a:r>
            <a:r>
              <a:rPr lang="ko-KR" altLang="en-US" sz="1200" dirty="0"/>
              <a:t>형사정책의 초점이 범죄인의 정당한 처벌이나 재사회화에서 </a:t>
            </a:r>
            <a:r>
              <a:rPr lang="ko-KR" altLang="en-US" sz="1200" dirty="0">
                <a:solidFill>
                  <a:srgbClr val="FF0000"/>
                </a:solidFill>
              </a:rPr>
              <a:t>범죄 무력화로 이행되는 경향을 반영하는 제도임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200" dirty="0"/>
              <a:t>   (c) </a:t>
            </a:r>
            <a:r>
              <a:rPr lang="ko-KR" altLang="en-US" sz="1200" dirty="0"/>
              <a:t>현행법상 범죄수익 박탈제도 공무원범죄에 관한 몰수특례법</a:t>
            </a:r>
            <a:r>
              <a:rPr lang="en-US" altLang="ko-KR" sz="1200" dirty="0"/>
              <a:t>, </a:t>
            </a:r>
            <a:r>
              <a:rPr lang="ko-KR" altLang="en-US" sz="1200" dirty="0"/>
              <a:t>마약류 불법거래방지에 관한 특례법 등에서 채택되고 있음</a:t>
            </a:r>
            <a:r>
              <a:rPr lang="en-US" altLang="ko-KR" sz="1200" dirty="0"/>
              <a:t>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64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139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4. </a:t>
            </a:r>
            <a:r>
              <a:rPr lang="ko-KR" altLang="en-US" sz="1200" dirty="0"/>
              <a:t>벌금형의 성격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 (1) </a:t>
            </a:r>
            <a:r>
              <a:rPr lang="ko-KR" altLang="en-US" sz="1200" dirty="0">
                <a:solidFill>
                  <a:srgbClr val="FF0000"/>
                </a:solidFill>
              </a:rPr>
              <a:t>일신 전속적 성격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범죄인을 대신하여 제</a:t>
            </a:r>
            <a:r>
              <a:rPr lang="en-US" altLang="ko-KR" sz="1200" dirty="0"/>
              <a:t>3</a:t>
            </a:r>
            <a:r>
              <a:rPr lang="ko-KR" altLang="en-US" sz="1200" dirty="0"/>
              <a:t>자가 벌금을 대신 납부하는 대납은 허용하지 않는다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>
                <a:solidFill>
                  <a:srgbClr val="FF0000"/>
                </a:solidFill>
              </a:rPr>
              <a:t>상계 금지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범죄인이 국가에 대하여 가지고 있는 재권과 상계할 수 없다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(3) </a:t>
            </a:r>
            <a:r>
              <a:rPr lang="ko-KR" altLang="en-US" sz="1200" dirty="0">
                <a:solidFill>
                  <a:srgbClr val="FF0000"/>
                </a:solidFill>
              </a:rPr>
              <a:t>개별 책임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범죄인은 각자 독립하여 책임을 져야 하며</a:t>
            </a:r>
            <a:r>
              <a:rPr lang="en-US" altLang="ko-KR" sz="1200" dirty="0"/>
              <a:t>, </a:t>
            </a:r>
            <a:r>
              <a:rPr lang="ko-KR" altLang="en-US" sz="1200" dirty="0"/>
              <a:t>다수인이 벌금을 납입하는 경우에도 공동연대의 책임을 지지 않는다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(4) </a:t>
            </a:r>
            <a:r>
              <a:rPr lang="ko-KR" altLang="en-US" sz="1200" dirty="0">
                <a:solidFill>
                  <a:srgbClr val="FF0000"/>
                </a:solidFill>
              </a:rPr>
              <a:t>상속 부인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원칙적으로 벌금은 상속되지 않으므로</a:t>
            </a:r>
            <a:r>
              <a:rPr lang="en-US" altLang="ko-KR" sz="1200" dirty="0"/>
              <a:t>, </a:t>
            </a:r>
            <a:r>
              <a:rPr lang="ko-KR" altLang="en-US" sz="1200" dirty="0"/>
              <a:t>범죄인이 사망하게 되면 벌금은 소멸한다</a:t>
            </a:r>
            <a:r>
              <a:rPr lang="en-US" altLang="ko-KR" sz="1200" dirty="0"/>
              <a:t>. </a:t>
            </a:r>
            <a:r>
              <a:rPr lang="ko-KR" altLang="en-US" sz="1200" dirty="0"/>
              <a:t>다만 형사소송법상의 예외규정</a:t>
            </a:r>
            <a:r>
              <a:rPr lang="en-US" altLang="ko-KR" sz="1200" dirty="0"/>
              <a:t>(</a:t>
            </a:r>
            <a:r>
              <a:rPr lang="ko-KR" altLang="en-US" sz="1200" dirty="0"/>
              <a:t>제</a:t>
            </a:r>
            <a:r>
              <a:rPr lang="en-US" altLang="ko-KR" sz="1200" dirty="0"/>
              <a:t>478</a:t>
            </a:r>
            <a:r>
              <a:rPr lang="ko-KR" altLang="en-US" sz="1200" dirty="0"/>
              <a:t>조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479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  <a:r>
              <a:rPr lang="ko-KR" altLang="en-US" sz="1200" dirty="0"/>
              <a:t>이 있다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477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139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(5) </a:t>
            </a:r>
            <a:r>
              <a:rPr lang="ko-KR" altLang="en-US" sz="1200" dirty="0">
                <a:solidFill>
                  <a:srgbClr val="FF0000"/>
                </a:solidFill>
              </a:rPr>
              <a:t>환형처분 가능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벌금은 </a:t>
            </a:r>
            <a:r>
              <a:rPr lang="ko-KR" altLang="en-US" sz="1200" dirty="0">
                <a:solidFill>
                  <a:srgbClr val="FF0000"/>
                </a:solidFill>
              </a:rPr>
              <a:t>확정판결일로부터 </a:t>
            </a:r>
            <a:r>
              <a:rPr lang="en-US" altLang="ko-KR" sz="1200" dirty="0">
                <a:solidFill>
                  <a:srgbClr val="FF0000"/>
                </a:solidFill>
              </a:rPr>
              <a:t>30</a:t>
            </a:r>
            <a:r>
              <a:rPr lang="ko-KR" altLang="en-US" sz="1200" dirty="0">
                <a:solidFill>
                  <a:srgbClr val="FF0000"/>
                </a:solidFill>
              </a:rPr>
              <a:t>일 이내에 납부하여야</a:t>
            </a:r>
            <a:r>
              <a:rPr lang="ko-KR" altLang="en-US" sz="1200" dirty="0"/>
              <a:t>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납부하지 아니한 경우에는 벌금의 경우는 </a:t>
            </a:r>
            <a:r>
              <a:rPr lang="en-US" altLang="ko-KR" sz="1200" dirty="0">
                <a:solidFill>
                  <a:srgbClr val="FF0000"/>
                </a:solidFill>
              </a:rPr>
              <a:t>1 </a:t>
            </a:r>
            <a:r>
              <a:rPr lang="ko-KR" altLang="en-US" sz="1200" dirty="0">
                <a:solidFill>
                  <a:srgbClr val="FF0000"/>
                </a:solidFill>
              </a:rPr>
              <a:t>일 이상 </a:t>
            </a:r>
            <a:r>
              <a:rPr lang="en-US" altLang="ko-KR" sz="1200" dirty="0">
                <a:solidFill>
                  <a:srgbClr val="FF0000"/>
                </a:solidFill>
              </a:rPr>
              <a:t>3</a:t>
            </a:r>
            <a:r>
              <a:rPr lang="ko-KR" altLang="en-US" sz="1200" dirty="0">
                <a:solidFill>
                  <a:srgbClr val="FF0000"/>
                </a:solidFill>
              </a:rPr>
              <a:t>년 이하의 기간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그리고 과료는 경우에는 </a:t>
            </a:r>
            <a:r>
              <a:rPr lang="en-US" altLang="ko-KR" sz="1200" dirty="0">
                <a:solidFill>
                  <a:srgbClr val="FF0000"/>
                </a:solidFill>
              </a:rPr>
              <a:t>1</a:t>
            </a:r>
            <a:r>
              <a:rPr lang="ko-KR" altLang="en-US" sz="1200" dirty="0">
                <a:solidFill>
                  <a:srgbClr val="FF0000"/>
                </a:solidFill>
              </a:rPr>
              <a:t>일 이상 </a:t>
            </a:r>
            <a:r>
              <a:rPr lang="en-US" altLang="ko-KR" sz="1200" dirty="0">
                <a:solidFill>
                  <a:srgbClr val="FF0000"/>
                </a:solidFill>
              </a:rPr>
              <a:t>30</a:t>
            </a:r>
            <a:r>
              <a:rPr lang="ko-KR" altLang="en-US" sz="1200" dirty="0">
                <a:solidFill>
                  <a:srgbClr val="FF0000"/>
                </a:solidFill>
              </a:rPr>
              <a:t>일 미만의 기간 교도소에 구치하여 대체 자유형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에 </a:t>
            </a:r>
            <a:r>
              <a:rPr lang="ko-KR" altLang="en-US" sz="1200" dirty="0" err="1">
                <a:solidFill>
                  <a:srgbClr val="FF0000"/>
                </a:solidFill>
              </a:rPr>
              <a:t>복무</a:t>
            </a:r>
            <a:r>
              <a:rPr lang="ko-KR" altLang="en-US" sz="1200" dirty="0" err="1"/>
              <a:t>시킨다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>
                <a:solidFill>
                  <a:srgbClr val="FF0000"/>
                </a:solidFill>
              </a:rPr>
              <a:t>이것이 </a:t>
            </a:r>
            <a:r>
              <a:rPr lang="ko-KR" altLang="en-US" sz="1200" dirty="0" err="1">
                <a:solidFill>
                  <a:srgbClr val="FF0000"/>
                </a:solidFill>
              </a:rPr>
              <a:t>환형처분</a:t>
            </a:r>
            <a:r>
              <a:rPr lang="ko-KR" altLang="en-US" sz="1200" dirty="0" err="1"/>
              <a:t>인데</a:t>
            </a:r>
            <a:r>
              <a:rPr lang="en-US" altLang="ko-KR" sz="1200" dirty="0"/>
              <a:t>, </a:t>
            </a:r>
            <a:r>
              <a:rPr lang="ko-KR" altLang="en-US" sz="1200" dirty="0"/>
              <a:t>노역장유치 즉</a:t>
            </a:r>
            <a:r>
              <a:rPr lang="en-US" altLang="ko-KR" sz="1200" dirty="0"/>
              <a:t>,</a:t>
            </a:r>
            <a:r>
              <a:rPr lang="ko-KR" altLang="en-US" sz="1200" dirty="0"/>
              <a:t> 환형처분은 납입을 강제하기 위한 것과 벌금의 납입을 대체하는 방법이 있다</a:t>
            </a:r>
            <a:r>
              <a:rPr lang="en-US" altLang="ko-KR" sz="1200" dirty="0"/>
              <a:t>. </a:t>
            </a:r>
            <a:r>
              <a:rPr lang="ko-KR" altLang="en-US" sz="1200" dirty="0"/>
              <a:t>우리나라의 제도는 후자이다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환형처분은 단기자유형의 폐해가 나타나므로 사회봉사 명령과 같은 제도로 대신하자는 주장이 제기되다가 </a:t>
            </a:r>
            <a:r>
              <a:rPr lang="en-US" altLang="ko-KR" sz="1200" dirty="0">
                <a:solidFill>
                  <a:srgbClr val="FF0000"/>
                </a:solidFill>
              </a:rPr>
              <a:t>2009</a:t>
            </a:r>
            <a:r>
              <a:rPr lang="ko-KR" altLang="en-US" sz="1200" dirty="0">
                <a:solidFill>
                  <a:srgbClr val="FF0000"/>
                </a:solidFill>
              </a:rPr>
              <a:t>년 벌금 미납자에 대한 사회봉사 집행에 관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</a:t>
            </a:r>
            <a:r>
              <a:rPr lang="ko-KR" altLang="en-US" sz="1200" dirty="0">
                <a:solidFill>
                  <a:srgbClr val="FF0000"/>
                </a:solidFill>
              </a:rPr>
              <a:t>한 특례법에 의해서 사회봉사 대체 제도가 병행</a:t>
            </a:r>
            <a:r>
              <a:rPr lang="ko-KR" altLang="en-US" sz="1200" dirty="0"/>
              <a:t>되고 있다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80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139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(6) </a:t>
            </a:r>
            <a:r>
              <a:rPr lang="ko-KR" altLang="en-US" sz="1200" dirty="0" err="1"/>
              <a:t>벌금미납자에</a:t>
            </a:r>
            <a:r>
              <a:rPr lang="ko-KR" altLang="en-US" sz="1200" dirty="0"/>
              <a:t> 대한 사회봉사 집행 제도 </a:t>
            </a:r>
            <a:r>
              <a:rPr lang="en-US" altLang="ko-KR" sz="1200" dirty="0"/>
              <a:t>- </a:t>
            </a:r>
            <a:r>
              <a:rPr lang="ko-KR" altLang="en-US" sz="1200" dirty="0" err="1"/>
              <a:t>벌금미납자의</a:t>
            </a:r>
            <a:r>
              <a:rPr lang="ko-KR" altLang="en-US" sz="1200" dirty="0"/>
              <a:t> 사회봉사 집행에 관한 특례법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-</a:t>
            </a:r>
            <a:r>
              <a:rPr lang="ko-KR" altLang="en-US" sz="1200" dirty="0"/>
              <a:t> 현행 법령에 따르면 </a:t>
            </a:r>
            <a:r>
              <a:rPr lang="en-US" altLang="ko-KR" sz="1200" dirty="0"/>
              <a:t>500</a:t>
            </a:r>
            <a:r>
              <a:rPr lang="ko-KR" altLang="en-US" sz="1200" dirty="0"/>
              <a:t>만원 범위 내의 벌금형이 확정된 </a:t>
            </a:r>
            <a:r>
              <a:rPr lang="ko-KR" altLang="en-US" sz="1200" dirty="0">
                <a:solidFill>
                  <a:srgbClr val="FF0000"/>
                </a:solidFill>
              </a:rPr>
              <a:t>벌금 미납자는 검사의 납부명령일로부터 </a:t>
            </a:r>
            <a:r>
              <a:rPr lang="en-US" altLang="ko-KR" sz="1200" dirty="0">
                <a:solidFill>
                  <a:srgbClr val="FF0000"/>
                </a:solidFill>
              </a:rPr>
              <a:t>30</a:t>
            </a:r>
            <a:r>
              <a:rPr lang="ko-KR" altLang="en-US" sz="1200" dirty="0">
                <a:solidFill>
                  <a:srgbClr val="FF0000"/>
                </a:solidFill>
              </a:rPr>
              <a:t>일 이내에 주거지를 관할하는 지방검찰청의 검사에게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사회봉사를 신청할 수 있고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신청을 받은 검사는 신청일로부터 </a:t>
            </a:r>
            <a:r>
              <a:rPr lang="en-US" altLang="ko-KR" sz="1200" dirty="0">
                <a:solidFill>
                  <a:srgbClr val="FF0000"/>
                </a:solidFill>
              </a:rPr>
              <a:t>7</a:t>
            </a:r>
            <a:r>
              <a:rPr lang="ko-KR" altLang="en-US" sz="1200" dirty="0">
                <a:solidFill>
                  <a:srgbClr val="FF0000"/>
                </a:solidFill>
              </a:rPr>
              <a:t>일 이내에 사회봉사의 청구 여부를 결정</a:t>
            </a:r>
            <a:r>
              <a:rPr lang="ko-KR" altLang="en-US" sz="1200" dirty="0"/>
              <a:t>하도록 하였다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>
                <a:solidFill>
                  <a:srgbClr val="FF0000"/>
                </a:solidFill>
              </a:rPr>
              <a:t>법원은 검사로부터 사회봉사 허가청구를 받은 날부터 </a:t>
            </a:r>
            <a:r>
              <a:rPr lang="en-US" altLang="ko-KR" sz="1200" dirty="0">
                <a:solidFill>
                  <a:srgbClr val="FF0000"/>
                </a:solidFill>
              </a:rPr>
              <a:t>14</a:t>
            </a:r>
            <a:r>
              <a:rPr lang="ko-KR" altLang="en-US" sz="1200" dirty="0">
                <a:solidFill>
                  <a:srgbClr val="FF0000"/>
                </a:solidFill>
              </a:rPr>
              <a:t>일 이내에 벌금 미납자의 경제적 능력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사회봉사 이행에 필요한 신체적 능력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주거의 안정성 등을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      </a:t>
            </a:r>
            <a:r>
              <a:rPr lang="ko-KR" altLang="en-US" sz="1200" dirty="0">
                <a:solidFill>
                  <a:srgbClr val="FF0000"/>
                </a:solidFill>
              </a:rPr>
              <a:t>고려하여 사회봉사 허가여부를 결정</a:t>
            </a:r>
            <a:r>
              <a:rPr lang="ko-KR" altLang="en-US" sz="1200" dirty="0"/>
              <a:t>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 </a:t>
            </a:r>
            <a:r>
              <a:rPr lang="ko-KR" altLang="en-US" sz="1200" dirty="0"/>
              <a:t>사회봉사집행 중에도 벌금을 납입할 수 있어</a:t>
            </a:r>
            <a:r>
              <a:rPr lang="en-US" altLang="ko-KR" sz="1200" dirty="0"/>
              <a:t>, </a:t>
            </a:r>
            <a:r>
              <a:rPr lang="ko-KR" altLang="en-US" sz="1200" dirty="0"/>
              <a:t>사회봉사가 강요되는 결과를 피하고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-  </a:t>
            </a:r>
            <a:r>
              <a:rPr lang="ko-KR" altLang="en-US" sz="1200" dirty="0" err="1"/>
              <a:t>벌금미납자의</a:t>
            </a:r>
            <a:r>
              <a:rPr lang="ko-KR" altLang="en-US" sz="1200" dirty="0"/>
              <a:t> 사회봉사 대체제도는 악폐감염문제 야기 등 시설내 구금처우의 부작 용 및 비효율성 등 노역장 유치제도의 문제점을 상당부분 보완할 수 </a:t>
            </a:r>
            <a:r>
              <a:rPr lang="ko-KR" altLang="en-US" sz="1200" dirty="0" err="1"/>
              <a:t>있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</a:t>
            </a:r>
            <a:r>
              <a:rPr lang="ko-KR" altLang="en-US" sz="1200" dirty="0"/>
              <a:t>을 것으로 기대된다</a:t>
            </a:r>
            <a:r>
              <a:rPr lang="en-US" altLang="ko-KR" sz="1200" dirty="0"/>
              <a:t>.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47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139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200" dirty="0"/>
              <a:t>5. </a:t>
            </a:r>
            <a:r>
              <a:rPr lang="ko-KR" altLang="en-US" sz="1200" dirty="0"/>
              <a:t>벌금형의 문제점과 개선방안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1) </a:t>
            </a:r>
            <a:r>
              <a:rPr lang="ko-KR" altLang="en-US" sz="1200" dirty="0">
                <a:solidFill>
                  <a:srgbClr val="FF0000"/>
                </a:solidFill>
              </a:rPr>
              <a:t>벌금형 운용상의 문제점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(1) </a:t>
            </a:r>
            <a:r>
              <a:rPr lang="ko-KR" altLang="en-US" sz="1200" dirty="0">
                <a:solidFill>
                  <a:srgbClr val="FF0000"/>
                </a:solidFill>
              </a:rPr>
              <a:t>형평성 문제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   (a)</a:t>
            </a:r>
            <a:r>
              <a:rPr lang="ko-KR" altLang="en-US" sz="1200" dirty="0"/>
              <a:t> 범죄인의 경제적 지위에 따라 형벌의 </a:t>
            </a:r>
            <a:r>
              <a:rPr lang="ko-KR" altLang="en-US" sz="1200" dirty="0" err="1"/>
              <a:t>위하력에</a:t>
            </a:r>
            <a:r>
              <a:rPr lang="ko-KR" altLang="en-US" sz="1200" dirty="0"/>
              <a:t> 차이가 나타난다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(b) </a:t>
            </a:r>
            <a:r>
              <a:rPr lang="ko-KR" altLang="en-US" sz="1200" dirty="0"/>
              <a:t>직업적 범죄자에게는 일종의 세금으로 여겨져 형벌 경시 풍조를 낳을 위험성이 있다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  (c) </a:t>
            </a:r>
            <a:r>
              <a:rPr lang="ko-KR" altLang="en-US" sz="1200" dirty="0"/>
              <a:t>특히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우리나라에서와</a:t>
            </a:r>
            <a:r>
              <a:rPr lang="ko-KR" altLang="en-US" sz="1200" dirty="0"/>
              <a:t> 같은 총액 벌금제를 채택할 경우 문제된다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(2) </a:t>
            </a:r>
            <a:r>
              <a:rPr lang="ko-KR" altLang="en-US" sz="1200" dirty="0" err="1">
                <a:solidFill>
                  <a:srgbClr val="FF0000"/>
                </a:solidFill>
              </a:rPr>
              <a:t>범죄예방력의</a:t>
            </a:r>
            <a:r>
              <a:rPr lang="ko-KR" altLang="en-US" sz="1200" dirty="0">
                <a:solidFill>
                  <a:srgbClr val="FF0000"/>
                </a:solidFill>
              </a:rPr>
              <a:t> 문제 </a:t>
            </a:r>
            <a:r>
              <a:rPr lang="en-US" altLang="ko-KR" sz="1200" dirty="0"/>
              <a:t>- </a:t>
            </a:r>
            <a:r>
              <a:rPr lang="ko-KR" altLang="en-US" sz="1200" dirty="0"/>
              <a:t>화폐가치의 변동에 따라 범죄 </a:t>
            </a:r>
            <a:r>
              <a:rPr lang="ko-KR" altLang="en-US" sz="1200" dirty="0" err="1"/>
              <a:t>예방력에</a:t>
            </a:r>
            <a:r>
              <a:rPr lang="ko-KR" altLang="en-US" sz="1200" dirty="0"/>
              <a:t> 영향이 크다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(3) </a:t>
            </a:r>
            <a:r>
              <a:rPr lang="ko-KR" altLang="en-US" sz="1200" dirty="0">
                <a:solidFill>
                  <a:srgbClr val="FF0000"/>
                </a:solidFill>
              </a:rPr>
              <a:t>형벌효과의 문제 </a:t>
            </a:r>
            <a:r>
              <a:rPr lang="en-US" altLang="ko-KR" sz="1200" dirty="0"/>
              <a:t>- </a:t>
            </a:r>
            <a:r>
              <a:rPr lang="ko-KR" altLang="en-US" sz="1200" dirty="0"/>
              <a:t>타인에 의한 대납 시 형벌효과 반감하게 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  (4) </a:t>
            </a:r>
            <a:r>
              <a:rPr lang="ko-KR" altLang="en-US" sz="1200" dirty="0">
                <a:solidFill>
                  <a:srgbClr val="FF0000"/>
                </a:solidFill>
              </a:rPr>
              <a:t>실효성 문제 </a:t>
            </a:r>
            <a:r>
              <a:rPr lang="en-US" altLang="ko-KR" sz="1200" dirty="0"/>
              <a:t>- </a:t>
            </a:r>
            <a:r>
              <a:rPr lang="ko-KR" altLang="en-US" sz="1200" dirty="0"/>
              <a:t>벌금을 자진하여 내지 않는 경우 </a:t>
            </a:r>
            <a:r>
              <a:rPr lang="ko-KR" altLang="en-US" sz="1200" dirty="0" err="1"/>
              <a:t>형벌로서의</a:t>
            </a:r>
            <a:r>
              <a:rPr lang="ko-KR" altLang="en-US" sz="1200" dirty="0"/>
              <a:t> 실효성이 상실될 우려가 있다</a:t>
            </a:r>
            <a:endParaRPr lang="en-US" altLang="ko-KR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018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8859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100" dirty="0"/>
              <a:t>5. </a:t>
            </a:r>
            <a:r>
              <a:rPr lang="ko-KR" altLang="en-US" sz="1100" dirty="0"/>
              <a:t>벌금형의 문제점과 개선방안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</a:t>
            </a:r>
          </a:p>
          <a:p>
            <a:pPr marL="0" indent="0">
              <a:buNone/>
            </a:pPr>
            <a:r>
              <a:rPr lang="en-US" altLang="ko-KR" sz="1100" dirty="0"/>
              <a:t> 2) </a:t>
            </a:r>
            <a:r>
              <a:rPr lang="ko-KR" altLang="en-US" sz="1100" dirty="0">
                <a:solidFill>
                  <a:srgbClr val="FF0000"/>
                </a:solidFill>
              </a:rPr>
              <a:t>벌금형의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>
                <a:solidFill>
                  <a:srgbClr val="FF0000"/>
                </a:solidFill>
              </a:rPr>
              <a:t>개선안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(1) </a:t>
            </a:r>
            <a:r>
              <a:rPr lang="ko-KR" altLang="en-US" sz="1100" dirty="0" err="1">
                <a:solidFill>
                  <a:srgbClr val="FF0000"/>
                </a:solidFill>
              </a:rPr>
              <a:t>일수벌금</a:t>
            </a:r>
            <a:r>
              <a:rPr lang="en-US" altLang="ko-KR" sz="1100" dirty="0">
                <a:solidFill>
                  <a:srgbClr val="FF0000"/>
                </a:solidFill>
              </a:rPr>
              <a:t>(</a:t>
            </a:r>
            <a:r>
              <a:rPr lang="ko-KR" altLang="en-US" sz="1100" dirty="0">
                <a:solidFill>
                  <a:srgbClr val="FF0000"/>
                </a:solidFill>
              </a:rPr>
              <a:t>재산비례</a:t>
            </a:r>
            <a:r>
              <a:rPr lang="en-US" altLang="ko-KR" sz="1100" dirty="0">
                <a:solidFill>
                  <a:srgbClr val="FF0000"/>
                </a:solidFill>
              </a:rPr>
              <a:t>)</a:t>
            </a:r>
            <a:r>
              <a:rPr lang="ko-KR" altLang="en-US" sz="1100" dirty="0">
                <a:solidFill>
                  <a:srgbClr val="FF0000"/>
                </a:solidFill>
              </a:rPr>
              <a:t>형 제도</a:t>
            </a:r>
            <a:r>
              <a:rPr lang="en-US" altLang="ko-KR" sz="1100" dirty="0">
                <a:solidFill>
                  <a:srgbClr val="FF0000"/>
                </a:solidFill>
              </a:rPr>
              <a:t>(day-fine system) </a:t>
            </a:r>
          </a:p>
          <a:p>
            <a:pPr marL="0" indent="0">
              <a:buNone/>
            </a:pPr>
            <a:r>
              <a:rPr lang="en-US" altLang="ko-KR" sz="1100" dirty="0"/>
              <a:t>    (a) </a:t>
            </a:r>
            <a:r>
              <a:rPr lang="ko-KR" altLang="en-US" sz="1100" dirty="0"/>
              <a:t>개념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책임량에 따른 벌금일수를 정한 다음 </a:t>
            </a:r>
            <a:r>
              <a:rPr lang="ko-KR" altLang="en-US" sz="1100" dirty="0">
                <a:solidFill>
                  <a:srgbClr val="FF0000"/>
                </a:solidFill>
              </a:rPr>
              <a:t>범죄자의 경제적 사정을 고려하여 </a:t>
            </a:r>
            <a:r>
              <a:rPr lang="en-US" altLang="ko-KR" sz="1100" dirty="0">
                <a:solidFill>
                  <a:srgbClr val="FF0000"/>
                </a:solidFill>
              </a:rPr>
              <a:t>1</a:t>
            </a:r>
            <a:r>
              <a:rPr lang="ko-KR" altLang="en-US" sz="1100" dirty="0">
                <a:solidFill>
                  <a:srgbClr val="FF0000"/>
                </a:solidFill>
              </a:rPr>
              <a:t>일의 벌금액을 결정</a:t>
            </a:r>
            <a:r>
              <a:rPr lang="ko-KR" altLang="en-US" sz="1100" dirty="0"/>
              <a:t>하는 방식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이 제도는 </a:t>
            </a:r>
            <a:r>
              <a:rPr lang="ko-KR" altLang="en-US" sz="1100" dirty="0">
                <a:solidFill>
                  <a:srgbClr val="FF0000"/>
                </a:solidFill>
              </a:rPr>
              <a:t>범죄자의 경제력 차이에 따른 벌금형의 </a:t>
            </a:r>
            <a:r>
              <a:rPr lang="ko-KR" altLang="en-US" sz="1100" dirty="0" err="1">
                <a:solidFill>
                  <a:srgbClr val="FF0000"/>
                </a:solidFill>
              </a:rPr>
              <a:t>위하력</a:t>
            </a:r>
            <a:r>
              <a:rPr lang="ko-KR" altLang="en-US" sz="1100" dirty="0">
                <a:solidFill>
                  <a:srgbClr val="FF0000"/>
                </a:solidFill>
              </a:rPr>
              <a:t> 차이를 최소화하려는 제도</a:t>
            </a:r>
            <a:r>
              <a:rPr lang="ko-KR" altLang="en-US" sz="1100" dirty="0"/>
              <a:t>임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(b) </a:t>
            </a:r>
            <a:r>
              <a:rPr lang="ko-KR" altLang="en-US" sz="1100" dirty="0">
                <a:solidFill>
                  <a:srgbClr val="FF0000"/>
                </a:solidFill>
              </a:rPr>
              <a:t>장점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벌금의 </a:t>
            </a:r>
            <a:r>
              <a:rPr lang="ko-KR" altLang="en-US" sz="1100" dirty="0" err="1"/>
              <a:t>위하력과</a:t>
            </a:r>
            <a:r>
              <a:rPr lang="ko-KR" altLang="en-US" sz="1100" dirty="0"/>
              <a:t> 배분적 정의 실현의 조화를 고려한 제도임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책임주의와 희생동등의 원칙의 조화가 실현됨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(c) </a:t>
            </a:r>
            <a:r>
              <a:rPr lang="ko-KR" altLang="en-US" sz="1100" dirty="0">
                <a:solidFill>
                  <a:srgbClr val="FF0000"/>
                </a:solidFill>
              </a:rPr>
              <a:t>단점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범죄자의 경제능력 조사</a:t>
            </a:r>
            <a:r>
              <a:rPr lang="en-US" altLang="ko-KR" sz="1100" dirty="0"/>
              <a:t>(</a:t>
            </a:r>
            <a:r>
              <a:rPr lang="ko-KR" altLang="en-US" sz="1100" dirty="0"/>
              <a:t>산정방법</a:t>
            </a:r>
            <a:r>
              <a:rPr lang="en-US" altLang="ko-KR" sz="1100" dirty="0"/>
              <a:t>)</a:t>
            </a:r>
            <a:r>
              <a:rPr lang="ko-KR" altLang="en-US" sz="1100" dirty="0"/>
              <a:t>의 어려움이 있음</a:t>
            </a:r>
            <a:r>
              <a:rPr lang="en-US" altLang="ko-KR" sz="1100" dirty="0"/>
              <a:t>  </a:t>
            </a: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다른 양형의 기초사실에 비해 경제적 사정을 지나치게 고려하고 있음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제도가 너무 기교적이다</a:t>
            </a:r>
            <a:r>
              <a:rPr lang="en-US" altLang="ko-KR" sz="1100" dirty="0"/>
              <a:t>. </a:t>
            </a:r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(2) </a:t>
            </a:r>
            <a:r>
              <a:rPr lang="ko-KR" altLang="en-US" sz="1100" dirty="0">
                <a:solidFill>
                  <a:srgbClr val="FF0000"/>
                </a:solidFill>
              </a:rPr>
              <a:t>벌금의 집행유예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현행 형법은 벌금형에 대해 선고유예 뿐만 아니라 집행유예도 인정하고 있음</a:t>
            </a:r>
            <a:endParaRPr lang="en-US" altLang="ko-KR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896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699441"/>
            <a:ext cx="11029615" cy="44329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100" dirty="0"/>
              <a:t>5. </a:t>
            </a:r>
            <a:r>
              <a:rPr lang="ko-KR" altLang="en-US" sz="1100" dirty="0"/>
              <a:t>벌금형의 문제점과 개선방안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</a:t>
            </a:r>
          </a:p>
          <a:p>
            <a:pPr marL="0" indent="0">
              <a:buNone/>
            </a:pPr>
            <a:r>
              <a:rPr lang="en-US" altLang="ko-KR" sz="1100" dirty="0"/>
              <a:t> 2) </a:t>
            </a:r>
            <a:r>
              <a:rPr lang="ko-KR" altLang="en-US" sz="1100" dirty="0"/>
              <a:t>벌금형의</a:t>
            </a:r>
            <a:r>
              <a:rPr lang="en-US" altLang="ko-KR" sz="1100" dirty="0"/>
              <a:t> </a:t>
            </a:r>
            <a:r>
              <a:rPr lang="ko-KR" altLang="en-US" sz="1100" dirty="0"/>
              <a:t>개선안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(3) </a:t>
            </a:r>
            <a:r>
              <a:rPr lang="ko-KR" altLang="en-US" sz="1100" dirty="0">
                <a:solidFill>
                  <a:srgbClr val="FF0000"/>
                </a:solidFill>
              </a:rPr>
              <a:t>대체 자유형 제도</a:t>
            </a:r>
            <a:r>
              <a:rPr lang="en-US" altLang="ko-KR" sz="1100" dirty="0">
                <a:solidFill>
                  <a:srgbClr val="FF0000"/>
                </a:solidFill>
              </a:rPr>
              <a:t>(</a:t>
            </a:r>
            <a:r>
              <a:rPr lang="ko-KR" altLang="en-US" sz="1100" dirty="0">
                <a:solidFill>
                  <a:srgbClr val="FF0000"/>
                </a:solidFill>
              </a:rPr>
              <a:t>환형처분</a:t>
            </a:r>
            <a:r>
              <a:rPr lang="en-US" altLang="ko-KR" sz="11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고액의 벌금일 경우 </a:t>
            </a:r>
            <a:r>
              <a:rPr lang="en-US" altLang="ko-KR" sz="1100" dirty="0"/>
              <a:t>3</a:t>
            </a:r>
            <a:r>
              <a:rPr lang="ko-KR" altLang="en-US" sz="1100" dirty="0"/>
              <a:t>년으로 제한되어 있는 현행 노역장 유치제도는 형사정책상의 한계를 드러내고 있음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문제점을 해결하기 위해서는 </a:t>
            </a:r>
            <a:r>
              <a:rPr lang="ko-KR" altLang="en-US" sz="1100" dirty="0">
                <a:solidFill>
                  <a:srgbClr val="FF0000"/>
                </a:solidFill>
              </a:rPr>
              <a:t>독일의 경우처럼 대체 자유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</a:t>
            </a:r>
            <a:r>
              <a:rPr lang="ko-KR" altLang="en-US" sz="1100" dirty="0">
                <a:solidFill>
                  <a:srgbClr val="FF0000"/>
                </a:solidFill>
              </a:rPr>
              <a:t>형의 상한을 폐지할 필요가 있음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대체자유형 제도는 일수 벌금형제와 결합될 때 불법과 책임에 상응하는 </a:t>
            </a:r>
            <a:r>
              <a:rPr lang="ko-KR" altLang="en-US" sz="1100" dirty="0" err="1"/>
              <a:t>형벌로서의</a:t>
            </a:r>
            <a:r>
              <a:rPr lang="ko-KR" altLang="en-US" sz="1100" dirty="0"/>
              <a:t> 의미를 갖게 됨</a:t>
            </a:r>
            <a:r>
              <a:rPr lang="en-US" altLang="ko-KR" sz="1100" dirty="0"/>
              <a:t> </a:t>
            </a:r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(4) </a:t>
            </a:r>
            <a:r>
              <a:rPr lang="ko-KR" altLang="en-US" sz="1100" dirty="0">
                <a:solidFill>
                  <a:srgbClr val="FF0000"/>
                </a:solidFill>
              </a:rPr>
              <a:t>벌금 미납자에 대한 사회봉사 대체 제도 도입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(5) </a:t>
            </a:r>
            <a:r>
              <a:rPr lang="ko-KR" altLang="en-US" sz="1100" dirty="0">
                <a:solidFill>
                  <a:srgbClr val="FF0000"/>
                </a:solidFill>
              </a:rPr>
              <a:t>벌금형의 과태료로의 전환 필요성 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현재 행정법상의 벌칙조항에서 벌금형을 규정하는 것은 엄벌주의로서 국민을 통제하려 는 관료주의적 발상이고</a:t>
            </a:r>
            <a:r>
              <a:rPr lang="en-US" altLang="ko-KR" sz="1100" dirty="0"/>
              <a:t>, </a:t>
            </a:r>
            <a:r>
              <a:rPr lang="ko-KR" altLang="en-US" sz="1100" dirty="0"/>
              <a:t>행정형벌과 행정질서벌의 구별기준도 모호하므로 행정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</a:t>
            </a:r>
            <a:r>
              <a:rPr lang="ko-KR" altLang="en-US" sz="1100" dirty="0"/>
              <a:t>법상 벌칙조항으로 규정된 벌금형은 과태료</a:t>
            </a:r>
            <a:r>
              <a:rPr lang="en-US" altLang="ko-KR" sz="1100" dirty="0"/>
              <a:t>(</a:t>
            </a:r>
            <a:r>
              <a:rPr lang="ko-KR" altLang="en-US" sz="1100" dirty="0" err="1"/>
              <a:t>질서벌</a:t>
            </a:r>
            <a:r>
              <a:rPr lang="en-US" altLang="ko-KR" sz="1100" dirty="0"/>
              <a:t>)</a:t>
            </a:r>
            <a:r>
              <a:rPr lang="ko-KR" altLang="en-US" sz="1100" dirty="0"/>
              <a:t>로 전환하자는 주장이 제기되고 있음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이렇게 되면 형사정책적 측면에서는 다수 국민이 전과자로 되는 것을 막을 수 있음</a:t>
            </a:r>
            <a:endParaRPr lang="en-US" altLang="ko-KR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947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6287"/>
            <a:ext cx="11029615" cy="44329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100" dirty="0"/>
              <a:t>5. </a:t>
            </a:r>
            <a:r>
              <a:rPr lang="ko-KR" altLang="en-US" sz="1100" dirty="0"/>
              <a:t>벌금형의 문제점과 개선방안 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</a:t>
            </a:r>
          </a:p>
          <a:p>
            <a:pPr marL="0" indent="0">
              <a:buNone/>
            </a:pPr>
            <a:r>
              <a:rPr lang="en-US" altLang="ko-KR" sz="1100" dirty="0"/>
              <a:t> 2) </a:t>
            </a:r>
            <a:r>
              <a:rPr lang="ko-KR" altLang="en-US" sz="1100" dirty="0"/>
              <a:t>벌금형의</a:t>
            </a:r>
            <a:r>
              <a:rPr lang="en-US" altLang="ko-KR" sz="1100" dirty="0"/>
              <a:t> </a:t>
            </a:r>
            <a:r>
              <a:rPr lang="ko-KR" altLang="en-US" sz="1100" dirty="0"/>
              <a:t>개선안</a:t>
            </a:r>
            <a:endParaRPr lang="en-US" altLang="ko-KR" sz="1100" dirty="0"/>
          </a:p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(6) </a:t>
            </a:r>
            <a:r>
              <a:rPr lang="ko-KR" altLang="en-US" sz="1100" dirty="0">
                <a:solidFill>
                  <a:srgbClr val="FF0000"/>
                </a:solidFill>
              </a:rPr>
              <a:t>노역장 </a:t>
            </a:r>
            <a:r>
              <a:rPr lang="ko-KR" altLang="en-US" sz="1100" dirty="0" err="1">
                <a:solidFill>
                  <a:srgbClr val="FF0000"/>
                </a:solidFill>
              </a:rPr>
              <a:t>유치시</a:t>
            </a:r>
            <a:r>
              <a:rPr lang="ko-KR" altLang="en-US" sz="1100" dirty="0">
                <a:solidFill>
                  <a:srgbClr val="FF0000"/>
                </a:solidFill>
              </a:rPr>
              <a:t> </a:t>
            </a:r>
            <a:r>
              <a:rPr lang="en-US" altLang="ko-KR" sz="1100" dirty="0">
                <a:solidFill>
                  <a:srgbClr val="FF0000"/>
                </a:solidFill>
              </a:rPr>
              <a:t>1</a:t>
            </a:r>
            <a:r>
              <a:rPr lang="ko-KR" altLang="en-US" sz="1100" dirty="0">
                <a:solidFill>
                  <a:srgbClr val="FF0000"/>
                </a:solidFill>
              </a:rPr>
              <a:t>일 공제금액 법정화 필요성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 </a:t>
            </a:r>
            <a:r>
              <a:rPr lang="en-US" altLang="ko-KR" sz="1100" dirty="0"/>
              <a:t>“</a:t>
            </a:r>
            <a:r>
              <a:rPr lang="ko-KR" altLang="en-US" sz="1100" dirty="0"/>
              <a:t>형법 제</a:t>
            </a:r>
            <a:r>
              <a:rPr lang="en-US" altLang="ko-KR" sz="1100" dirty="0"/>
              <a:t>70</a:t>
            </a:r>
            <a:r>
              <a:rPr lang="ko-KR" altLang="en-US" sz="1100" dirty="0"/>
              <a:t>조</a:t>
            </a:r>
            <a:r>
              <a:rPr lang="en-US" altLang="ko-KR" sz="1100" dirty="0"/>
              <a:t>(</a:t>
            </a:r>
            <a:r>
              <a:rPr lang="ko-KR" altLang="en-US" sz="1100" dirty="0"/>
              <a:t>노역장 유치</a:t>
            </a:r>
            <a:r>
              <a:rPr lang="en-US" altLang="ko-KR" sz="1100" dirty="0"/>
              <a:t>)</a:t>
            </a:r>
            <a:r>
              <a:rPr lang="ko-KR" altLang="en-US" sz="1100" dirty="0"/>
              <a:t>에 의해</a:t>
            </a:r>
            <a:r>
              <a:rPr lang="en-US" altLang="ko-KR" sz="1100" dirty="0"/>
              <a:t> </a:t>
            </a:r>
            <a:r>
              <a:rPr lang="ko-KR" altLang="en-US" sz="1100" dirty="0"/>
              <a:t>벌금 또는 과료를 선고할 때에는 납입하지 아니하는 경우의 유치기간을 정하여 동시에 선고해야 한다</a:t>
            </a:r>
            <a:r>
              <a:rPr lang="en-US" altLang="ko-KR" sz="1100" dirty="0"/>
              <a:t>.”</a:t>
            </a:r>
            <a:r>
              <a:rPr lang="ko-KR" altLang="en-US" sz="1100" dirty="0"/>
              <a:t>고 규정하여 </a:t>
            </a:r>
            <a:r>
              <a:rPr lang="en-US" altLang="ko-KR" sz="1100" dirty="0"/>
              <a:t>1</a:t>
            </a:r>
            <a:r>
              <a:rPr lang="ko-KR" altLang="en-US" sz="1100" dirty="0"/>
              <a:t>일 공제금액이 정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   </a:t>
            </a:r>
            <a:r>
              <a:rPr lang="ko-KR" altLang="en-US" sz="1100" dirty="0"/>
              <a:t>해져 있지 않음</a:t>
            </a:r>
            <a:endParaRPr lang="en-US" altLang="ko-KR" sz="1100" dirty="0"/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이로 인해 그간 관행적으로 하루 </a:t>
            </a:r>
            <a:r>
              <a:rPr lang="en-US" altLang="ko-KR" sz="1100" dirty="0"/>
              <a:t>5</a:t>
            </a:r>
            <a:r>
              <a:rPr lang="ko-KR" altLang="en-US" sz="1100" dirty="0"/>
              <a:t>만원 기준으로 정했다가 </a:t>
            </a:r>
            <a:r>
              <a:rPr lang="ko-KR" altLang="en-US" sz="1100" dirty="0">
                <a:solidFill>
                  <a:srgbClr val="FF0000"/>
                </a:solidFill>
              </a:rPr>
              <a:t>최근 </a:t>
            </a:r>
            <a:r>
              <a:rPr lang="en-US" altLang="ko-KR" sz="1100" dirty="0">
                <a:solidFill>
                  <a:srgbClr val="FF0000"/>
                </a:solidFill>
              </a:rPr>
              <a:t>10</a:t>
            </a:r>
            <a:r>
              <a:rPr lang="ko-KR" altLang="en-US" sz="1100" dirty="0">
                <a:solidFill>
                  <a:srgbClr val="FF0000"/>
                </a:solidFill>
              </a:rPr>
              <a:t>만원으로 조정한 바 있음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>
                <a:solidFill>
                  <a:srgbClr val="FF0000"/>
                </a:solidFill>
              </a:rPr>
              <a:t>그러나 법정 범위 규정이 없어 하루 </a:t>
            </a:r>
            <a:r>
              <a:rPr lang="en-US" altLang="ko-KR" sz="1100" dirty="0">
                <a:solidFill>
                  <a:srgbClr val="FF0000"/>
                </a:solidFill>
              </a:rPr>
              <a:t>5</a:t>
            </a:r>
            <a:r>
              <a:rPr lang="ko-KR" altLang="en-US" sz="1100" dirty="0">
                <a:solidFill>
                  <a:srgbClr val="FF0000"/>
                </a:solidFill>
              </a:rPr>
              <a:t>억원까지 인정하는 이른바 ‘황제 </a:t>
            </a:r>
            <a:r>
              <a:rPr lang="ko-KR" altLang="en-US" sz="1100" dirty="0" err="1">
                <a:solidFill>
                  <a:srgbClr val="FF0000"/>
                </a:solidFill>
              </a:rPr>
              <a:t>노역’의</a:t>
            </a:r>
            <a:r>
              <a:rPr lang="ko-KR" altLang="en-US" sz="1100" dirty="0">
                <a:solidFill>
                  <a:srgbClr val="FF0000"/>
                </a:solidFill>
              </a:rPr>
              <a:t> 문제가 발생할 수 있으므로 이에 대한 대책으로 형법상 노역장유치 최소 선고 제한규정 </a:t>
            </a:r>
            <a:r>
              <a:rPr lang="en-US" altLang="ko-KR" sz="1100" dirty="0">
                <a:solidFill>
                  <a:srgbClr val="FF0000"/>
                </a:solidFill>
              </a:rPr>
              <a:t>(</a:t>
            </a:r>
            <a:r>
              <a:rPr lang="ko-KR" altLang="en-US" sz="1100" dirty="0">
                <a:solidFill>
                  <a:srgbClr val="FF0000"/>
                </a:solidFill>
              </a:rPr>
              <a:t>제</a:t>
            </a:r>
            <a:endParaRPr lang="en-US" altLang="ko-KR" sz="1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     70</a:t>
            </a:r>
            <a:r>
              <a:rPr lang="ko-KR" altLang="en-US" sz="1100" dirty="0">
                <a:solidFill>
                  <a:srgbClr val="FF0000"/>
                </a:solidFill>
              </a:rPr>
              <a:t>조</a:t>
            </a:r>
            <a:r>
              <a:rPr lang="en-US" altLang="ko-KR" sz="1100" dirty="0">
                <a:solidFill>
                  <a:srgbClr val="FF0000"/>
                </a:solidFill>
              </a:rPr>
              <a:t>)</a:t>
            </a:r>
            <a:r>
              <a:rPr lang="ko-KR" altLang="en-US" sz="1100" dirty="0">
                <a:solidFill>
                  <a:srgbClr val="FF0000"/>
                </a:solidFill>
              </a:rPr>
              <a:t>이 있음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100" dirty="0"/>
              <a:t>   - </a:t>
            </a:r>
            <a:r>
              <a:rPr lang="ko-KR" altLang="en-US" sz="1100" dirty="0"/>
              <a:t>이 규정 에 따르면</a:t>
            </a:r>
            <a:r>
              <a:rPr lang="en-US" altLang="ko-KR" sz="1100" dirty="0"/>
              <a:t>, </a:t>
            </a:r>
            <a:r>
              <a:rPr lang="ko-KR" altLang="en-US" sz="1100" i="1" dirty="0">
                <a:solidFill>
                  <a:srgbClr val="FF0000"/>
                </a:solidFill>
              </a:rPr>
              <a:t>선고하는 벌금이 </a:t>
            </a:r>
            <a:r>
              <a:rPr lang="en-US" altLang="ko-KR" sz="1100" i="1" dirty="0">
                <a:solidFill>
                  <a:srgbClr val="FF0000"/>
                </a:solidFill>
              </a:rPr>
              <a:t>1</a:t>
            </a:r>
            <a:r>
              <a:rPr lang="ko-KR" altLang="en-US" sz="1100" i="1" dirty="0">
                <a:solidFill>
                  <a:srgbClr val="FF0000"/>
                </a:solidFill>
              </a:rPr>
              <a:t>억 이상 </a:t>
            </a:r>
            <a:r>
              <a:rPr lang="en-US" altLang="ko-KR" sz="1100" i="1" dirty="0">
                <a:solidFill>
                  <a:srgbClr val="FF0000"/>
                </a:solidFill>
              </a:rPr>
              <a:t>5</a:t>
            </a:r>
            <a:r>
              <a:rPr lang="ko-KR" altLang="en-US" sz="1100" i="1" dirty="0">
                <a:solidFill>
                  <a:srgbClr val="FF0000"/>
                </a:solidFill>
              </a:rPr>
              <a:t>억 미만인 경우에는 </a:t>
            </a:r>
            <a:r>
              <a:rPr lang="en-US" altLang="ko-KR" sz="1100" i="1" dirty="0">
                <a:solidFill>
                  <a:srgbClr val="FF0000"/>
                </a:solidFill>
              </a:rPr>
              <a:t>300</a:t>
            </a:r>
            <a:r>
              <a:rPr lang="ko-KR" altLang="en-US" sz="1100" i="1" dirty="0">
                <a:solidFill>
                  <a:srgbClr val="FF0000"/>
                </a:solidFill>
              </a:rPr>
              <a:t>일 이상</a:t>
            </a:r>
            <a:r>
              <a:rPr lang="en-US" altLang="ko-KR" sz="1100" i="1" dirty="0">
                <a:solidFill>
                  <a:srgbClr val="FF0000"/>
                </a:solidFill>
              </a:rPr>
              <a:t>, 5</a:t>
            </a:r>
            <a:r>
              <a:rPr lang="ko-KR" altLang="en-US" sz="1100" i="1" dirty="0">
                <a:solidFill>
                  <a:srgbClr val="FF0000"/>
                </a:solidFill>
              </a:rPr>
              <a:t>억 이상 </a:t>
            </a:r>
            <a:r>
              <a:rPr lang="en-US" altLang="ko-KR" sz="1100" i="1" dirty="0">
                <a:solidFill>
                  <a:srgbClr val="FF0000"/>
                </a:solidFill>
              </a:rPr>
              <a:t>50</a:t>
            </a:r>
            <a:r>
              <a:rPr lang="ko-KR" altLang="en-US" sz="1100" i="1" dirty="0">
                <a:solidFill>
                  <a:srgbClr val="FF0000"/>
                </a:solidFill>
              </a:rPr>
              <a:t>억 미만인 경우에는 </a:t>
            </a:r>
            <a:r>
              <a:rPr lang="en-US" altLang="ko-KR" sz="1100" i="1" dirty="0">
                <a:solidFill>
                  <a:srgbClr val="FF0000"/>
                </a:solidFill>
              </a:rPr>
              <a:t>500</a:t>
            </a:r>
            <a:r>
              <a:rPr lang="ko-KR" altLang="en-US" sz="1100" i="1" dirty="0">
                <a:solidFill>
                  <a:srgbClr val="FF0000"/>
                </a:solidFill>
              </a:rPr>
              <a:t>일 이상</a:t>
            </a:r>
            <a:r>
              <a:rPr lang="en-US" altLang="ko-KR" sz="1100" i="1" dirty="0">
                <a:solidFill>
                  <a:srgbClr val="FF0000"/>
                </a:solidFill>
              </a:rPr>
              <a:t>, 50</a:t>
            </a:r>
            <a:r>
              <a:rPr lang="ko-KR" altLang="en-US" sz="1100" i="1" dirty="0">
                <a:solidFill>
                  <a:srgbClr val="FF0000"/>
                </a:solidFill>
              </a:rPr>
              <a:t>억원 이상인 경우에는 </a:t>
            </a:r>
            <a:r>
              <a:rPr lang="en-US" altLang="ko-KR" sz="1100" i="1" dirty="0">
                <a:solidFill>
                  <a:srgbClr val="FF0000"/>
                </a:solidFill>
              </a:rPr>
              <a:t>1000</a:t>
            </a:r>
            <a:r>
              <a:rPr lang="ko-KR" altLang="en-US" sz="1100" i="1" dirty="0">
                <a:solidFill>
                  <a:srgbClr val="FF0000"/>
                </a:solidFill>
              </a:rPr>
              <a:t>일 이상의 유</a:t>
            </a:r>
            <a:endParaRPr lang="en-US" altLang="ko-KR" sz="11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100" i="1" dirty="0">
                <a:solidFill>
                  <a:srgbClr val="FF0000"/>
                </a:solidFill>
              </a:rPr>
              <a:t>     </a:t>
            </a:r>
            <a:r>
              <a:rPr lang="ko-KR" altLang="en-US" sz="1100" i="1" dirty="0">
                <a:solidFill>
                  <a:srgbClr val="FF0000"/>
                </a:solidFill>
              </a:rPr>
              <a:t>치기간을 정하여야 함</a:t>
            </a:r>
            <a:endParaRPr lang="en-US" altLang="ko-KR" sz="1100" i="1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783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3-4.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/>
              <a:t>재산형 </a:t>
            </a:r>
            <a:r>
              <a:rPr lang="ko-KR" altLang="en-US" dirty="0"/>
              <a:t>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6288"/>
            <a:ext cx="11029615" cy="29429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6. </a:t>
            </a:r>
            <a:r>
              <a:rPr lang="ko-KR" altLang="en-US" sz="1400" dirty="0"/>
              <a:t>과료</a:t>
            </a:r>
            <a:r>
              <a:rPr lang="en-US" altLang="ko-KR" sz="1400" dirty="0"/>
              <a:t>(</a:t>
            </a:r>
            <a:r>
              <a:rPr lang="ko-KR" altLang="en-US" sz="1400" dirty="0"/>
              <a:t>科科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과료는 벌금형과 같이 재산형의 일종이지만 금액과 노역장유치기간에서 차이가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현재 경제수준에서 보면 </a:t>
            </a:r>
            <a:r>
              <a:rPr lang="en-US" altLang="ko-KR" sz="1400" dirty="0">
                <a:solidFill>
                  <a:srgbClr val="FF0000"/>
                </a:solidFill>
              </a:rPr>
              <a:t>50,000</a:t>
            </a:r>
            <a:r>
              <a:rPr lang="ko-KR" altLang="en-US" sz="1400" dirty="0">
                <a:solidFill>
                  <a:srgbClr val="FF0000"/>
                </a:solidFill>
              </a:rPr>
              <a:t>원 이하의 금액을 형벌로 규정하는 것은 무의미하므로 벌금형으로 일원화하자는 주장이 제기</a:t>
            </a:r>
            <a:r>
              <a:rPr lang="ko-KR" altLang="en-US" sz="1400" dirty="0"/>
              <a:t>되고 </a:t>
            </a:r>
            <a:r>
              <a:rPr lang="ko-KR" altLang="en-US" sz="1400" dirty="0" err="1"/>
              <a:t>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형법에서는 점유 </a:t>
            </a:r>
            <a:r>
              <a:rPr lang="ko-KR" altLang="en-US" sz="1400" dirty="0" err="1"/>
              <a:t>이탈물</a:t>
            </a:r>
            <a:r>
              <a:rPr lang="ko-KR" altLang="en-US" sz="1400" dirty="0"/>
              <a:t> 횡령죄</a:t>
            </a:r>
            <a:r>
              <a:rPr lang="en-US" altLang="ko-KR" sz="1400" dirty="0"/>
              <a:t>, </a:t>
            </a:r>
            <a:r>
              <a:rPr lang="ko-KR" altLang="en-US" sz="1400" dirty="0"/>
              <a:t>도박죄</a:t>
            </a:r>
            <a:r>
              <a:rPr lang="en-US" altLang="ko-KR" sz="1400" dirty="0"/>
              <a:t>, </a:t>
            </a:r>
            <a:r>
              <a:rPr lang="ko-KR" altLang="en-US" sz="1400" dirty="0"/>
              <a:t>공연 </a:t>
            </a:r>
            <a:r>
              <a:rPr lang="ko-KR" altLang="en-US" sz="1400" dirty="0" err="1"/>
              <a:t>음란죄</a:t>
            </a:r>
            <a:r>
              <a:rPr lang="ko-KR" altLang="en-US" sz="1400" dirty="0"/>
              <a:t> 둥에서 규정하고 있음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49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3-5.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명예형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6287"/>
            <a:ext cx="11029615" cy="4297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1 . </a:t>
            </a:r>
            <a:r>
              <a:rPr lang="ko-KR" altLang="en-US" sz="1400" dirty="0"/>
              <a:t>의의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범죄인의 명예감정을 손상시키거나 명예를 내포하는 권리를 박탈 또는 제한하는 것을 내용으로 하는 형벌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중 전자</a:t>
            </a:r>
            <a:r>
              <a:rPr lang="en-US" altLang="ko-KR" sz="1400" dirty="0"/>
              <a:t>, </a:t>
            </a:r>
            <a:r>
              <a:rPr lang="ko-KR" altLang="en-US" sz="1400" dirty="0"/>
              <a:t>즉 명예감정을 손상시키는 것을 주내용으로 할 때 이를 「치욕형」 또는 「</a:t>
            </a:r>
            <a:r>
              <a:rPr lang="ko-KR" altLang="en-US" sz="1400" dirty="0" err="1"/>
              <a:t>견책형」이라</a:t>
            </a:r>
            <a:r>
              <a:rPr lang="ko-KR" altLang="en-US" sz="1400" dirty="0"/>
              <a:t> 부르고</a:t>
            </a:r>
            <a:r>
              <a:rPr lang="en-US" altLang="ko-KR" sz="1400" dirty="0"/>
              <a:t>, </a:t>
            </a:r>
            <a:r>
              <a:rPr lang="ko-KR" altLang="en-US" sz="1400" dirty="0"/>
              <a:t>후자</a:t>
            </a:r>
            <a:r>
              <a:rPr lang="en-US" altLang="ko-KR" sz="1400" dirty="0"/>
              <a:t>,</a:t>
            </a:r>
            <a:r>
              <a:rPr lang="ko-KR" altLang="en-US" sz="1400" dirty="0"/>
              <a:t> 즉 명예를 누릴 수 </a:t>
            </a:r>
            <a:r>
              <a:rPr lang="ko-KR" altLang="en-US" sz="1400" dirty="0" err="1"/>
              <a:t>있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는 권리를 박탈 또는 제한하는 것을 주 내용으로 하는 경우를 「권리 박탈형」 또는 「</a:t>
            </a:r>
            <a:r>
              <a:rPr lang="ko-KR" altLang="en-US" sz="1400" dirty="0" err="1"/>
              <a:t>자격형」이라고</a:t>
            </a:r>
            <a:r>
              <a:rPr lang="ko-KR" altLang="en-US" sz="1400" dirty="0"/>
              <a:t> 함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2· </a:t>
            </a:r>
            <a:r>
              <a:rPr lang="ko-KR" altLang="en-US" sz="1400" dirty="0"/>
              <a:t>종 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>
                <a:solidFill>
                  <a:srgbClr val="FF0000"/>
                </a:solidFill>
              </a:rPr>
              <a:t>치욕형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오욕형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 -  </a:t>
            </a:r>
            <a:r>
              <a:rPr lang="ko-KR" altLang="en-US" sz="1400" dirty="0"/>
              <a:t>범죄자에게 치욕을 주어 사회적 명예를 침해하는 명예형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</a:t>
            </a:r>
            <a:r>
              <a:rPr lang="ko-KR" altLang="en-US" sz="1400" dirty="0"/>
              <a:t> </a:t>
            </a:r>
            <a:r>
              <a:rPr lang="en-US" altLang="ko-KR" sz="1400" dirty="0"/>
              <a:t>(2) </a:t>
            </a:r>
            <a:r>
              <a:rPr lang="ko-KR" altLang="en-US" sz="1400" dirty="0">
                <a:solidFill>
                  <a:srgbClr val="FF0000"/>
                </a:solidFill>
              </a:rPr>
              <a:t>권리박탈형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자격형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범죄자의 사회생활상의 권리나 신분을 박탈</a:t>
            </a:r>
            <a:r>
              <a:rPr lang="en-US" altLang="ko-KR" sz="1400" dirty="0"/>
              <a:t>, </a:t>
            </a:r>
            <a:r>
              <a:rPr lang="ko-KR" altLang="en-US" sz="1400" dirty="0"/>
              <a:t>정지시키는 명예형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04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A6414E-789F-4653-B9F0-A38CC9B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5654"/>
            <a:ext cx="11029616" cy="765917"/>
          </a:xfrm>
        </p:spPr>
        <p:txBody>
          <a:bodyPr/>
          <a:lstStyle/>
          <a:p>
            <a:r>
              <a:rPr lang="en-US" altLang="ko-KR" dirty="0"/>
              <a:t>3-5. </a:t>
            </a:r>
            <a:r>
              <a:rPr lang="ko-KR" altLang="en-US" dirty="0"/>
              <a:t>형벌제도 </a:t>
            </a:r>
            <a:r>
              <a:rPr lang="en-US" altLang="ko-KR" dirty="0"/>
              <a:t>– </a:t>
            </a:r>
            <a:r>
              <a:rPr lang="ko-KR" altLang="en-US" dirty="0"/>
              <a:t>명예형 제도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E802E-98BC-4E53-A016-407CD4F7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6287"/>
            <a:ext cx="11029615" cy="4297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/>
              <a:t>현행형법의</a:t>
            </a:r>
            <a:r>
              <a:rPr lang="ko-KR" altLang="en-US" sz="1400" dirty="0"/>
              <a:t> 규정 </a:t>
            </a:r>
            <a:r>
              <a:rPr lang="en-US" altLang="ko-KR" sz="1400" dirty="0"/>
              <a:t>- </a:t>
            </a:r>
            <a:r>
              <a:rPr lang="ko-KR" altLang="en-US" sz="1400" dirty="0"/>
              <a:t>종류와 선고</a:t>
            </a:r>
            <a:r>
              <a:rPr lang="en-US" altLang="ko-KR" sz="1400" dirty="0"/>
              <a:t>, </a:t>
            </a:r>
            <a:r>
              <a:rPr lang="ko-KR" altLang="en-US" sz="1400" dirty="0"/>
              <a:t>박탈 </a:t>
            </a:r>
            <a:r>
              <a:rPr lang="en-US" altLang="ko-KR" sz="1400" dirty="0"/>
              <a:t>· </a:t>
            </a:r>
            <a:r>
              <a:rPr lang="ko-KR" altLang="en-US" sz="1400" dirty="0"/>
              <a:t>정지되는 권리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(I) </a:t>
            </a:r>
            <a:r>
              <a:rPr lang="ko-KR" altLang="en-US" sz="1400" dirty="0"/>
              <a:t>권리 박탈형 내지 </a:t>
            </a:r>
            <a:r>
              <a:rPr lang="ko-KR" altLang="en-US" sz="1400" dirty="0" err="1"/>
              <a:t>자격형만을</a:t>
            </a:r>
            <a:r>
              <a:rPr lang="ko-KR" altLang="en-US" sz="1400" dirty="0"/>
              <a:t> 인정하여 </a:t>
            </a:r>
            <a:r>
              <a:rPr lang="ko-KR" altLang="en-US" sz="1400" dirty="0">
                <a:solidFill>
                  <a:srgbClr val="FF0000"/>
                </a:solidFill>
              </a:rPr>
              <a:t>자격상실과 자격정지</a:t>
            </a:r>
            <a:r>
              <a:rPr lang="ko-KR" altLang="en-US" sz="1400" dirty="0"/>
              <a:t>가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 (2) </a:t>
            </a:r>
            <a:r>
              <a:rPr lang="ko-KR" altLang="en-US" sz="1400" dirty="0"/>
              <a:t>주형으로 선고되는 경우와 부가형으로 선고되는 경우가 있음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6B763A-055C-43E6-9633-F2AC4DD0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2021-10-07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83472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2220</TotalTime>
  <Words>5037</Words>
  <Application>Microsoft Office PowerPoint</Application>
  <PresentationFormat>와이드스크린</PresentationFormat>
  <Paragraphs>502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7" baseType="lpstr">
      <vt:lpstr>Malgun Gothic</vt:lpstr>
      <vt:lpstr>Calibri</vt:lpstr>
      <vt:lpstr>Wingdings 2</vt:lpstr>
      <vt:lpstr>DividendVTI</vt:lpstr>
      <vt:lpstr>범죄학2 제14주 – 범죄대책론(3) : 형벌</vt:lpstr>
      <vt:lpstr>1. 형벌의 형사정책적 기능</vt:lpstr>
      <vt:lpstr>1. 형벌의 형사정책적 기능</vt:lpstr>
      <vt:lpstr>2. 형벌이론 – 형벌의 의미와 목적</vt:lpstr>
      <vt:lpstr>2. 형벌이론 – 형벌의 의미와 목적</vt:lpstr>
      <vt:lpstr>2. 형벌이론 – 형벌의 의미와 목적</vt:lpstr>
      <vt:lpstr>3-1. 형벌제도 – 형벌의 종류</vt:lpstr>
      <vt:lpstr>3-1. 형벌제도 – 형벌의 종류</vt:lpstr>
      <vt:lpstr>3-2. 형벌제도 - 사형제도</vt:lpstr>
      <vt:lpstr>3-2. 형벌제도 - 사형제도</vt:lpstr>
      <vt:lpstr>3-2. 형벌제도 - 사형제도</vt:lpstr>
      <vt:lpstr>3-3. 형벌제도 – 자유형 제도</vt:lpstr>
      <vt:lpstr>3-3. 형벌제도 – 자유형 제도</vt:lpstr>
      <vt:lpstr>3-3. 형벌제도 – 자유형 제도</vt:lpstr>
      <vt:lpstr>3-3. 형벌제도 – 자유형 제도</vt:lpstr>
      <vt:lpstr>3-3. 형벌제도 – 자유형 제도</vt:lpstr>
      <vt:lpstr>3-3. 형벌제도 – 자유형 제도</vt:lpstr>
      <vt:lpstr>3-3. 형벌제도 – 자유형 제도</vt:lpstr>
      <vt:lpstr>3-3. 형벌제도 – 자유형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3-4. 형벌제도 – 재산형 제도</vt:lpstr>
      <vt:lpstr>3-5. 형벌제도 – 명예형 제도</vt:lpstr>
      <vt:lpstr>3-5. 형벌제도 – 명예형 제도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407</cp:revision>
  <dcterms:created xsi:type="dcterms:W3CDTF">2021-08-30T01:51:30Z</dcterms:created>
  <dcterms:modified xsi:type="dcterms:W3CDTF">2021-10-07T06:06:48Z</dcterms:modified>
</cp:coreProperties>
</file>