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924" r:id="rId1"/>
  </p:sldMasterIdLst>
  <p:sldIdLst>
    <p:sldId id="256" r:id="rId2"/>
    <p:sldId id="257" r:id="rId3"/>
    <p:sldId id="258" r:id="rId4"/>
    <p:sldId id="259" r:id="rId5"/>
    <p:sldId id="260" r:id="rId6"/>
    <p:sldId id="286" r:id="rId7"/>
    <p:sldId id="310" r:id="rId8"/>
    <p:sldId id="265" r:id="rId9"/>
    <p:sldId id="266" r:id="rId10"/>
    <p:sldId id="291" r:id="rId11"/>
    <p:sldId id="292" r:id="rId12"/>
    <p:sldId id="287" r:id="rId13"/>
    <p:sldId id="316" r:id="rId14"/>
    <p:sldId id="317" r:id="rId15"/>
    <p:sldId id="318" r:id="rId16"/>
    <p:sldId id="288" r:id="rId17"/>
    <p:sldId id="289" r:id="rId18"/>
    <p:sldId id="293" r:id="rId19"/>
    <p:sldId id="294" r:id="rId20"/>
    <p:sldId id="269" r:id="rId21"/>
    <p:sldId id="270" r:id="rId22"/>
    <p:sldId id="271" r:id="rId23"/>
    <p:sldId id="272" r:id="rId24"/>
    <p:sldId id="309" r:id="rId25"/>
    <p:sldId id="319" r:id="rId26"/>
    <p:sldId id="273" r:id="rId27"/>
    <p:sldId id="295" r:id="rId28"/>
    <p:sldId id="274" r:id="rId29"/>
    <p:sldId id="276" r:id="rId30"/>
    <p:sldId id="314" r:id="rId31"/>
    <p:sldId id="277" r:id="rId32"/>
    <p:sldId id="297" r:id="rId33"/>
    <p:sldId id="296" r:id="rId34"/>
    <p:sldId id="315" r:id="rId35"/>
    <p:sldId id="298" r:id="rId36"/>
    <p:sldId id="299" r:id="rId37"/>
    <p:sldId id="300" r:id="rId38"/>
    <p:sldId id="321" r:id="rId39"/>
    <p:sldId id="320" r:id="rId40"/>
    <p:sldId id="301" r:id="rId41"/>
    <p:sldId id="313" r:id="rId42"/>
    <p:sldId id="303" r:id="rId43"/>
    <p:sldId id="304" r:id="rId44"/>
    <p:sldId id="305" r:id="rId45"/>
    <p:sldId id="306" r:id="rId46"/>
    <p:sldId id="307" r:id="rId47"/>
    <p:sldId id="312" r:id="rId48"/>
    <p:sldId id="308" r:id="rId49"/>
    <p:sldId id="278" r:id="rId50"/>
    <p:sldId id="322" r:id="rId51"/>
    <p:sldId id="279" r:id="rId52"/>
    <p:sldId id="280" r:id="rId53"/>
    <p:sldId id="281" r:id="rId54"/>
    <p:sldId id="282" r:id="rId55"/>
    <p:sldId id="283" r:id="rId56"/>
    <p:sldId id="284" r:id="rId57"/>
    <p:sldId id="285" r:id="rId58"/>
  </p:sldIdLst>
  <p:sldSz cx="9144000" cy="6858000" type="screen4x3"/>
  <p:notesSz cx="6858000" cy="9144000"/>
  <p:defaultTextStyle>
    <a:defPPr>
      <a:defRPr lang="ko-KR"/>
    </a:defPPr>
    <a:lvl1pPr marL="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110" d="100"/>
          <a:sy n="110" d="100"/>
        </p:scale>
        <p:origin x="1614" y="8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61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직사각형 20"/>
          <p:cNvSpPr/>
          <p:nvPr/>
        </p:nvSpPr>
        <p:spPr>
          <a:xfrm>
            <a:off x="428596" y="6"/>
            <a:ext cx="8286808" cy="6857997"/>
          </a:xfrm>
          <a:prstGeom prst="rect">
            <a:avLst/>
          </a:prstGeom>
          <a:solidFill>
            <a:srgbClr val="FFFFFF">
              <a:alpha val="30196"/>
            </a:srgbClr>
          </a:solidFill>
          <a:ln w="15875" cap="sq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ko-KR" altLang="en-US"/>
          </a:p>
        </p:txBody>
      </p:sp>
      <p:sp>
        <p:nvSpPr>
          <p:cNvPr id="2" name="제목 1"/>
          <p:cNvSpPr>
            <a:spLocks noGrp="1"/>
          </p:cNvSpPr>
          <p:nvPr>
            <p:ph type="ctrTitle"/>
          </p:nvPr>
        </p:nvSpPr>
        <p:spPr>
          <a:xfrm>
            <a:off x="714348" y="2143116"/>
            <a:ext cx="7643866" cy="1500198"/>
          </a:xfrm>
        </p:spPr>
        <p:txBody>
          <a:bodyPr anchor="ctr"/>
          <a:lstStyle>
            <a:lvl1pPr algn="ctr">
              <a:defRPr>
                <a:solidFill>
                  <a:schemeClr val="tx1"/>
                </a:solidFill>
              </a:defRPr>
            </a:lvl1pPr>
          </a:lstStyle>
          <a:p>
            <a:r>
              <a:rPr kumimoji="0" lang="ko-KR" altLang="en-US"/>
              <a:t>마스터 제목 스타일 편집</a:t>
            </a:r>
            <a:endParaRPr kumimoji="0" lang="en-US"/>
          </a:p>
        </p:txBody>
      </p:sp>
      <p:sp>
        <p:nvSpPr>
          <p:cNvPr id="3" name="부제목 2"/>
          <p:cNvSpPr>
            <a:spLocks noGrp="1"/>
          </p:cNvSpPr>
          <p:nvPr>
            <p:ph type="subTitle" idx="1"/>
          </p:nvPr>
        </p:nvSpPr>
        <p:spPr>
          <a:xfrm>
            <a:off x="785786" y="3786190"/>
            <a:ext cx="7500990" cy="857256"/>
          </a:xfrm>
        </p:spPr>
        <p:txBody>
          <a:bodyPr anchor="t"/>
          <a:lstStyle>
            <a:lvl1pPr marL="0" indent="0" algn="ctr">
              <a:buNone/>
              <a:defRPr sz="2400">
                <a:solidFill>
                  <a:schemeClr val="tx2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kumimoji="0" lang="ko-KR" altLang="en-US"/>
              <a:t>마스터 부제목 스타일 편집</a:t>
            </a:r>
            <a:endParaRPr kumimoji="0" 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18EF21-02AD-40AE-83E4-4F58CE86E6E9}" type="datetimeFigureOut">
              <a:rPr lang="ko-KR" altLang="en-US" smtClean="0"/>
              <a:pPr/>
              <a:t>2025-02-21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BEBB96-149E-43FF-A5B9-E711D51EEBA1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직사각형 10"/>
          <p:cNvSpPr/>
          <p:nvPr/>
        </p:nvSpPr>
        <p:spPr>
          <a:xfrm>
            <a:off x="0" y="1"/>
            <a:ext cx="285720" cy="6858000"/>
          </a:xfrm>
          <a:prstGeom prst="rect">
            <a:avLst/>
          </a:prstGeom>
          <a:solidFill>
            <a:srgbClr val="FFFFFF">
              <a:alpha val="30196"/>
            </a:srgbClr>
          </a:solidFill>
          <a:ln w="15875" cap="sq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buSzPct val="70000"/>
              <a:buFont typeface="Wingdings"/>
              <a:buChar char=""/>
              <a:defRPr/>
            </a:lvl1pPr>
            <a:lvl2pPr>
              <a:buSzPct val="120000"/>
              <a:defRPr/>
            </a:lvl2pPr>
            <a:lvl3pPr>
              <a:buSzPct val="120000"/>
              <a:defRPr/>
            </a:lvl3pPr>
          </a:lstStyle>
          <a:p>
            <a:pPr lvl="0" eaLnBrk="1" latinLnBrk="0" hangingPunct="1"/>
            <a:r>
              <a:rPr lang="ko-KR" altLang="en-US"/>
              <a:t>마스터 텍스트 스타일을 편집합니다</a:t>
            </a:r>
          </a:p>
          <a:p>
            <a:pPr lvl="1" eaLnBrk="1" latinLnBrk="0" hangingPunct="1"/>
            <a:r>
              <a:rPr lang="ko-KR" altLang="en-US"/>
              <a:t>둘째 수준</a:t>
            </a:r>
          </a:p>
          <a:p>
            <a:pPr lvl="2" eaLnBrk="1" latinLnBrk="0" hangingPunct="1"/>
            <a:r>
              <a:rPr lang="ko-KR" altLang="en-US"/>
              <a:t>셋째 수준</a:t>
            </a:r>
          </a:p>
          <a:p>
            <a:pPr lvl="3" eaLnBrk="1" latinLnBrk="0" hangingPunct="1"/>
            <a:r>
              <a:rPr lang="ko-KR" altLang="en-US"/>
              <a:t>넷째 수준</a:t>
            </a:r>
          </a:p>
          <a:p>
            <a:pPr lvl="4" eaLnBrk="1" latinLnBrk="0" hangingPunct="1"/>
            <a:r>
              <a:rPr lang="ko-KR" altLang="en-US"/>
              <a:t>다섯째 수준</a:t>
            </a:r>
            <a:endParaRPr kumimoji="0" 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18EF21-02AD-40AE-83E4-4F58CE86E6E9}" type="datetimeFigureOut">
              <a:rPr lang="ko-KR" altLang="en-US" smtClean="0"/>
              <a:pPr/>
              <a:t>2025-02-21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BEBB96-149E-43FF-A5B9-E711D51EEBA1}" type="slidenum">
              <a:rPr lang="ko-KR" altLang="en-US" smtClean="0"/>
              <a:pPr/>
              <a:t>‹#›</a:t>
            </a:fld>
            <a:endParaRPr lang="ko-KR" altLang="en-US"/>
          </a:p>
        </p:txBody>
      </p:sp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303475" y="285728"/>
            <a:ext cx="8554805" cy="939784"/>
          </a:xfrm>
        </p:spPr>
        <p:txBody>
          <a:bodyPr/>
          <a:lstStyle>
            <a:lvl1pPr>
              <a:defRPr b="0"/>
            </a:lvl1pPr>
          </a:lstStyle>
          <a:p>
            <a:r>
              <a:rPr kumimoji="0" lang="ko-KR" altLang="en-US"/>
              <a:t>마스터 제목 스타일 편집</a:t>
            </a:r>
            <a:endParaRPr kumimoji="0"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직사각형 8"/>
          <p:cNvSpPr/>
          <p:nvPr/>
        </p:nvSpPr>
        <p:spPr>
          <a:xfrm>
            <a:off x="0" y="9"/>
            <a:ext cx="456478" cy="6857999"/>
          </a:xfrm>
          <a:prstGeom prst="rect">
            <a:avLst/>
          </a:prstGeom>
          <a:solidFill>
            <a:srgbClr val="FFFFFF">
              <a:alpha val="30196"/>
            </a:srgbClr>
          </a:solidFill>
          <a:ln w="15875" cap="sq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ko-KR" altLang="en-US"/>
          </a:p>
        </p:txBody>
      </p:sp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500034" y="3071810"/>
            <a:ext cx="7715304" cy="1504952"/>
          </a:xfrm>
        </p:spPr>
        <p:txBody>
          <a:bodyPr anchor="ctr"/>
          <a:lstStyle>
            <a:lvl1pPr algn="l">
              <a:defRPr sz="4000" b="0" cap="all">
                <a:effectLst>
                  <a:outerShdw blurRad="44450" dist="25400" dir="2700000" algn="tl" rotWithShape="0">
                    <a:schemeClr val="bg1">
                      <a:alpha val="51000"/>
                    </a:schemeClr>
                  </a:outerShdw>
                </a:effectLst>
              </a:defRPr>
            </a:lvl1pPr>
          </a:lstStyle>
          <a:p>
            <a:r>
              <a:rPr kumimoji="0" lang="ko-KR" altLang="en-US"/>
              <a:t>마스터 제목 스타일 편집</a:t>
            </a:r>
            <a:endParaRPr kumimoji="0" 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500034" y="4500570"/>
            <a:ext cx="7715304" cy="1643064"/>
          </a:xfrm>
        </p:spPr>
        <p:txBody>
          <a:bodyPr anchor="t"/>
          <a:lstStyle>
            <a:lvl1pPr marL="0" indent="0">
              <a:buNone/>
              <a:defRPr sz="2000">
                <a:solidFill>
                  <a:schemeClr val="tx2"/>
                </a:solidFill>
              </a:defRPr>
            </a:lvl1pPr>
            <a:lvl2pPr marL="457200" indent="0">
              <a:buNone/>
              <a:defRPr sz="1800">
                <a:solidFill>
                  <a:schemeClr val="tx2"/>
                </a:solidFill>
              </a:defRPr>
            </a:lvl2pPr>
            <a:lvl3pPr marL="914400" indent="0">
              <a:buNone/>
              <a:defRPr sz="1600">
                <a:solidFill>
                  <a:schemeClr val="tx2"/>
                </a:solidFill>
              </a:defRPr>
            </a:lvl3pPr>
            <a:lvl4pPr marL="1371600" indent="0">
              <a:buNone/>
              <a:defRPr sz="1400">
                <a:solidFill>
                  <a:schemeClr val="tx2"/>
                </a:solidFill>
              </a:defRPr>
            </a:lvl4pPr>
            <a:lvl5pPr marL="1828800" indent="0">
              <a:buNone/>
              <a:defRPr sz="1400">
                <a:solidFill>
                  <a:schemeClr val="tx2"/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 eaLnBrk="1" latinLnBrk="0" hangingPunct="1"/>
            <a:r>
              <a:rPr lang="ko-KR" altLang="en-US"/>
              <a:t>마스터 텍스트 스타일을 편집합니다</a:t>
            </a:r>
          </a:p>
          <a:p>
            <a:pPr lvl="1" eaLnBrk="1" latinLnBrk="0" hangingPunct="1"/>
            <a:r>
              <a:rPr lang="ko-KR" altLang="en-US"/>
              <a:t>둘째 수준</a:t>
            </a:r>
          </a:p>
          <a:p>
            <a:pPr lvl="2" eaLnBrk="1" latinLnBrk="0" hangingPunct="1"/>
            <a:r>
              <a:rPr lang="ko-KR" altLang="en-US"/>
              <a:t>셋째 수준</a:t>
            </a:r>
          </a:p>
          <a:p>
            <a:pPr lvl="3" eaLnBrk="1" latinLnBrk="0" hangingPunct="1"/>
            <a:r>
              <a:rPr lang="ko-KR" altLang="en-US"/>
              <a:t>넷째 수준</a:t>
            </a:r>
          </a:p>
          <a:p>
            <a:pPr lvl="4" eaLnBrk="1" latinLnBrk="0" hangingPunct="1"/>
            <a:r>
              <a:rPr lang="ko-KR" altLang="en-US"/>
              <a:t>다섯째 수준</a:t>
            </a:r>
            <a:endParaRPr kumimoji="0" 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BEBB96-149E-43FF-A5B9-E711D51EEBA1}" type="slidenum">
              <a:rPr lang="ko-KR" altLang="en-US" smtClean="0"/>
              <a:pPr/>
              <a:t>‹#›</a:t>
            </a:fld>
            <a:endParaRPr lang="ko-KR" altLang="en-US"/>
          </a:p>
        </p:txBody>
      </p:sp>
      <p:cxnSp>
        <p:nvCxnSpPr>
          <p:cNvPr id="16" name="직선 연결선 15"/>
          <p:cNvCxnSpPr/>
          <p:nvPr/>
        </p:nvCxnSpPr>
        <p:spPr>
          <a:xfrm>
            <a:off x="500034" y="4429132"/>
            <a:ext cx="7715304" cy="1588"/>
          </a:xfrm>
          <a:prstGeom prst="line">
            <a:avLst/>
          </a:prstGeom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sp>
        <p:nvSpPr>
          <p:cNvPr id="8" name="날짜 개체 틀 7"/>
          <p:cNvSpPr>
            <a:spLocks noGrp="1"/>
          </p:cNvSpPr>
          <p:nvPr>
            <p:ph type="dt" sz="half" idx="13"/>
          </p:nvPr>
        </p:nvSpPr>
        <p:spPr/>
        <p:txBody>
          <a:bodyPr/>
          <a:lstStyle/>
          <a:p>
            <a:fld id="{C418EF21-02AD-40AE-83E4-4F58CE86E6E9}" type="datetimeFigureOut">
              <a:rPr lang="ko-KR" altLang="en-US" smtClean="0"/>
              <a:pPr/>
              <a:t>2025-02-21</a:t>
            </a:fld>
            <a:endParaRPr lang="ko-KR" alt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직사각형 7"/>
          <p:cNvSpPr/>
          <p:nvPr/>
        </p:nvSpPr>
        <p:spPr>
          <a:xfrm>
            <a:off x="0" y="285728"/>
            <a:ext cx="9144032" cy="1143010"/>
          </a:xfrm>
          <a:prstGeom prst="rect">
            <a:avLst/>
          </a:prstGeom>
          <a:solidFill>
            <a:srgbClr val="FFFFFF">
              <a:alpha val="30196"/>
            </a:srgbClr>
          </a:solidFill>
          <a:ln w="15875" cap="sq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ko-KR" altLang="en-US"/>
          </a:p>
        </p:txBody>
      </p:sp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b="0"/>
            </a:lvl1pPr>
          </a:lstStyle>
          <a:p>
            <a:r>
              <a:rPr kumimoji="0" lang="ko-KR" altLang="en-US"/>
              <a:t>마스터 제목 스타일 편집</a:t>
            </a:r>
            <a:endParaRPr kumimoji="0" lang="en-US"/>
          </a:p>
        </p:txBody>
      </p:sp>
      <p:sp>
        <p:nvSpPr>
          <p:cNvPr id="3" name="내용 개체 틀 2"/>
          <p:cNvSpPr>
            <a:spLocks noGrp="1"/>
          </p:cNvSpPr>
          <p:nvPr>
            <p:ph sz="half" idx="1"/>
          </p:nvPr>
        </p:nvSpPr>
        <p:spPr bwMode="invGray">
          <a:xfrm>
            <a:off x="785782" y="1643050"/>
            <a:ext cx="3786218" cy="4429156"/>
          </a:xfrm>
          <a:prstGeom prst="roundRect">
            <a:avLst>
              <a:gd name="adj" fmla="val 5345"/>
            </a:avLst>
          </a:prstGeom>
          <a:solidFill>
            <a:schemeClr val="tx2">
              <a:tint val="50000"/>
              <a:alpha val="50000"/>
            </a:schemeClr>
          </a:solidFill>
          <a:effectLst/>
          <a:scene3d>
            <a:camera prst="orthographicFront"/>
            <a:lightRig rig="threePt" dir="t"/>
          </a:scene3d>
          <a:sp3d contourW="12700">
            <a:bevelT/>
            <a:contourClr>
              <a:schemeClr val="bg2"/>
            </a:contourClr>
          </a:sp3d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 eaLnBrk="1" latinLnBrk="0" hangingPunct="1"/>
            <a:r>
              <a:rPr lang="ko-KR" altLang="en-US"/>
              <a:t>마스터 텍스트 스타일을 편집합니다</a:t>
            </a:r>
          </a:p>
          <a:p>
            <a:pPr lvl="1" eaLnBrk="1" latinLnBrk="0" hangingPunct="1"/>
            <a:r>
              <a:rPr lang="ko-KR" altLang="en-US"/>
              <a:t>둘째 수준</a:t>
            </a:r>
          </a:p>
          <a:p>
            <a:pPr lvl="2" eaLnBrk="1" latinLnBrk="0" hangingPunct="1"/>
            <a:r>
              <a:rPr lang="ko-KR" altLang="en-US"/>
              <a:t>셋째 수준</a:t>
            </a:r>
          </a:p>
          <a:p>
            <a:pPr lvl="3" eaLnBrk="1" latinLnBrk="0" hangingPunct="1"/>
            <a:r>
              <a:rPr lang="ko-KR" altLang="en-US"/>
              <a:t>넷째 수준</a:t>
            </a:r>
          </a:p>
          <a:p>
            <a:pPr lvl="4" eaLnBrk="1" latinLnBrk="0" hangingPunct="1"/>
            <a:r>
              <a:rPr lang="ko-KR" altLang="en-US"/>
              <a:t>다섯째 수준</a:t>
            </a:r>
            <a:endParaRPr kumimoji="0" lang="en-US"/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 bwMode="invGray">
          <a:xfrm>
            <a:off x="4714876" y="1643050"/>
            <a:ext cx="3785616" cy="4429156"/>
          </a:xfrm>
          <a:prstGeom prst="roundRect">
            <a:avLst>
              <a:gd name="adj" fmla="val 6980"/>
            </a:avLst>
          </a:prstGeom>
          <a:solidFill>
            <a:schemeClr val="tx2">
              <a:tint val="75000"/>
              <a:alpha val="50000"/>
            </a:schemeClr>
          </a:solidFill>
          <a:effectLst/>
          <a:scene3d>
            <a:camera prst="orthographicFront"/>
            <a:lightRig rig="threePt" dir="t"/>
          </a:scene3d>
          <a:sp3d contourW="12700">
            <a:bevelT/>
            <a:contourClr>
              <a:schemeClr val="bg2"/>
            </a:contourClr>
          </a:sp3d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 eaLnBrk="1" latinLnBrk="0" hangingPunct="1"/>
            <a:r>
              <a:rPr lang="ko-KR" altLang="en-US"/>
              <a:t>마스터 텍스트 스타일을 편집합니다</a:t>
            </a:r>
          </a:p>
          <a:p>
            <a:pPr lvl="1" eaLnBrk="1" latinLnBrk="0" hangingPunct="1"/>
            <a:r>
              <a:rPr lang="ko-KR" altLang="en-US"/>
              <a:t>둘째 수준</a:t>
            </a:r>
          </a:p>
          <a:p>
            <a:pPr lvl="2" eaLnBrk="1" latinLnBrk="0" hangingPunct="1"/>
            <a:r>
              <a:rPr lang="ko-KR" altLang="en-US"/>
              <a:t>셋째 수준</a:t>
            </a:r>
          </a:p>
          <a:p>
            <a:pPr lvl="3" eaLnBrk="1" latinLnBrk="0" hangingPunct="1"/>
            <a:r>
              <a:rPr lang="ko-KR" altLang="en-US"/>
              <a:t>넷째 수준</a:t>
            </a:r>
          </a:p>
          <a:p>
            <a:pPr lvl="4" eaLnBrk="1" latinLnBrk="0" hangingPunct="1"/>
            <a:r>
              <a:rPr lang="ko-KR" altLang="en-US"/>
              <a:t>다섯째 수준</a:t>
            </a:r>
            <a:endParaRPr kumimoji="0" lang="en-US"/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18EF21-02AD-40AE-83E4-4F58CE86E6E9}" type="datetimeFigureOut">
              <a:rPr lang="ko-KR" altLang="en-US" smtClean="0"/>
              <a:pPr/>
              <a:t>2025-02-21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BEBB96-149E-43FF-A5B9-E711D51EEBA1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b="0"/>
            </a:lvl1pPr>
          </a:lstStyle>
          <a:p>
            <a:r>
              <a:rPr kumimoji="0" lang="ko-KR" altLang="en-US"/>
              <a:t>마스터 제목 스타일 편집</a:t>
            </a:r>
            <a:endParaRPr kumimoji="0" lang="en-US"/>
          </a:p>
        </p:txBody>
      </p:sp>
      <p:sp>
        <p:nvSpPr>
          <p:cNvPr id="7" name="날짜 개체 틀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18EF21-02AD-40AE-83E4-4F58CE86E6E9}" type="datetimeFigureOut">
              <a:rPr lang="ko-KR" altLang="en-US" smtClean="0"/>
              <a:pPr/>
              <a:t>2025-02-21</a:t>
            </a:fld>
            <a:endParaRPr lang="ko-KR" altLang="en-US"/>
          </a:p>
        </p:txBody>
      </p:sp>
      <p:sp>
        <p:nvSpPr>
          <p:cNvPr id="8" name="바닥글 개체 틀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9" name="슬라이드 번호 개체 틀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BEBB96-149E-43FF-A5B9-E711D51EEBA1}" type="slidenum">
              <a:rPr lang="ko-KR" altLang="en-US" smtClean="0"/>
              <a:pPr/>
              <a:t>‹#›</a:t>
            </a:fld>
            <a:endParaRPr lang="ko-KR" altLang="en-US"/>
          </a:p>
        </p:txBody>
      </p:sp>
      <p:sp>
        <p:nvSpPr>
          <p:cNvPr id="10" name="내용 개체 틀 9"/>
          <p:cNvSpPr>
            <a:spLocks noGrp="1"/>
          </p:cNvSpPr>
          <p:nvPr>
            <p:ph sz="half" idx="2"/>
          </p:nvPr>
        </p:nvSpPr>
        <p:spPr bwMode="invGray">
          <a:xfrm>
            <a:off x="500038" y="1500174"/>
            <a:ext cx="4000529" cy="3786214"/>
          </a:xfrm>
          <a:prstGeom prst="roundRect">
            <a:avLst>
              <a:gd name="adj" fmla="val 5345"/>
            </a:avLst>
          </a:prstGeom>
          <a:gradFill flip="none" rotWithShape="1">
            <a:gsLst>
              <a:gs pos="0">
                <a:schemeClr val="accent1">
                  <a:shade val="75000"/>
                  <a:alpha val="50000"/>
                </a:schemeClr>
              </a:gs>
              <a:gs pos="100000">
                <a:schemeClr val="accent1">
                  <a:shade val="75000"/>
                  <a:tint val="20000"/>
                  <a:alpha val="50000"/>
                </a:schemeClr>
              </a:gs>
            </a:gsLst>
            <a:lin ang="13500000" scaled="1"/>
            <a:tileRect/>
          </a:gradFill>
          <a:effectLst/>
          <a:scene3d>
            <a:camera prst="orthographicFront"/>
            <a:lightRig rig="glow" dir="t">
              <a:rot lat="0" lon="0" rev="4800000"/>
            </a:lightRig>
          </a:scene3d>
          <a:sp3d extrusionH="12700" contourW="12700" prstMaterial="powder">
            <a:bevelT h="12700"/>
            <a:bevelB h="50800"/>
            <a:contourClr>
              <a:schemeClr val="bg2"/>
            </a:contourClr>
          </a:sp3d>
        </p:spPr>
        <p:txBody>
          <a:bodyPr/>
          <a:lstStyle>
            <a:lvl1pPr>
              <a:defRPr sz="2800">
                <a:solidFill>
                  <a:schemeClr val="tx1">
                    <a:tint val="95000"/>
                  </a:schemeClr>
                </a:solidFill>
              </a:defRPr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 eaLnBrk="1" latinLnBrk="0" hangingPunct="1"/>
            <a:r>
              <a:rPr lang="ko-KR" altLang="en-US"/>
              <a:t>마스터 텍스트 스타일을 편집합니다</a:t>
            </a:r>
          </a:p>
          <a:p>
            <a:pPr lvl="1" eaLnBrk="1" latinLnBrk="0" hangingPunct="1"/>
            <a:r>
              <a:rPr lang="ko-KR" altLang="en-US"/>
              <a:t>둘째 수준</a:t>
            </a:r>
          </a:p>
          <a:p>
            <a:pPr lvl="2" eaLnBrk="1" latinLnBrk="0" hangingPunct="1"/>
            <a:r>
              <a:rPr lang="ko-KR" altLang="en-US"/>
              <a:t>셋째 수준</a:t>
            </a:r>
          </a:p>
          <a:p>
            <a:pPr lvl="3" eaLnBrk="1" latinLnBrk="0" hangingPunct="1"/>
            <a:r>
              <a:rPr lang="ko-KR" altLang="en-US"/>
              <a:t>넷째 수준</a:t>
            </a:r>
          </a:p>
          <a:p>
            <a:pPr lvl="4" eaLnBrk="1" latinLnBrk="0" hangingPunct="1"/>
            <a:r>
              <a:rPr lang="ko-KR" altLang="en-US"/>
              <a:t>다섯째 수준</a:t>
            </a:r>
            <a:endParaRPr kumimoji="0" 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 bwMode="ltGray">
          <a:xfrm>
            <a:off x="500038" y="5429264"/>
            <a:ext cx="4005072" cy="714380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</p:spPr>
        <p:txBody>
          <a:bodyPr anchor="ctr"/>
          <a:lstStyle>
            <a:lvl1pPr marL="0" indent="0" algn="ctr">
              <a:buNone/>
              <a:defRPr sz="2400" b="0">
                <a:solidFill>
                  <a:schemeClr val="tx1"/>
                </a:solidFill>
              </a:defRPr>
            </a:lvl1pPr>
            <a:lvl2pPr marL="457200" indent="0" algn="ctr">
              <a:buNone/>
              <a:defRPr sz="2000" b="0">
                <a:solidFill>
                  <a:schemeClr val="tx1"/>
                </a:solidFill>
              </a:defRPr>
            </a:lvl2pPr>
            <a:lvl3pPr marL="914400" indent="0" algn="ctr">
              <a:buNone/>
              <a:defRPr sz="1800" b="0">
                <a:solidFill>
                  <a:schemeClr val="tx1"/>
                </a:solidFill>
              </a:defRPr>
            </a:lvl3pPr>
            <a:lvl4pPr marL="1371600" indent="0" algn="ctr">
              <a:buNone/>
              <a:defRPr sz="1600" b="0">
                <a:solidFill>
                  <a:schemeClr val="tx1"/>
                </a:solidFill>
              </a:defRPr>
            </a:lvl4pPr>
            <a:lvl5pPr marL="1828800" indent="0" algn="ctr">
              <a:buNone/>
              <a:defRPr sz="1600" b="0">
                <a:solidFill>
                  <a:schemeClr val="tx1"/>
                </a:solidFill>
              </a:defRPr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 eaLnBrk="1" latinLnBrk="0" hangingPunct="1"/>
            <a:r>
              <a:rPr kumimoji="0" lang="ko-KR" altLang="en-US"/>
              <a:t>마스터 텍스트 스타일을 편집합니다</a:t>
            </a:r>
          </a:p>
        </p:txBody>
      </p:sp>
      <p:sp>
        <p:nvSpPr>
          <p:cNvPr id="12" name="내용 개체 틀 11"/>
          <p:cNvSpPr>
            <a:spLocks noGrp="1"/>
          </p:cNvSpPr>
          <p:nvPr>
            <p:ph sz="half" idx="4"/>
          </p:nvPr>
        </p:nvSpPr>
        <p:spPr bwMode="invGray">
          <a:xfrm>
            <a:off x="4716932" y="1500174"/>
            <a:ext cx="4000529" cy="3786214"/>
          </a:xfrm>
          <a:prstGeom prst="roundRect">
            <a:avLst>
              <a:gd name="adj" fmla="val 5345"/>
            </a:avLst>
          </a:prstGeom>
          <a:gradFill flip="none" rotWithShape="1">
            <a:gsLst>
              <a:gs pos="0">
                <a:schemeClr val="accent2">
                  <a:shade val="75000"/>
                  <a:alpha val="50000"/>
                </a:schemeClr>
              </a:gs>
              <a:gs pos="100000">
                <a:schemeClr val="accent2">
                  <a:tint val="20000"/>
                  <a:alpha val="50000"/>
                </a:schemeClr>
              </a:gs>
            </a:gsLst>
            <a:lin ang="13500000" scaled="1"/>
            <a:tileRect/>
          </a:gradFill>
          <a:effectLst/>
          <a:scene3d>
            <a:camera prst="orthographicFront"/>
            <a:lightRig rig="glow" dir="t">
              <a:rot lat="0" lon="0" rev="4800000"/>
            </a:lightRig>
          </a:scene3d>
          <a:sp3d extrusionH="12700" contourW="12700" prstMaterial="powder">
            <a:bevelT h="12700"/>
            <a:bevelB h="50800"/>
            <a:contourClr>
              <a:schemeClr val="bg2"/>
            </a:contourClr>
          </a:sp3d>
        </p:spPr>
        <p:txBody>
          <a:bodyPr/>
          <a:lstStyle>
            <a:lvl1pPr>
              <a:defRPr sz="2800">
                <a:solidFill>
                  <a:schemeClr val="tx1">
                    <a:tint val="95000"/>
                  </a:schemeClr>
                </a:solidFill>
              </a:defRPr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 eaLnBrk="1" latinLnBrk="0" hangingPunct="1"/>
            <a:r>
              <a:rPr lang="ko-KR" altLang="en-US"/>
              <a:t>마스터 텍스트 스타일을 편집합니다</a:t>
            </a:r>
          </a:p>
          <a:p>
            <a:pPr lvl="1" eaLnBrk="1" latinLnBrk="0" hangingPunct="1"/>
            <a:r>
              <a:rPr lang="ko-KR" altLang="en-US"/>
              <a:t>둘째 수준</a:t>
            </a:r>
          </a:p>
          <a:p>
            <a:pPr lvl="2" eaLnBrk="1" latinLnBrk="0" hangingPunct="1"/>
            <a:r>
              <a:rPr lang="ko-KR" altLang="en-US"/>
              <a:t>셋째 수준</a:t>
            </a:r>
          </a:p>
          <a:p>
            <a:pPr lvl="3" eaLnBrk="1" latinLnBrk="0" hangingPunct="1"/>
            <a:r>
              <a:rPr lang="ko-KR" altLang="en-US"/>
              <a:t>넷째 수준</a:t>
            </a:r>
          </a:p>
          <a:p>
            <a:pPr lvl="4" eaLnBrk="1" latinLnBrk="0" hangingPunct="1"/>
            <a:r>
              <a:rPr lang="ko-KR" altLang="en-US"/>
              <a:t>다섯째 수준</a:t>
            </a:r>
            <a:endParaRPr kumimoji="0" lang="en-US"/>
          </a:p>
        </p:txBody>
      </p:sp>
      <p:sp>
        <p:nvSpPr>
          <p:cNvPr id="5" name="텍스트 개체 틀 4"/>
          <p:cNvSpPr>
            <a:spLocks noGrp="1"/>
          </p:cNvSpPr>
          <p:nvPr>
            <p:ph type="body" sz="quarter" idx="3"/>
          </p:nvPr>
        </p:nvSpPr>
        <p:spPr bwMode="ltGray">
          <a:xfrm>
            <a:off x="4714876" y="5429264"/>
            <a:ext cx="4000528" cy="714380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</p:spPr>
        <p:txBody>
          <a:bodyPr anchor="ctr"/>
          <a:lstStyle>
            <a:lvl1pPr marL="0" indent="0" algn="ctr">
              <a:buNone/>
              <a:defRPr sz="2400" b="0">
                <a:solidFill>
                  <a:schemeClr val="tx1"/>
                </a:solidFill>
              </a:defRPr>
            </a:lvl1pPr>
            <a:lvl2pPr marL="457200" indent="0" algn="ctr">
              <a:buNone/>
              <a:defRPr sz="2000" b="0">
                <a:solidFill>
                  <a:schemeClr val="tx1"/>
                </a:solidFill>
              </a:defRPr>
            </a:lvl2pPr>
            <a:lvl3pPr marL="914400" indent="0" algn="ctr">
              <a:buNone/>
              <a:defRPr sz="1800" b="0">
                <a:solidFill>
                  <a:schemeClr val="tx1"/>
                </a:solidFill>
              </a:defRPr>
            </a:lvl3pPr>
            <a:lvl4pPr marL="1371600" indent="0" algn="ctr">
              <a:buNone/>
              <a:defRPr sz="1600" b="0">
                <a:solidFill>
                  <a:schemeClr val="tx1"/>
                </a:solidFill>
              </a:defRPr>
            </a:lvl4pPr>
            <a:lvl5pPr marL="1828800" indent="0" algn="ctr">
              <a:buNone/>
              <a:defRPr sz="1600" b="0">
                <a:solidFill>
                  <a:schemeClr val="tx1"/>
                </a:solidFill>
              </a:defRPr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 eaLnBrk="1" latinLnBrk="0" hangingPunct="1"/>
            <a:r>
              <a:rPr kumimoji="0" lang="ko-KR" altLang="en-US"/>
              <a:t>마스터 텍스트 스타일을 편집합니다</a:t>
            </a:r>
          </a:p>
        </p:txBody>
      </p:sp>
      <p:sp>
        <p:nvSpPr>
          <p:cNvPr id="11" name="직사각형 10"/>
          <p:cNvSpPr/>
          <p:nvPr/>
        </p:nvSpPr>
        <p:spPr>
          <a:xfrm>
            <a:off x="0" y="4"/>
            <a:ext cx="285720" cy="6857997"/>
          </a:xfrm>
          <a:prstGeom prst="rect">
            <a:avLst/>
          </a:prstGeom>
          <a:solidFill>
            <a:srgbClr val="FFFFFF">
              <a:alpha val="30196"/>
            </a:srgbClr>
          </a:solidFill>
          <a:ln w="15875" cap="sq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ko-KR" altLang="en-US"/>
          </a:p>
        </p:txBody>
      </p:sp>
      <p:sp>
        <p:nvSpPr>
          <p:cNvPr id="13" name="직사각형 12"/>
          <p:cNvSpPr/>
          <p:nvPr/>
        </p:nvSpPr>
        <p:spPr>
          <a:xfrm>
            <a:off x="8859915" y="4"/>
            <a:ext cx="285720" cy="6857997"/>
          </a:xfrm>
          <a:prstGeom prst="rect">
            <a:avLst/>
          </a:prstGeom>
          <a:solidFill>
            <a:srgbClr val="FFFFFF">
              <a:alpha val="30196"/>
            </a:srgbClr>
          </a:solidFill>
          <a:ln w="15875" cap="sq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ko-KR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직사각형 5"/>
          <p:cNvSpPr/>
          <p:nvPr/>
        </p:nvSpPr>
        <p:spPr>
          <a:xfrm>
            <a:off x="428596" y="6"/>
            <a:ext cx="8286808" cy="6857997"/>
          </a:xfrm>
          <a:prstGeom prst="rect">
            <a:avLst/>
          </a:prstGeom>
          <a:solidFill>
            <a:srgbClr val="FFFFFF">
              <a:alpha val="30196"/>
            </a:srgbClr>
          </a:solidFill>
          <a:ln w="15875" cap="sq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ko-KR" altLang="en-US"/>
          </a:p>
        </p:txBody>
      </p:sp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500034" y="428604"/>
            <a:ext cx="8186766" cy="1143000"/>
          </a:xfrm>
        </p:spPr>
        <p:txBody>
          <a:bodyPr/>
          <a:lstStyle>
            <a:lvl1pPr algn="l">
              <a:defRPr b="0"/>
            </a:lvl1pPr>
          </a:lstStyle>
          <a:p>
            <a:r>
              <a:rPr kumimoji="0" lang="ko-KR" altLang="en-US"/>
              <a:t>마스터 제목 스타일 편집</a:t>
            </a:r>
            <a:endParaRPr kumimoji="0" 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18EF21-02AD-40AE-83E4-4F58CE86E6E9}" type="datetimeFigureOut">
              <a:rPr lang="ko-KR" altLang="en-US" smtClean="0"/>
              <a:pPr/>
              <a:t>2025-02-21</a:t>
            </a:fld>
            <a:endParaRPr lang="ko-KR" altLang="en-US"/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BEBB96-149E-43FF-A5B9-E711D51EEBA1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날짜 개체 틀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18EF21-02AD-40AE-83E4-4F58CE86E6E9}" type="datetimeFigureOut">
              <a:rPr lang="ko-KR" altLang="en-US" smtClean="0"/>
              <a:pPr/>
              <a:t>2025-02-21</a:t>
            </a:fld>
            <a:endParaRPr lang="ko-KR" altLang="en-US"/>
          </a:p>
        </p:txBody>
      </p:sp>
      <p:sp>
        <p:nvSpPr>
          <p:cNvPr id="3" name="바닥글 개체 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BEBB96-149E-43FF-A5B9-E711D51EEBA1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직사각형 11"/>
          <p:cNvSpPr/>
          <p:nvPr/>
        </p:nvSpPr>
        <p:spPr bwMode="invGray">
          <a:xfrm>
            <a:off x="285720" y="263808"/>
            <a:ext cx="8858280" cy="664862"/>
          </a:xfrm>
          <a:prstGeom prst="rect">
            <a:avLst/>
          </a:prstGeom>
          <a:solidFill>
            <a:schemeClr val="tx1">
              <a:tint val="95000"/>
              <a:alpha val="69804"/>
            </a:schemeClr>
          </a:solidFill>
          <a:ln w="15875" cap="sq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ko-KR" altLang="en-US"/>
          </a:p>
        </p:txBody>
      </p:sp>
      <p:sp>
        <p:nvSpPr>
          <p:cNvPr id="2" name="제목 1"/>
          <p:cNvSpPr>
            <a:spLocks noGrp="1"/>
          </p:cNvSpPr>
          <p:nvPr>
            <p:ph type="title"/>
          </p:nvPr>
        </p:nvSpPr>
        <p:spPr bwMode="invGray">
          <a:xfrm>
            <a:off x="500034" y="285728"/>
            <a:ext cx="8143932" cy="642942"/>
          </a:xfrm>
          <a:noFill/>
        </p:spPr>
        <p:txBody>
          <a:bodyPr anchor="b">
            <a:noAutofit/>
          </a:bodyPr>
          <a:lstStyle>
            <a:lvl1pPr algn="l">
              <a:defRPr sz="2800" b="1">
                <a:ln w="9525" cmpd="sng">
                  <a:noFill/>
                </a:ln>
                <a:solidFill>
                  <a:schemeClr val="bg1"/>
                </a:solidFill>
                <a:effectLst>
                  <a:outerShdw blurRad="44450" dist="25400" dir="2700000" algn="tl" rotWithShape="0">
                    <a:schemeClr val="tx1">
                      <a:alpha val="51000"/>
                    </a:schemeClr>
                  </a:outerShdw>
                </a:effectLst>
              </a:defRPr>
            </a:lvl1pPr>
          </a:lstStyle>
          <a:p>
            <a:r>
              <a:rPr kumimoji="0" lang="ko-KR" altLang="en-US"/>
              <a:t>마스터 제목 스타일 편집</a:t>
            </a:r>
            <a:endParaRPr kumimoji="0" 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500034" y="1006230"/>
            <a:ext cx="2214578" cy="5351729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 eaLnBrk="1" latinLnBrk="0" hangingPunct="1"/>
            <a:r>
              <a:rPr lang="ko-KR" altLang="en-US"/>
              <a:t>마스터 텍스트 스타일을 편집합니다</a:t>
            </a:r>
          </a:p>
          <a:p>
            <a:pPr lvl="1" eaLnBrk="1" latinLnBrk="0" hangingPunct="1"/>
            <a:r>
              <a:rPr lang="ko-KR" altLang="en-US"/>
              <a:t>둘째 수준</a:t>
            </a:r>
          </a:p>
          <a:p>
            <a:pPr lvl="2" eaLnBrk="1" latinLnBrk="0" hangingPunct="1"/>
            <a:r>
              <a:rPr lang="ko-KR" altLang="en-US"/>
              <a:t>셋째 수준</a:t>
            </a:r>
          </a:p>
          <a:p>
            <a:pPr lvl="3" eaLnBrk="1" latinLnBrk="0" hangingPunct="1"/>
            <a:r>
              <a:rPr lang="ko-KR" altLang="en-US"/>
              <a:t>넷째 수준</a:t>
            </a:r>
          </a:p>
          <a:p>
            <a:pPr lvl="4" eaLnBrk="1" latinLnBrk="0" hangingPunct="1"/>
            <a:r>
              <a:rPr lang="ko-KR" altLang="en-US"/>
              <a:t>다섯째 수준</a:t>
            </a:r>
            <a:endParaRPr kumimoji="0" lang="en-US"/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18EF21-02AD-40AE-83E4-4F58CE86E6E9}" type="datetimeFigureOut">
              <a:rPr lang="ko-KR" altLang="en-US" smtClean="0"/>
              <a:pPr/>
              <a:t>2025-02-21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BEBB96-149E-43FF-A5B9-E711D51EEBA1}" type="slidenum">
              <a:rPr lang="ko-KR" altLang="en-US" smtClean="0"/>
              <a:pPr/>
              <a:t>‹#›</a:t>
            </a:fld>
            <a:endParaRPr lang="ko-KR" altLang="en-US"/>
          </a:p>
        </p:txBody>
      </p:sp>
      <p:sp>
        <p:nvSpPr>
          <p:cNvPr id="15" name="내용 개체 틀 14"/>
          <p:cNvSpPr>
            <a:spLocks noGrp="1"/>
          </p:cNvSpPr>
          <p:nvPr>
            <p:ph sz="quarter" idx="1"/>
          </p:nvPr>
        </p:nvSpPr>
        <p:spPr>
          <a:xfrm>
            <a:off x="2786064" y="1000108"/>
            <a:ext cx="5857875" cy="5357830"/>
          </a:xfrm>
        </p:spPr>
        <p:txBody>
          <a:bodyPr/>
          <a:lstStyle>
            <a:lvl1pPr>
              <a:defRPr sz="2800"/>
            </a:lvl1pPr>
            <a:lvl2pPr>
              <a:defRPr sz="2600"/>
            </a:lvl2pPr>
            <a:lvl3pPr>
              <a:defRPr sz="2400"/>
            </a:lvl3pPr>
            <a:lvl4pPr>
              <a:defRPr sz="2000"/>
            </a:lvl4pPr>
            <a:lvl5pPr>
              <a:defRPr sz="1800"/>
            </a:lvl5pPr>
          </a:lstStyle>
          <a:p>
            <a:pPr lvl="0" eaLnBrk="1" latinLnBrk="0" hangingPunct="1"/>
            <a:r>
              <a:rPr lang="ko-KR" altLang="en-US"/>
              <a:t>마스터 텍스트 스타일을 편집합니다</a:t>
            </a:r>
          </a:p>
          <a:p>
            <a:pPr lvl="1" eaLnBrk="1" latinLnBrk="0" hangingPunct="1"/>
            <a:r>
              <a:rPr lang="ko-KR" altLang="en-US"/>
              <a:t>둘째 수준</a:t>
            </a:r>
          </a:p>
          <a:p>
            <a:pPr lvl="2" eaLnBrk="1" latinLnBrk="0" hangingPunct="1"/>
            <a:r>
              <a:rPr lang="ko-KR" altLang="en-US"/>
              <a:t>셋째 수준</a:t>
            </a:r>
          </a:p>
          <a:p>
            <a:pPr lvl="3" eaLnBrk="1" latinLnBrk="0" hangingPunct="1"/>
            <a:r>
              <a:rPr lang="ko-KR" altLang="en-US"/>
              <a:t>넷째 수준</a:t>
            </a:r>
          </a:p>
          <a:p>
            <a:pPr lvl="4" eaLnBrk="1" latinLnBrk="0" hangingPunct="1"/>
            <a:r>
              <a:rPr lang="ko-KR" altLang="en-US"/>
              <a:t>다섯째 수준</a:t>
            </a:r>
            <a:endParaRPr kumimoji="0" lang="en-US"/>
          </a:p>
        </p:txBody>
      </p:sp>
      <p:sp>
        <p:nvSpPr>
          <p:cNvPr id="9" name="직사각형 8"/>
          <p:cNvSpPr/>
          <p:nvPr/>
        </p:nvSpPr>
        <p:spPr>
          <a:xfrm>
            <a:off x="0" y="4"/>
            <a:ext cx="285720" cy="6857997"/>
          </a:xfrm>
          <a:prstGeom prst="rect">
            <a:avLst/>
          </a:prstGeom>
          <a:solidFill>
            <a:srgbClr val="FFFFFF">
              <a:alpha val="30196"/>
            </a:srgbClr>
          </a:solidFill>
          <a:ln w="15875" cap="sq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ko-KR" alt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직사각형 8"/>
          <p:cNvSpPr/>
          <p:nvPr/>
        </p:nvSpPr>
        <p:spPr>
          <a:xfrm>
            <a:off x="0" y="3571876"/>
            <a:ext cx="9144000" cy="3286126"/>
          </a:xfrm>
          <a:prstGeom prst="rect">
            <a:avLst/>
          </a:prstGeom>
          <a:solidFill>
            <a:srgbClr val="FFFFFF">
              <a:alpha val="30196"/>
            </a:srgbClr>
          </a:solidFill>
          <a:ln w="15875" cap="sq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ko-KR" altLang="en-US"/>
          </a:p>
        </p:txBody>
      </p:sp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500034" y="3571876"/>
            <a:ext cx="3286148" cy="1138242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kumimoji="0" lang="ko-KR" altLang="en-US"/>
              <a:t>마스터 제목 스타일 편집</a:t>
            </a:r>
            <a:endParaRPr kumimoji="0" 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500034" y="4714884"/>
            <a:ext cx="3286148" cy="114300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400"/>
            </a:lvl3pPr>
            <a:lvl4pPr marL="1371600" indent="0">
              <a:buNone/>
              <a:defRPr sz="1200"/>
            </a:lvl4pPr>
            <a:lvl5pPr marL="1828800" indent="0">
              <a:buNone/>
              <a:defRPr sz="12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 eaLnBrk="1" latinLnBrk="0" hangingPunct="1"/>
            <a:r>
              <a:rPr lang="ko-KR" altLang="en-US"/>
              <a:t>마스터 텍스트 스타일을 편집합니다</a:t>
            </a:r>
          </a:p>
          <a:p>
            <a:pPr lvl="1" eaLnBrk="1" latinLnBrk="0" hangingPunct="1"/>
            <a:r>
              <a:rPr lang="ko-KR" altLang="en-US"/>
              <a:t>둘째 수준</a:t>
            </a:r>
          </a:p>
          <a:p>
            <a:pPr lvl="2" eaLnBrk="1" latinLnBrk="0" hangingPunct="1"/>
            <a:r>
              <a:rPr lang="ko-KR" altLang="en-US"/>
              <a:t>셋째 수준</a:t>
            </a:r>
          </a:p>
          <a:p>
            <a:pPr lvl="3" eaLnBrk="1" latinLnBrk="0" hangingPunct="1"/>
            <a:r>
              <a:rPr lang="ko-KR" altLang="en-US"/>
              <a:t>넷째 수준</a:t>
            </a:r>
          </a:p>
          <a:p>
            <a:pPr lvl="4" eaLnBrk="1" latinLnBrk="0" hangingPunct="1"/>
            <a:r>
              <a:rPr lang="ko-KR" altLang="en-US"/>
              <a:t>다섯째 수준</a:t>
            </a:r>
            <a:endParaRPr kumimoji="0" lang="en-US"/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18EF21-02AD-40AE-83E4-4F58CE86E6E9}" type="datetimeFigureOut">
              <a:rPr lang="ko-KR" altLang="en-US" smtClean="0"/>
              <a:pPr/>
              <a:t>2025-02-21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>
          <a:xfrm>
            <a:off x="3124200" y="6572272"/>
            <a:ext cx="2895600" cy="297750"/>
          </a:xfrm>
        </p:spPr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BEBB96-149E-43FF-A5B9-E711D51EEBA1}" type="slidenum">
              <a:rPr lang="ko-KR" altLang="en-US" smtClean="0"/>
              <a:pPr/>
              <a:t>‹#›</a:t>
            </a:fld>
            <a:endParaRPr lang="ko-KR" altLang="en-US"/>
          </a:p>
        </p:txBody>
      </p:sp>
      <p:sp>
        <p:nvSpPr>
          <p:cNvPr id="8" name="그림 개체 틀 7"/>
          <p:cNvSpPr>
            <a:spLocks noGrp="1"/>
          </p:cNvSpPr>
          <p:nvPr>
            <p:ph type="pic" idx="1"/>
          </p:nvPr>
        </p:nvSpPr>
        <p:spPr>
          <a:xfrm>
            <a:off x="4000496" y="1071546"/>
            <a:ext cx="4214842" cy="4714908"/>
          </a:xfrm>
          <a:solidFill>
            <a:schemeClr val="tx2"/>
          </a:solidFill>
          <a:ln w="152400" cap="rnd">
            <a:solidFill>
              <a:srgbClr val="FFFFFF"/>
            </a:solidFill>
            <a:round/>
          </a:ln>
          <a:effectLst>
            <a:outerShdw blurRad="50800" dist="50800" dir="2700000" algn="tl" rotWithShape="0">
              <a:srgbClr val="000000">
                <a:alpha val="43137"/>
              </a:srgbClr>
            </a:outerShdw>
          </a:effectLst>
          <a:scene3d>
            <a:camera prst="orthographicFront"/>
            <a:lightRig rig="twoPt" dir="t">
              <a:rot lat="0" lon="0" rev="10800000"/>
            </a:lightRig>
          </a:scene3d>
          <a:sp3d contourW="6350">
            <a:bevelT w="50800" h="16510"/>
            <a:contourClr>
              <a:srgbClr val="C0C0C0"/>
            </a:contourClr>
          </a:sp3d>
        </p:spPr>
        <p:txBody>
          <a:bodyPr/>
          <a:lstStyle>
            <a:lvl1pPr marL="0" indent="0">
              <a:buNone/>
              <a:defRPr sz="3200">
                <a:solidFill>
                  <a:schemeClr val="tx2">
                    <a:tint val="10000"/>
                  </a:schemeClr>
                </a:solidFill>
                <a:effectLst>
                  <a:outerShdw blurRad="50800" dist="50800" dir="5400000" algn="tl" rotWithShape="0">
                    <a:srgbClr val="000000">
                      <a:alpha val="58000"/>
                    </a:srgbClr>
                  </a:outerShdw>
                </a:effectLst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kumimoji="0" lang="ko-KR" altLang="en-US"/>
              <a:t>그림을 추가하려면 아이콘을 클릭하십시오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 anchor="b"/>
          <a:lstStyle>
            <a:lvl1pPr>
              <a:defRPr b="0"/>
            </a:lvl1pPr>
          </a:lstStyle>
          <a:p>
            <a:r>
              <a:rPr kumimoji="0" lang="ko-KR" altLang="en-US"/>
              <a:t>마스터 제목 스타일 편집</a:t>
            </a:r>
            <a:endParaRPr kumimoji="0" 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>
          <a:xfrm>
            <a:off x="457200" y="1500175"/>
            <a:ext cx="8229600" cy="4625989"/>
          </a:xfrm>
        </p:spPr>
        <p:txBody>
          <a:bodyPr vert="eaVert"/>
          <a:lstStyle/>
          <a:p>
            <a:pPr lvl="0" eaLnBrk="1" latinLnBrk="0" hangingPunct="1"/>
            <a:r>
              <a:rPr lang="ko-KR" altLang="en-US"/>
              <a:t>마스터 텍스트 스타일을 편집합니다</a:t>
            </a:r>
          </a:p>
          <a:p>
            <a:pPr lvl="1" eaLnBrk="1" latinLnBrk="0" hangingPunct="1"/>
            <a:r>
              <a:rPr lang="ko-KR" altLang="en-US"/>
              <a:t>둘째 수준</a:t>
            </a:r>
          </a:p>
          <a:p>
            <a:pPr lvl="2" eaLnBrk="1" latinLnBrk="0" hangingPunct="1"/>
            <a:r>
              <a:rPr lang="ko-KR" altLang="en-US"/>
              <a:t>셋째 수준</a:t>
            </a:r>
          </a:p>
          <a:p>
            <a:pPr lvl="3" eaLnBrk="1" latinLnBrk="0" hangingPunct="1"/>
            <a:r>
              <a:rPr lang="ko-KR" altLang="en-US"/>
              <a:t>넷째 수준</a:t>
            </a:r>
          </a:p>
          <a:p>
            <a:pPr lvl="4" eaLnBrk="1" latinLnBrk="0" hangingPunct="1"/>
            <a:r>
              <a:rPr lang="ko-KR" altLang="en-US"/>
              <a:t>다섯째 수준</a:t>
            </a:r>
            <a:endParaRPr kumimoji="0" 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18EF21-02AD-40AE-83E4-4F58CE86E6E9}" type="datetimeFigureOut">
              <a:rPr lang="ko-KR" altLang="en-US" smtClean="0"/>
              <a:pPr/>
              <a:t>2025-02-21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BEBB96-149E-43FF-A5B9-E711D51EEBA1}" type="slidenum">
              <a:rPr lang="ko-KR" altLang="en-US" smtClean="0"/>
              <a:pPr/>
              <a:t>‹#›</a:t>
            </a:fld>
            <a:endParaRPr lang="ko-KR" altLang="en-US"/>
          </a:p>
        </p:txBody>
      </p:sp>
      <p:cxnSp>
        <p:nvCxnSpPr>
          <p:cNvPr id="8" name="직선 연결선 7"/>
          <p:cNvCxnSpPr/>
          <p:nvPr/>
        </p:nvCxnSpPr>
        <p:spPr>
          <a:xfrm>
            <a:off x="455646" y="1428736"/>
            <a:ext cx="8215370" cy="1588"/>
          </a:xfrm>
          <a:prstGeom prst="line">
            <a:avLst/>
          </a:prstGeom>
          <a:noFill/>
          <a:ln w="28575" cap="sq" cmpd="sng" algn="ctr">
            <a:solidFill>
              <a:srgbClr val="E49458"/>
            </a:solidFill>
            <a:prstDash val="solid"/>
          </a:ln>
          <a:effectLst>
            <a:outerShdw blurRad="12700" dir="5400000" algn="tl">
              <a:srgbClr val="EBE9ED">
                <a:alpha val="27450"/>
              </a:srgbClr>
            </a:outerShdw>
          </a:effectLst>
          <a:scene3d>
            <a:camera prst="orthographicFront" fov="0">
              <a:rot lat="0" lon="0" rev="0"/>
            </a:camera>
            <a:lightRig rig="soft" dir="t">
              <a:rot lat="0" lon="0" rev="19200000"/>
            </a:lightRig>
          </a:scene3d>
          <a:sp3d prstMaterial="matte">
            <a:bevelT h="88900"/>
            <a:contourClr>
              <a:srgbClr val="E49458">
                <a:tint val="100000"/>
                <a:shade val="100000"/>
                <a:hueMod val="100000"/>
                <a:satMod val="100000"/>
              </a:srgbClr>
            </a:contourClr>
          </a:sp3d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직사각형 6"/>
          <p:cNvSpPr/>
          <p:nvPr/>
        </p:nvSpPr>
        <p:spPr>
          <a:xfrm>
            <a:off x="7643834" y="-15949"/>
            <a:ext cx="1500166" cy="6857997"/>
          </a:xfrm>
          <a:prstGeom prst="rect">
            <a:avLst/>
          </a:prstGeom>
          <a:solidFill>
            <a:srgbClr val="FFFFFF">
              <a:alpha val="30196"/>
            </a:srgbClr>
          </a:solidFill>
          <a:ln w="15875" cap="sq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ko-KR" altLang="en-US"/>
          </a:p>
        </p:txBody>
      </p:sp>
      <p:sp>
        <p:nvSpPr>
          <p:cNvPr id="2" name="세로 제목 1"/>
          <p:cNvSpPr>
            <a:spLocks noGrp="1"/>
          </p:cNvSpPr>
          <p:nvPr>
            <p:ph type="title" orient="vert"/>
          </p:nvPr>
        </p:nvSpPr>
        <p:spPr>
          <a:xfrm>
            <a:off x="7643834" y="285728"/>
            <a:ext cx="1214446" cy="6286546"/>
          </a:xfrm>
          <a:noFill/>
        </p:spPr>
        <p:txBody>
          <a:bodyPr vert="eaVert" anchor="b"/>
          <a:lstStyle>
            <a:lvl1pPr algn="ctr">
              <a:defRPr b="0"/>
            </a:lvl1pPr>
          </a:lstStyle>
          <a:p>
            <a:r>
              <a:rPr kumimoji="0" lang="ko-KR" altLang="en-US"/>
              <a:t>마스터 제목 스타일 편집</a:t>
            </a:r>
            <a:endParaRPr kumimoji="0" 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>
          <a:xfrm>
            <a:off x="457200" y="571481"/>
            <a:ext cx="7115196" cy="5715044"/>
          </a:xfrm>
        </p:spPr>
        <p:txBody>
          <a:bodyPr vert="eaVert"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</a:lstStyle>
          <a:p>
            <a:pPr lvl="0" eaLnBrk="1" latinLnBrk="0" hangingPunct="1"/>
            <a:r>
              <a:rPr lang="ko-KR" altLang="en-US"/>
              <a:t>마스터 텍스트 스타일을 편집합니다</a:t>
            </a:r>
          </a:p>
          <a:p>
            <a:pPr lvl="1" eaLnBrk="1" latinLnBrk="0" hangingPunct="1"/>
            <a:r>
              <a:rPr lang="ko-KR" altLang="en-US"/>
              <a:t>둘째 수준</a:t>
            </a:r>
          </a:p>
          <a:p>
            <a:pPr lvl="2" eaLnBrk="1" latinLnBrk="0" hangingPunct="1"/>
            <a:r>
              <a:rPr lang="ko-KR" altLang="en-US"/>
              <a:t>셋째 수준</a:t>
            </a:r>
          </a:p>
          <a:p>
            <a:pPr lvl="3" eaLnBrk="1" latinLnBrk="0" hangingPunct="1"/>
            <a:r>
              <a:rPr lang="ko-KR" altLang="en-US"/>
              <a:t>넷째 수준</a:t>
            </a:r>
          </a:p>
          <a:p>
            <a:pPr lvl="4" eaLnBrk="1" latinLnBrk="0" hangingPunct="1"/>
            <a:r>
              <a:rPr lang="ko-KR" altLang="en-US"/>
              <a:t>다섯째 수준</a:t>
            </a:r>
            <a:endParaRPr kumimoji="0" 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18EF21-02AD-40AE-83E4-4F58CE86E6E9}" type="datetimeFigureOut">
              <a:rPr lang="ko-KR" altLang="en-US" smtClean="0"/>
              <a:pPr/>
              <a:t>2025-02-21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BEBB96-149E-43FF-A5B9-E711D51EEBA1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직사각형 27"/>
          <p:cNvSpPr/>
          <p:nvPr/>
        </p:nvSpPr>
        <p:spPr>
          <a:xfrm>
            <a:off x="0" y="6572272"/>
            <a:ext cx="9144000" cy="285728"/>
          </a:xfrm>
          <a:prstGeom prst="rect">
            <a:avLst/>
          </a:prstGeom>
          <a:ln w="15875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ko-KR" altLang="en-US"/>
          </a:p>
        </p:txBody>
      </p:sp>
      <p:sp>
        <p:nvSpPr>
          <p:cNvPr id="8" name="직사각형 7"/>
          <p:cNvSpPr/>
          <p:nvPr/>
        </p:nvSpPr>
        <p:spPr>
          <a:xfrm>
            <a:off x="0" y="2380"/>
            <a:ext cx="9144000" cy="283348"/>
          </a:xfrm>
          <a:prstGeom prst="rect">
            <a:avLst/>
          </a:prstGeom>
          <a:solidFill>
            <a:schemeClr val="accent4"/>
          </a:solidFill>
          <a:ln w="15875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ko-KR" altLang="en-US"/>
          </a:p>
        </p:txBody>
      </p:sp>
      <p:sp>
        <p:nvSpPr>
          <p:cNvPr id="2" name="제목 개체 틀 1"/>
          <p:cNvSpPr>
            <a:spLocks noGrp="1"/>
          </p:cNvSpPr>
          <p:nvPr>
            <p:ph type="title"/>
          </p:nvPr>
        </p:nvSpPr>
        <p:spPr>
          <a:xfrm>
            <a:off x="312353" y="274638"/>
            <a:ext cx="8545927" cy="1143000"/>
          </a:xfrm>
          <a:prstGeom prst="rect">
            <a:avLst/>
          </a:prstGeom>
        </p:spPr>
        <p:txBody>
          <a:bodyPr vert="horz" rtlCol="0" anchor="ctr">
            <a:normAutofit/>
          </a:bodyPr>
          <a:lstStyle/>
          <a:p>
            <a:r>
              <a:rPr kumimoji="0" lang="ko-KR" altLang="en-US"/>
              <a:t>마스터 제목 스타일 편집</a:t>
            </a:r>
            <a:endParaRPr kumimoji="0" 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rtlCol="0">
            <a:normAutofit/>
          </a:bodyPr>
          <a:lstStyle/>
          <a:p>
            <a:pPr lvl="0" eaLnBrk="1" latinLnBrk="0" hangingPunct="1"/>
            <a:r>
              <a:rPr kumimoji="0" lang="ko-KR" altLang="en-US"/>
              <a:t>마스터 텍스트 스타일을 편집합니다</a:t>
            </a:r>
          </a:p>
          <a:p>
            <a:pPr lvl="1" eaLnBrk="1" latinLnBrk="0" hangingPunct="1"/>
            <a:r>
              <a:rPr kumimoji="0" lang="ko-KR" altLang="en-US"/>
              <a:t>둘째 수준</a:t>
            </a:r>
          </a:p>
          <a:p>
            <a:pPr lvl="2" eaLnBrk="1" latinLnBrk="0" hangingPunct="1"/>
            <a:r>
              <a:rPr kumimoji="0" lang="ko-KR" altLang="en-US"/>
              <a:t>셋째 수준</a:t>
            </a:r>
          </a:p>
          <a:p>
            <a:pPr lvl="3" eaLnBrk="1" latinLnBrk="0" hangingPunct="1"/>
            <a:r>
              <a:rPr kumimoji="0" lang="ko-KR" altLang="en-US"/>
              <a:t>넷째 수준</a:t>
            </a:r>
          </a:p>
          <a:p>
            <a:pPr lvl="4" eaLnBrk="1" latinLnBrk="0" hangingPunct="1"/>
            <a:r>
              <a:rPr kumimoji="0" lang="ko-KR" altLang="en-US"/>
              <a:t>다섯째 수준</a:t>
            </a:r>
            <a:endParaRPr kumimoji="0" 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2"/>
          </p:nvPr>
        </p:nvSpPr>
        <p:spPr>
          <a:xfrm>
            <a:off x="457200" y="6572272"/>
            <a:ext cx="2133600" cy="285752"/>
          </a:xfrm>
          <a:prstGeom prst="rect">
            <a:avLst/>
          </a:prstGeom>
        </p:spPr>
        <p:txBody>
          <a:bodyPr vert="horz" rtlCol="0" anchor="ctr"/>
          <a:lstStyle>
            <a:lvl1pPr algn="l" eaLnBrk="1" latinLnBrk="0" hangingPunct="1">
              <a:defRPr kumimoji="0" sz="1200">
                <a:solidFill>
                  <a:schemeClr val="tx1"/>
                </a:solidFill>
              </a:defRPr>
            </a:lvl1pPr>
          </a:lstStyle>
          <a:p>
            <a:fld id="{C418EF21-02AD-40AE-83E4-4F58CE86E6E9}" type="datetimeFigureOut">
              <a:rPr lang="ko-KR" altLang="en-US" smtClean="0"/>
              <a:pPr/>
              <a:t>2025-02-21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3"/>
          </p:nvPr>
        </p:nvSpPr>
        <p:spPr>
          <a:xfrm>
            <a:off x="3124200" y="6572272"/>
            <a:ext cx="2895600" cy="285752"/>
          </a:xfrm>
          <a:prstGeom prst="rect">
            <a:avLst/>
          </a:prstGeom>
        </p:spPr>
        <p:txBody>
          <a:bodyPr vert="horz" rtlCol="0" anchor="ctr"/>
          <a:lstStyle>
            <a:lvl1pPr algn="ctr" eaLnBrk="1" latinLnBrk="0" hangingPunct="1">
              <a:defRPr kumimoji="0" sz="1200">
                <a:solidFill>
                  <a:schemeClr val="tx1"/>
                </a:solidFill>
              </a:defRPr>
            </a:lvl1pPr>
          </a:lstStyle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4"/>
          </p:nvPr>
        </p:nvSpPr>
        <p:spPr>
          <a:xfrm>
            <a:off x="6553200" y="6572272"/>
            <a:ext cx="2133600" cy="285752"/>
          </a:xfrm>
          <a:prstGeom prst="rect">
            <a:avLst/>
          </a:prstGeom>
        </p:spPr>
        <p:txBody>
          <a:bodyPr vert="horz" rtlCol="0" anchor="ctr"/>
          <a:lstStyle>
            <a:lvl1pPr algn="r" eaLnBrk="1" latinLnBrk="0" hangingPunct="1">
              <a:defRPr kumimoji="0" sz="1200">
                <a:solidFill>
                  <a:schemeClr val="tx1"/>
                </a:solidFill>
              </a:defRPr>
            </a:lvl1pPr>
          </a:lstStyle>
          <a:p>
            <a:fld id="{3BBEBB96-149E-43FF-A5B9-E711D51EEBA1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925" r:id="rId1"/>
    <p:sldLayoutId id="2147483926" r:id="rId2"/>
    <p:sldLayoutId id="2147483927" r:id="rId3"/>
    <p:sldLayoutId id="2147483928" r:id="rId4"/>
    <p:sldLayoutId id="2147483929" r:id="rId5"/>
    <p:sldLayoutId id="2147483930" r:id="rId6"/>
    <p:sldLayoutId id="2147483931" r:id="rId7"/>
    <p:sldLayoutId id="2147483932" r:id="rId8"/>
    <p:sldLayoutId id="2147483933" r:id="rId9"/>
    <p:sldLayoutId id="2147483934" r:id="rId10"/>
    <p:sldLayoutId id="2147483935" r:id="rId11"/>
  </p:sldLayoutIdLst>
  <p:txStyles>
    <p:titleStyle>
      <a:lvl1pPr algn="ctr" rtl="0" eaLnBrk="1" latinLnBrk="1" hangingPunct="1">
        <a:spcBef>
          <a:spcPct val="0"/>
        </a:spcBef>
        <a:buNone/>
        <a:defRPr kumimoji="0" sz="4400" b="0" kern="1200" spc="100" dirty="0">
          <a:ln w="18000">
            <a:noFill/>
            <a:prstDash val="solid"/>
          </a:ln>
          <a:solidFill>
            <a:schemeClr val="tx1"/>
          </a:solidFill>
          <a:effectLst>
            <a:outerShdw blurRad="44450" dist="25400" dir="2700000" algn="tl" rotWithShape="0">
              <a:schemeClr val="bg1">
                <a:alpha val="51000"/>
              </a:schemeClr>
            </a:outerShdw>
          </a:effectLst>
          <a:latin typeface="+mj-lt"/>
          <a:ea typeface="+mj-ea"/>
          <a:cs typeface="+mj-cs"/>
        </a:defRPr>
      </a:lvl1pPr>
      <a:lvl2pPr eaLnBrk="1" latinLnBrk="1" hangingPunct="1">
        <a:defRPr kumimoji="0">
          <a:solidFill>
            <a:schemeClr val="tx2"/>
          </a:solidFill>
        </a:defRPr>
      </a:lvl2pPr>
      <a:lvl3pPr eaLnBrk="1" latinLnBrk="1" hangingPunct="1">
        <a:defRPr kumimoji="0">
          <a:solidFill>
            <a:schemeClr val="tx2"/>
          </a:solidFill>
        </a:defRPr>
      </a:lvl3pPr>
      <a:lvl4pPr eaLnBrk="1" latinLnBrk="1" hangingPunct="1">
        <a:defRPr kumimoji="0">
          <a:solidFill>
            <a:schemeClr val="tx2"/>
          </a:solidFill>
        </a:defRPr>
      </a:lvl4pPr>
      <a:lvl5pPr eaLnBrk="1" latinLnBrk="1" hangingPunct="1">
        <a:defRPr kumimoji="0">
          <a:solidFill>
            <a:schemeClr val="tx2"/>
          </a:solidFill>
        </a:defRPr>
      </a:lvl5pPr>
      <a:lvl6pPr eaLnBrk="1" latinLnBrk="1" hangingPunct="1">
        <a:defRPr kumimoji="0">
          <a:solidFill>
            <a:schemeClr val="tx2"/>
          </a:solidFill>
        </a:defRPr>
      </a:lvl6pPr>
      <a:lvl7pPr eaLnBrk="1" latinLnBrk="1" hangingPunct="1">
        <a:defRPr kumimoji="0">
          <a:solidFill>
            <a:schemeClr val="tx2"/>
          </a:solidFill>
        </a:defRPr>
      </a:lvl7pPr>
      <a:lvl8pPr eaLnBrk="1" latinLnBrk="1" hangingPunct="1">
        <a:defRPr kumimoji="0">
          <a:solidFill>
            <a:schemeClr val="tx2"/>
          </a:solidFill>
        </a:defRPr>
      </a:lvl8pPr>
      <a:lvl9pPr eaLnBrk="1" latinLnBrk="1" hangingPunct="1">
        <a:defRPr kumimoji="0">
          <a:solidFill>
            <a:schemeClr val="tx2"/>
          </a:solidFill>
        </a:defRPr>
      </a:lvl9pPr>
    </p:titleStyle>
    <p:bodyStyle>
      <a:lvl1pPr marL="342900" indent="-342900" algn="l" rtl="0" eaLnBrk="1" latinLnBrk="1" hangingPunct="1">
        <a:spcBef>
          <a:spcPct val="20000"/>
        </a:spcBef>
        <a:buFont typeface="Arial"/>
        <a:buChar char="•"/>
        <a:defRPr kumimoji="0" sz="3200" kern="1200">
          <a:solidFill>
            <a:schemeClr val="tx2"/>
          </a:solidFill>
          <a:latin typeface="+mn-lt"/>
          <a:ea typeface="+mn-ea"/>
          <a:cs typeface="+mn-cs"/>
        </a:defRPr>
      </a:lvl1pPr>
      <a:lvl2pPr marL="742950" indent="-285750" algn="l" rtl="0" eaLnBrk="1" latinLnBrk="1" hangingPunct="1">
        <a:spcBef>
          <a:spcPct val="20000"/>
        </a:spcBef>
        <a:buClr>
          <a:schemeClr val="accent1">
            <a:shade val="75000"/>
          </a:schemeClr>
        </a:buClr>
        <a:buFont typeface="Arial"/>
        <a:buChar char="•"/>
        <a:defRPr kumimoji="0"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1" latinLnBrk="1" hangingPunct="1">
        <a:spcBef>
          <a:spcPct val="20000"/>
        </a:spcBef>
        <a:buClr>
          <a:schemeClr val="tx2"/>
        </a:buClr>
        <a:buFont typeface="Arial"/>
        <a:buChar char="•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1" latinLnBrk="1" hangingPunct="1">
        <a:spcBef>
          <a:spcPct val="20000"/>
        </a:spcBef>
        <a:buClr>
          <a:schemeClr val="accent1">
            <a:shade val="75000"/>
          </a:schemeClr>
        </a:buClr>
        <a:buFont typeface="Arial"/>
        <a:buChar char="•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1" latinLnBrk="1" hangingPunct="1">
        <a:spcBef>
          <a:spcPct val="20000"/>
        </a:spcBef>
        <a:buClr>
          <a:schemeClr val="tx2"/>
        </a:buClr>
        <a:buFont typeface="Arial"/>
        <a:buChar char="•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rtl="0" eaLnBrk="1" latinLnBrk="1" hangingPunct="1">
        <a:spcBef>
          <a:spcPct val="20000"/>
        </a:spcBef>
        <a:buClr>
          <a:schemeClr val="accent1"/>
        </a:buClr>
        <a:buFont typeface="Arial"/>
        <a:buChar char="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rtl="0" eaLnBrk="1" latinLnBrk="1" hangingPunct="1">
        <a:spcBef>
          <a:spcPct val="20000"/>
        </a:spcBef>
        <a:buClr>
          <a:schemeClr val="tx2"/>
        </a:buClr>
        <a:buFont typeface="Arial"/>
        <a:buChar char="•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rtl="0" eaLnBrk="1" latinLnBrk="1" hangingPunct="1">
        <a:spcBef>
          <a:spcPct val="20000"/>
        </a:spcBef>
        <a:buClr>
          <a:schemeClr val="accent1"/>
        </a:buClr>
        <a:buFont typeface="Arial"/>
        <a:buChar char="•"/>
        <a:defRPr kumimoji="0"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rtl="0" eaLnBrk="1" latinLnBrk="1" hangingPunct="1">
        <a:spcBef>
          <a:spcPct val="20000"/>
        </a:spcBef>
        <a:buClr>
          <a:schemeClr val="tx2"/>
        </a:buClr>
        <a:buFont typeface="Arial"/>
        <a:buChar char="•"/>
        <a:defRPr kumimoji="0" sz="1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1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1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1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1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1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1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1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1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1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ko-KR" altLang="en-US" dirty="0" err="1" smtClean="0"/>
              <a:t>경찰생활안전론</a:t>
            </a:r>
            <a:r>
              <a:rPr lang="ko-KR" altLang="en-US" dirty="0" smtClean="0"/>
              <a:t> </a:t>
            </a:r>
            <a:r>
              <a:rPr lang="ko-KR" altLang="en-US" dirty="0"/>
              <a:t>제</a:t>
            </a:r>
            <a:r>
              <a:rPr lang="en-US" altLang="ko-KR" dirty="0"/>
              <a:t>3</a:t>
            </a:r>
            <a:r>
              <a:rPr lang="ko-KR" altLang="en-US" dirty="0"/>
              <a:t>주 </a:t>
            </a:r>
            <a:r>
              <a:rPr lang="en-US" altLang="ko-KR" dirty="0"/>
              <a:t>:  </a:t>
            </a:r>
            <a:br>
              <a:rPr lang="en-US" altLang="ko-KR" dirty="0"/>
            </a:br>
            <a:r>
              <a:rPr lang="ko-KR" altLang="en-US" dirty="0" smtClean="0"/>
              <a:t>경찰사범의 </a:t>
            </a:r>
            <a:r>
              <a:rPr lang="ko-KR" altLang="en-US" dirty="0"/>
              <a:t>단속</a:t>
            </a:r>
          </a:p>
        </p:txBody>
      </p:sp>
      <p:sp>
        <p:nvSpPr>
          <p:cNvPr id="3" name="부제목 2"/>
          <p:cNvSpPr>
            <a:spLocks noGrp="1"/>
          </p:cNvSpPr>
          <p:nvPr>
            <p:ph type="subTitle" idx="1"/>
          </p:nvPr>
        </p:nvSpPr>
        <p:spPr>
          <a:xfrm>
            <a:off x="827584" y="4293096"/>
            <a:ext cx="7500990" cy="857256"/>
          </a:xfrm>
        </p:spPr>
        <p:txBody>
          <a:bodyPr>
            <a:normAutofit/>
          </a:bodyPr>
          <a:lstStyle/>
          <a:p>
            <a:r>
              <a:rPr lang="ko-KR" altLang="en-US" dirty="0"/>
              <a:t>남재성 교수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ko-KR" altLang="en-US" sz="1800" dirty="0"/>
              <a:t>풍속사범의 단속이란 사회의 선량한 풍속을 유지하기 위하여 </a:t>
            </a:r>
            <a:r>
              <a:rPr lang="ko-KR" altLang="en-US" sz="1800" dirty="0">
                <a:solidFill>
                  <a:srgbClr val="FF0000"/>
                </a:solidFill>
              </a:rPr>
              <a:t>사회일반의 풍기 및 건전한 생활습관에 영향을 주는 행위를 금지</a:t>
            </a:r>
            <a:r>
              <a:rPr lang="en-US" altLang="ko-KR" sz="1800" dirty="0">
                <a:solidFill>
                  <a:srgbClr val="FF0000"/>
                </a:solidFill>
              </a:rPr>
              <a:t>․</a:t>
            </a:r>
            <a:r>
              <a:rPr lang="ko-KR" altLang="en-US" sz="1800" dirty="0">
                <a:solidFill>
                  <a:srgbClr val="FF0000"/>
                </a:solidFill>
              </a:rPr>
              <a:t>제한하는 경찰활동</a:t>
            </a:r>
            <a:r>
              <a:rPr lang="en-US" altLang="ko-KR" sz="1800" dirty="0">
                <a:solidFill>
                  <a:srgbClr val="FF0000"/>
                </a:solidFill>
              </a:rPr>
              <a:t>. </a:t>
            </a:r>
          </a:p>
          <a:p>
            <a:endParaRPr lang="en-US" altLang="ko-KR" sz="1800" dirty="0"/>
          </a:p>
          <a:p>
            <a:r>
              <a:rPr lang="ko-KR" altLang="en-US" sz="1800" dirty="0"/>
              <a:t>풍속사범이란 </a:t>
            </a:r>
            <a:r>
              <a:rPr lang="ko-KR" altLang="en-US" sz="1800" dirty="0" err="1"/>
              <a:t>공서양속</a:t>
            </a:r>
            <a:r>
              <a:rPr lang="en-US" altLang="ko-KR" sz="1800" dirty="0"/>
              <a:t>(</a:t>
            </a:r>
            <a:r>
              <a:rPr lang="ko-KR" altLang="en-US" sz="1800" dirty="0" err="1"/>
              <a:t>公序良俗</a:t>
            </a:r>
            <a:r>
              <a:rPr lang="en-US" altLang="ko-KR" sz="1800" dirty="0"/>
              <a:t>)</a:t>
            </a:r>
            <a:r>
              <a:rPr lang="ko-KR" altLang="en-US" sz="1800" dirty="0"/>
              <a:t>을 저해하는 사범으로 </a:t>
            </a:r>
            <a:r>
              <a:rPr lang="ko-KR" altLang="en-US" sz="1800" dirty="0">
                <a:solidFill>
                  <a:srgbClr val="FF0000"/>
                </a:solidFill>
              </a:rPr>
              <a:t>성매매행위</a:t>
            </a:r>
            <a:r>
              <a:rPr lang="en-US" altLang="ko-KR" sz="1800" dirty="0">
                <a:solidFill>
                  <a:srgbClr val="FF0000"/>
                </a:solidFill>
              </a:rPr>
              <a:t>, </a:t>
            </a:r>
            <a:r>
              <a:rPr lang="ko-KR" altLang="en-US" sz="1800" dirty="0">
                <a:solidFill>
                  <a:srgbClr val="FF0000"/>
                </a:solidFill>
              </a:rPr>
              <a:t>사행행위</a:t>
            </a:r>
            <a:r>
              <a:rPr lang="en-US" altLang="ko-KR" sz="1800" dirty="0">
                <a:solidFill>
                  <a:srgbClr val="FF0000"/>
                </a:solidFill>
              </a:rPr>
              <a:t>, </a:t>
            </a:r>
            <a:r>
              <a:rPr lang="ko-KR" altLang="en-US" sz="1800" dirty="0">
                <a:solidFill>
                  <a:srgbClr val="FF0000"/>
                </a:solidFill>
              </a:rPr>
              <a:t>음란행위 등이 있음</a:t>
            </a:r>
            <a:endParaRPr lang="en-US" altLang="ko-KR" sz="1800" dirty="0">
              <a:solidFill>
                <a:srgbClr val="FF0000"/>
              </a:solidFill>
            </a:endParaRPr>
          </a:p>
          <a:p>
            <a:endParaRPr lang="en-US" altLang="ko-KR" sz="1800" dirty="0"/>
          </a:p>
          <a:p>
            <a:r>
              <a:rPr lang="ko-KR" altLang="en-US" sz="1800" dirty="0">
                <a:solidFill>
                  <a:srgbClr val="FF0000"/>
                </a:solidFill>
              </a:rPr>
              <a:t>풍속사범의 단속 이유 </a:t>
            </a:r>
            <a:r>
              <a:rPr lang="en-US" altLang="ko-KR" sz="1800" dirty="0"/>
              <a:t>: </a:t>
            </a:r>
            <a:r>
              <a:rPr lang="ko-KR" altLang="en-US" sz="1800" dirty="0"/>
              <a:t>풍속영업소가 풍속에 해로운 영향을 미치는 행위를 하는 것을 단속</a:t>
            </a:r>
            <a:r>
              <a:rPr lang="en-US" altLang="ko-KR" sz="1800" dirty="0"/>
              <a:t>․</a:t>
            </a:r>
            <a:r>
              <a:rPr lang="ko-KR" altLang="en-US" sz="1800" dirty="0"/>
              <a:t>방지함으로써 건전한 국민의 미풍양속을 보호함과 동시에 범죄발생의 가능성을 사전배제</a:t>
            </a:r>
          </a:p>
          <a:p>
            <a:endParaRPr lang="ko-KR" altLang="en-US" sz="1800" dirty="0"/>
          </a:p>
          <a:p>
            <a:endParaRPr lang="ko-KR" altLang="en-US" sz="1800" dirty="0"/>
          </a:p>
        </p:txBody>
      </p:sp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/>
              <a:t>1. </a:t>
            </a:r>
            <a:r>
              <a:rPr lang="ko-KR" altLang="en-US" dirty="0"/>
              <a:t>풍속사범의</a:t>
            </a:r>
            <a:r>
              <a:rPr lang="en-US" altLang="ko-KR" dirty="0"/>
              <a:t> </a:t>
            </a:r>
            <a:r>
              <a:rPr lang="ko-KR" altLang="en-US" dirty="0"/>
              <a:t>단속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ko-KR" altLang="en-US" sz="1800" dirty="0"/>
              <a:t>의의 </a:t>
            </a:r>
            <a:r>
              <a:rPr lang="en-US" altLang="ko-KR" sz="1800" dirty="0"/>
              <a:t>: </a:t>
            </a:r>
            <a:r>
              <a:rPr lang="ko-KR" altLang="en-US" sz="1800" dirty="0"/>
              <a:t>성욕을 원인으로 야기된 범죄 또는 </a:t>
            </a:r>
            <a:r>
              <a:rPr lang="ko-KR" altLang="en-US" sz="1800" dirty="0" err="1"/>
              <a:t>성도덕에</a:t>
            </a:r>
            <a:r>
              <a:rPr lang="ko-KR" altLang="en-US" sz="1800" dirty="0"/>
              <a:t> 반하는 범죄로 </a:t>
            </a:r>
            <a:r>
              <a:rPr lang="ko-KR" altLang="en-US" sz="1800" dirty="0" err="1"/>
              <a:t>성매매행위</a:t>
            </a:r>
            <a:r>
              <a:rPr lang="en-US" altLang="ko-KR" sz="1800" dirty="0"/>
              <a:t>(</a:t>
            </a:r>
            <a:r>
              <a:rPr lang="ko-KR" altLang="en-US" sz="1800" dirty="0" err="1"/>
              <a:t>성매매알선등행위의처벌에</a:t>
            </a:r>
            <a:r>
              <a:rPr lang="ko-KR" altLang="en-US" sz="1800" dirty="0"/>
              <a:t> </a:t>
            </a:r>
            <a:r>
              <a:rPr lang="ko-KR" altLang="en-US" sz="1800" dirty="0" err="1"/>
              <a:t>관한법률</a:t>
            </a:r>
            <a:r>
              <a:rPr lang="en-US" altLang="ko-KR" sz="1800" dirty="0"/>
              <a:t>)․</a:t>
            </a:r>
            <a:r>
              <a:rPr lang="ko-KR" altLang="en-US" sz="1800" dirty="0"/>
              <a:t>공연음란행위</a:t>
            </a:r>
            <a:r>
              <a:rPr lang="en-US" altLang="ko-KR" sz="1800" dirty="0"/>
              <a:t>(</a:t>
            </a:r>
            <a:r>
              <a:rPr lang="ko-KR" altLang="en-US" sz="1800" dirty="0"/>
              <a:t>형법 제</a:t>
            </a:r>
            <a:r>
              <a:rPr lang="en-US" altLang="ko-KR" sz="1800" dirty="0"/>
              <a:t>245</a:t>
            </a:r>
            <a:r>
              <a:rPr lang="ko-KR" altLang="en-US" sz="1800" dirty="0"/>
              <a:t>조</a:t>
            </a:r>
            <a:r>
              <a:rPr lang="en-US" altLang="ko-KR" sz="1800" dirty="0"/>
              <a:t>) </a:t>
            </a:r>
            <a:r>
              <a:rPr lang="ko-KR" altLang="en-US" sz="1800" dirty="0"/>
              <a:t>기타 추행행위 등을 들 수 있음</a:t>
            </a:r>
            <a:r>
              <a:rPr lang="en-US" altLang="ko-KR" sz="1800" dirty="0"/>
              <a:t>.</a:t>
            </a:r>
          </a:p>
          <a:p>
            <a:endParaRPr lang="ko-KR" altLang="en-US" sz="1800" dirty="0"/>
          </a:p>
          <a:p>
            <a:r>
              <a:rPr lang="ko-KR" altLang="en-US" sz="1800" dirty="0" err="1">
                <a:solidFill>
                  <a:srgbClr val="FF0000"/>
                </a:solidFill>
              </a:rPr>
              <a:t>성매매</a:t>
            </a:r>
            <a:r>
              <a:rPr lang="ko-KR" altLang="en-US" sz="1800" dirty="0">
                <a:solidFill>
                  <a:srgbClr val="FF0000"/>
                </a:solidFill>
              </a:rPr>
              <a:t> 행위</a:t>
            </a:r>
          </a:p>
          <a:p>
            <a:pPr>
              <a:buNone/>
            </a:pPr>
            <a:r>
              <a:rPr lang="ko-KR" altLang="en-US" sz="1800" dirty="0"/>
              <a:t>   </a:t>
            </a:r>
            <a:r>
              <a:rPr lang="en-US" altLang="ko-KR" sz="1800" dirty="0"/>
              <a:t>: </a:t>
            </a:r>
            <a:r>
              <a:rPr lang="ko-KR" altLang="en-US" sz="1800" dirty="0" err="1"/>
              <a:t>성매매</a:t>
            </a:r>
            <a:r>
              <a:rPr lang="ko-KR" altLang="en-US" sz="1800" dirty="0"/>
              <a:t> 행위라 함은 금품</a:t>
            </a:r>
            <a:r>
              <a:rPr lang="en-US" altLang="ko-KR" sz="1800" dirty="0"/>
              <a:t>, </a:t>
            </a:r>
            <a:r>
              <a:rPr lang="ko-KR" altLang="en-US" sz="1800" dirty="0"/>
              <a:t>그 밖의 재산상의 이익을 </a:t>
            </a:r>
            <a:r>
              <a:rPr lang="ko-KR" altLang="en-US" sz="1800" dirty="0" err="1"/>
              <a:t>수수ㆍ약속한</a:t>
            </a:r>
            <a:r>
              <a:rPr lang="ko-KR" altLang="en-US" sz="1800" dirty="0"/>
              <a:t> 상태에서 이뤄지는 직접적인 성행위는 물론</a:t>
            </a:r>
            <a:r>
              <a:rPr lang="en-US" altLang="ko-KR" sz="1800" dirty="0"/>
              <a:t>, </a:t>
            </a:r>
            <a:r>
              <a:rPr lang="ko-KR" altLang="en-US" sz="1800" dirty="0"/>
              <a:t>신체의 일부 또는 도구를 이용한 ‘유사 성행위’까지 포괄적으로 포함한다</a:t>
            </a:r>
            <a:r>
              <a:rPr lang="en-US" altLang="ko-KR" sz="1800" dirty="0"/>
              <a:t>.</a:t>
            </a:r>
            <a:endParaRPr lang="ko-KR" altLang="en-US" sz="1800" dirty="0"/>
          </a:p>
          <a:p>
            <a:pPr>
              <a:buNone/>
            </a:pPr>
            <a:endParaRPr lang="ko-KR" altLang="en-US" sz="1800" dirty="0"/>
          </a:p>
          <a:p>
            <a:r>
              <a:rPr lang="ko-KR" altLang="en-US" sz="1800" dirty="0">
                <a:solidFill>
                  <a:srgbClr val="FF0000"/>
                </a:solidFill>
              </a:rPr>
              <a:t>음란행위</a:t>
            </a:r>
          </a:p>
          <a:p>
            <a:pPr>
              <a:buNone/>
            </a:pPr>
            <a:r>
              <a:rPr lang="ko-KR" altLang="en-US" sz="1800" dirty="0"/>
              <a:t>   </a:t>
            </a:r>
            <a:r>
              <a:rPr lang="en-US" altLang="ko-KR" sz="1800" dirty="0"/>
              <a:t>: </a:t>
            </a:r>
            <a:r>
              <a:rPr lang="ko-KR" altLang="en-US" sz="1800" dirty="0"/>
              <a:t>음란의 개념에 대하여 우리나라의 학설과 판례는 일반적으로 성욕을 자극하거나 흥분 또는 만족하게 하는 내용으로서 일반인의 정상적인 성적 수치심을 해치고</a:t>
            </a:r>
            <a:r>
              <a:rPr lang="en-US" altLang="ko-KR" sz="1800" dirty="0"/>
              <a:t>, </a:t>
            </a:r>
            <a:r>
              <a:rPr lang="ko-KR" altLang="en-US" sz="1800" dirty="0"/>
              <a:t>건전한 성적 도덕관념에 반하는 것으로 보고 있음</a:t>
            </a:r>
            <a:r>
              <a:rPr lang="en-US" altLang="ko-KR" sz="1800" dirty="0"/>
              <a:t>. </a:t>
            </a:r>
            <a:endParaRPr lang="ko-KR" altLang="en-US" sz="1800" dirty="0"/>
          </a:p>
          <a:p>
            <a:endParaRPr lang="ko-KR" altLang="en-US" sz="1800" dirty="0"/>
          </a:p>
        </p:txBody>
      </p:sp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altLang="ko-KR" sz="3200" dirty="0"/>
              <a:t>1-1.</a:t>
            </a:r>
            <a:r>
              <a:rPr lang="ko-KR" altLang="en-US" sz="3200" dirty="0"/>
              <a:t>풍속사범의 단속대상 </a:t>
            </a:r>
            <a:r>
              <a:rPr lang="en-US" altLang="ko-KR" sz="3200" dirty="0"/>
              <a:t>– </a:t>
            </a:r>
            <a:r>
              <a:rPr lang="ko-KR" altLang="en-US" sz="3200" dirty="0" err="1"/>
              <a:t>성도덕에</a:t>
            </a:r>
            <a:r>
              <a:rPr lang="ko-KR" altLang="en-US" sz="3200" dirty="0"/>
              <a:t> 반하는 행위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내용 개체 틀 1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ko-KR" altLang="en-US" sz="1800" dirty="0" err="1">
                <a:solidFill>
                  <a:srgbClr val="FF0000"/>
                </a:solidFill>
              </a:rPr>
              <a:t>성매매</a:t>
            </a:r>
            <a:r>
              <a:rPr lang="ko-KR" altLang="en-US" sz="1800" dirty="0">
                <a:solidFill>
                  <a:srgbClr val="FF0000"/>
                </a:solidFill>
              </a:rPr>
              <a:t> 권유</a:t>
            </a:r>
            <a:r>
              <a:rPr lang="en-US" altLang="ko-KR" sz="1800" dirty="0">
                <a:solidFill>
                  <a:srgbClr val="FF0000"/>
                </a:solidFill>
              </a:rPr>
              <a:t>․ </a:t>
            </a:r>
            <a:r>
              <a:rPr lang="ko-KR" altLang="en-US" sz="1800" dirty="0">
                <a:solidFill>
                  <a:srgbClr val="FF0000"/>
                </a:solidFill>
              </a:rPr>
              <a:t>유인</a:t>
            </a:r>
            <a:r>
              <a:rPr lang="en-US" altLang="ko-KR" sz="1800" dirty="0">
                <a:solidFill>
                  <a:srgbClr val="FF0000"/>
                </a:solidFill>
              </a:rPr>
              <a:t>․ </a:t>
            </a:r>
            <a:r>
              <a:rPr lang="ko-KR" altLang="en-US" sz="1800" dirty="0">
                <a:solidFill>
                  <a:srgbClr val="FF0000"/>
                </a:solidFill>
              </a:rPr>
              <a:t>알선행위</a:t>
            </a:r>
            <a:r>
              <a:rPr lang="en-US" altLang="ko-KR" sz="1800" dirty="0">
                <a:solidFill>
                  <a:srgbClr val="FF0000"/>
                </a:solidFill>
              </a:rPr>
              <a:t>, </a:t>
            </a:r>
            <a:r>
              <a:rPr lang="ko-KR" altLang="en-US" sz="1800" dirty="0" err="1">
                <a:solidFill>
                  <a:srgbClr val="FF0000"/>
                </a:solidFill>
              </a:rPr>
              <a:t>성매매</a:t>
            </a:r>
            <a:r>
              <a:rPr lang="ko-KR" altLang="en-US" sz="1800" dirty="0">
                <a:solidFill>
                  <a:srgbClr val="FF0000"/>
                </a:solidFill>
              </a:rPr>
              <a:t> 매개행위 등</a:t>
            </a:r>
            <a:endParaRPr lang="en-US" altLang="ko-KR" sz="1800" dirty="0">
              <a:solidFill>
                <a:srgbClr val="FF0000"/>
              </a:solidFill>
            </a:endParaRPr>
          </a:p>
          <a:p>
            <a:endParaRPr lang="en-US" altLang="ko-KR" sz="1800" dirty="0">
              <a:solidFill>
                <a:srgbClr val="FF0000"/>
              </a:solidFill>
            </a:endParaRPr>
          </a:p>
          <a:p>
            <a:r>
              <a:rPr lang="ko-KR" altLang="en-US" sz="1800" dirty="0">
                <a:solidFill>
                  <a:srgbClr val="FF0000"/>
                </a:solidFill>
              </a:rPr>
              <a:t>현저한 사행적 행위</a:t>
            </a:r>
            <a:endParaRPr lang="en-US" altLang="ko-KR" sz="1800" dirty="0">
              <a:solidFill>
                <a:srgbClr val="FF0000"/>
              </a:solidFill>
            </a:endParaRPr>
          </a:p>
          <a:p>
            <a:pPr>
              <a:buNone/>
            </a:pPr>
            <a:r>
              <a:rPr lang="en-US" altLang="ko-KR" sz="1800" dirty="0"/>
              <a:t>   : </a:t>
            </a:r>
            <a:r>
              <a:rPr lang="ko-KR" altLang="en-US" sz="1800" dirty="0"/>
              <a:t>사행행위의 의의 </a:t>
            </a:r>
            <a:r>
              <a:rPr lang="en-US" altLang="ko-KR" sz="1800" dirty="0"/>
              <a:t>: </a:t>
            </a:r>
            <a:r>
              <a:rPr lang="ko-KR" altLang="en-US" sz="1800" dirty="0"/>
              <a:t>사행행위란 우연한 사실에 따라 재물의 득실을 거는 행위로</a:t>
            </a:r>
            <a:r>
              <a:rPr lang="en-US" altLang="ko-KR" sz="1800" dirty="0"/>
              <a:t>, </a:t>
            </a:r>
            <a:r>
              <a:rPr lang="ko-KR" altLang="en-US" sz="1800" dirty="0"/>
              <a:t>이는 사람의 사행심을 유발하고 건전한 경제사상의 마비를 초래하고 나아가 범죄를 일으키는 동기가 되므로 이를 풍속사범으로 금지</a:t>
            </a:r>
            <a:r>
              <a:rPr lang="en-US" altLang="ko-KR" sz="1800" dirty="0"/>
              <a:t>․ </a:t>
            </a:r>
            <a:r>
              <a:rPr lang="ko-KR" altLang="en-US" sz="1800" dirty="0"/>
              <a:t>단속하는 것</a:t>
            </a:r>
          </a:p>
          <a:p>
            <a:pPr>
              <a:buNone/>
            </a:pPr>
            <a:endParaRPr lang="ko-KR" altLang="en-US" sz="1800" dirty="0"/>
          </a:p>
          <a:p>
            <a:endParaRPr lang="ko-KR" altLang="en-US" sz="1800" dirty="0"/>
          </a:p>
        </p:txBody>
      </p:sp>
      <p:sp>
        <p:nvSpPr>
          <p:cNvPr id="3" name="제목 2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altLang="ko-KR" sz="3600" dirty="0"/>
              <a:t>1-2. </a:t>
            </a:r>
            <a:r>
              <a:rPr lang="ko-KR" altLang="en-US" sz="3600" dirty="0"/>
              <a:t>풍속사범의 단속대상 </a:t>
            </a:r>
            <a:r>
              <a:rPr lang="en-US" altLang="ko-KR" sz="3600" dirty="0"/>
              <a:t>– </a:t>
            </a:r>
            <a:r>
              <a:rPr lang="ko-KR" altLang="en-US" sz="3600" dirty="0"/>
              <a:t>기타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제목 2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ko-KR" altLang="en-US" sz="3600" dirty="0"/>
              <a:t>참고 </a:t>
            </a:r>
            <a:r>
              <a:rPr lang="en-US" altLang="ko-KR" sz="3600" dirty="0"/>
              <a:t>:  </a:t>
            </a:r>
            <a:r>
              <a:rPr lang="ko-KR" altLang="en-US" sz="3600" dirty="0" err="1"/>
              <a:t>성매매에</a:t>
            </a:r>
            <a:r>
              <a:rPr lang="ko-KR" altLang="en-US" sz="3600" dirty="0"/>
              <a:t> 대한 국가별 입법형태</a:t>
            </a:r>
          </a:p>
        </p:txBody>
      </p:sp>
      <p:graphicFrame>
        <p:nvGraphicFramePr>
          <p:cNvPr id="4" name="표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165856813"/>
              </p:ext>
            </p:extLst>
          </p:nvPr>
        </p:nvGraphicFramePr>
        <p:xfrm>
          <a:off x="539552" y="1928802"/>
          <a:ext cx="8318728" cy="3857651"/>
        </p:xfrm>
        <a:graphic>
          <a:graphicData uri="http://schemas.openxmlformats.org/drawingml/2006/table">
            <a:tbl>
              <a:tblPr/>
              <a:tblGrid>
                <a:gridCol w="1222270">
                  <a:extLst>
                    <a:ext uri="{9D8B030D-6E8A-4147-A177-3AD203B41FA5}">
                      <a16:colId xmlns="" xmlns:a16="http://schemas.microsoft.com/office/drawing/2014/main" val="20000"/>
                    </a:ext>
                  </a:extLst>
                </a:gridCol>
                <a:gridCol w="7096458">
                  <a:extLst>
                    <a:ext uri="{9D8B030D-6E8A-4147-A177-3AD203B41FA5}">
                      <a16:colId xmlns="" xmlns:a16="http://schemas.microsoft.com/office/drawing/2014/main" val="20001"/>
                    </a:ext>
                  </a:extLst>
                </a:gridCol>
              </a:tblGrid>
              <a:tr h="1185699"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600" b="0" i="0" spc="50" dirty="0">
                          <a:solidFill>
                            <a:srgbClr val="FF0000"/>
                          </a:solidFill>
                          <a:latin typeface="-윤고딕130"/>
                        </a:rPr>
                        <a:t>금지주의</a:t>
                      </a:r>
                    </a:p>
                  </a:txBody>
                  <a:tcPr marL="17780" marR="17780" marT="17780" marB="17780" anchor="ctr">
                    <a:lnL>
                      <a:noFill/>
                    </a:lnL>
                    <a:lnR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EAEA"/>
                    </a:solidFill>
                  </a:tcPr>
                </a:tc>
                <a:tc>
                  <a:txBody>
                    <a:bodyPr/>
                    <a:lstStyle/>
                    <a:p>
                      <a:pPr marL="63500" marR="63500" indent="0" algn="just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600" b="0" i="0" spc="50">
                          <a:solidFill>
                            <a:srgbClr val="000000"/>
                          </a:solidFill>
                          <a:latin typeface="-윤고딕110"/>
                        </a:rPr>
                        <a:t>․ </a:t>
                      </a:r>
                      <a:r>
                        <a:rPr lang="ko-KR" altLang="en-US" sz="1600" b="0" i="0" spc="50">
                          <a:solidFill>
                            <a:srgbClr val="000000"/>
                          </a:solidFill>
                          <a:latin typeface="-윤고딕110"/>
                        </a:rPr>
                        <a:t>성매매 행위를 범죄로 간주하는 입법태도</a:t>
                      </a:r>
                    </a:p>
                    <a:p>
                      <a:pPr marL="63500" marR="63500" indent="0" algn="just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600" b="0" i="0" spc="50">
                          <a:solidFill>
                            <a:srgbClr val="000000"/>
                          </a:solidFill>
                          <a:latin typeface="-윤고딕110"/>
                        </a:rPr>
                        <a:t>․ </a:t>
                      </a:r>
                      <a:r>
                        <a:rPr lang="ko-KR" altLang="en-US" sz="1600" b="0" i="0" spc="50">
                          <a:solidFill>
                            <a:srgbClr val="000000"/>
                          </a:solidFill>
                          <a:latin typeface="-윤고딕110"/>
                        </a:rPr>
                        <a:t>우리나라</a:t>
                      </a:r>
                      <a:r>
                        <a:rPr lang="en-US" altLang="ko-KR" sz="1600" b="0" i="0" spc="50">
                          <a:solidFill>
                            <a:srgbClr val="000000"/>
                          </a:solidFill>
                          <a:latin typeface="-윤고딕110"/>
                        </a:rPr>
                        <a:t>, </a:t>
                      </a:r>
                      <a:r>
                        <a:rPr lang="ko-KR" altLang="en-US" sz="1600" b="0" i="0" spc="50">
                          <a:solidFill>
                            <a:srgbClr val="000000"/>
                          </a:solidFill>
                          <a:latin typeface="-윤고딕110"/>
                        </a:rPr>
                        <a:t>필리핀</a:t>
                      </a:r>
                      <a:r>
                        <a:rPr lang="en-US" altLang="ko-KR" sz="1600" b="0" i="0" spc="50">
                          <a:solidFill>
                            <a:srgbClr val="000000"/>
                          </a:solidFill>
                          <a:latin typeface="-윤고딕110"/>
                        </a:rPr>
                        <a:t>, </a:t>
                      </a:r>
                      <a:r>
                        <a:rPr lang="ko-KR" altLang="en-US" sz="1600" b="0" i="0" spc="50">
                          <a:solidFill>
                            <a:srgbClr val="000000"/>
                          </a:solidFill>
                          <a:latin typeface="-윤고딕110"/>
                        </a:rPr>
                        <a:t>태국</a:t>
                      </a:r>
                      <a:r>
                        <a:rPr lang="en-US" altLang="ko-KR" sz="1600" b="0" i="0" spc="50">
                          <a:solidFill>
                            <a:srgbClr val="000000"/>
                          </a:solidFill>
                          <a:latin typeface="-윤고딕110"/>
                        </a:rPr>
                        <a:t>, </a:t>
                      </a:r>
                      <a:r>
                        <a:rPr lang="ko-KR" altLang="en-US" sz="1600" b="0" i="0" spc="50">
                          <a:solidFill>
                            <a:srgbClr val="000000"/>
                          </a:solidFill>
                          <a:latin typeface="-윤고딕110"/>
                        </a:rPr>
                        <a:t>뉴욕주 등</a:t>
                      </a:r>
                    </a:p>
                  </a:txBody>
                  <a:tcPr marL="17780" marR="17780" marT="17780" marB="17780" anchor="ctr">
                    <a:lnL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0"/>
                  </a:ext>
                </a:extLst>
              </a:tr>
              <a:tr h="1486253"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600" b="0" i="0" spc="50" dirty="0">
                          <a:solidFill>
                            <a:srgbClr val="FF0000"/>
                          </a:solidFill>
                          <a:latin typeface="-윤고딕130"/>
                        </a:rPr>
                        <a:t>규제주의</a:t>
                      </a:r>
                    </a:p>
                  </a:txBody>
                  <a:tcPr marL="17780" marR="17780" marT="17780" marB="17780" anchor="ctr">
                    <a:lnL>
                      <a:noFill/>
                    </a:lnL>
                    <a:lnR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EAEA"/>
                    </a:solidFill>
                  </a:tcPr>
                </a:tc>
                <a:tc>
                  <a:txBody>
                    <a:bodyPr/>
                    <a:lstStyle/>
                    <a:p>
                      <a:pPr marL="139700" marR="63500" indent="-76200" algn="just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600" b="0" i="0" spc="50" dirty="0">
                          <a:solidFill>
                            <a:srgbClr val="000000"/>
                          </a:solidFill>
                          <a:latin typeface="-윤고딕110,한컴돋움"/>
                        </a:rPr>
                        <a:t>․ </a:t>
                      </a:r>
                      <a:r>
                        <a:rPr lang="ko-KR" altLang="en-US" sz="1600" b="0" i="0" spc="50" dirty="0">
                          <a:solidFill>
                            <a:srgbClr val="000000"/>
                          </a:solidFill>
                          <a:latin typeface="-윤고딕110,한컴돋움"/>
                        </a:rPr>
                        <a:t>경찰</a:t>
                      </a:r>
                      <a:r>
                        <a:rPr lang="en-US" altLang="ko-KR" sz="1600" b="0" i="0" spc="50" dirty="0">
                          <a:solidFill>
                            <a:srgbClr val="000000"/>
                          </a:solidFill>
                          <a:latin typeface="-윤고딕110,한컴돋움"/>
                        </a:rPr>
                        <a:t>․</a:t>
                      </a:r>
                      <a:r>
                        <a:rPr lang="ko-KR" altLang="en-US" sz="1600" b="0" i="0" spc="50" dirty="0">
                          <a:solidFill>
                            <a:srgbClr val="000000"/>
                          </a:solidFill>
                          <a:latin typeface="-윤고딕110,한컴돋움"/>
                        </a:rPr>
                        <a:t>행정당국의 허가를 받고 등록대장</a:t>
                      </a:r>
                      <a:r>
                        <a:rPr lang="en-US" altLang="ko-KR" sz="1600" b="0" i="0" spc="50" dirty="0">
                          <a:solidFill>
                            <a:srgbClr val="000000"/>
                          </a:solidFill>
                          <a:latin typeface="-윤고딕110,한컴돋움"/>
                        </a:rPr>
                        <a:t>, </a:t>
                      </a:r>
                      <a:r>
                        <a:rPr lang="ko-KR" altLang="en-US" sz="1600" b="0" i="0" spc="50" dirty="0">
                          <a:solidFill>
                            <a:srgbClr val="000000"/>
                          </a:solidFill>
                          <a:latin typeface="-윤고딕110,한컴돋움"/>
                        </a:rPr>
                        <a:t>의료감시 등 통제수단을 활용하는 입법태도</a:t>
                      </a:r>
                      <a:endParaRPr lang="ko-KR" altLang="en-US" sz="1600" b="0" i="0" spc="50" dirty="0">
                        <a:solidFill>
                          <a:srgbClr val="000000"/>
                        </a:solidFill>
                        <a:latin typeface="-윤고딕110"/>
                      </a:endParaRPr>
                    </a:p>
                    <a:p>
                      <a:pPr marL="63500" marR="63500" indent="0" algn="just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600" b="0" i="0" spc="50" dirty="0">
                          <a:solidFill>
                            <a:srgbClr val="000000"/>
                          </a:solidFill>
                          <a:latin typeface="-윤고딕110"/>
                        </a:rPr>
                        <a:t>․ </a:t>
                      </a:r>
                      <a:r>
                        <a:rPr lang="ko-KR" altLang="en-US" sz="1600" b="0" i="0" spc="50" dirty="0">
                          <a:solidFill>
                            <a:srgbClr val="000000"/>
                          </a:solidFill>
                          <a:latin typeface="-윤고딕110"/>
                        </a:rPr>
                        <a:t>독일</a:t>
                      </a:r>
                      <a:r>
                        <a:rPr lang="en-US" altLang="ko-KR" sz="1600" b="0" i="0" spc="50" dirty="0">
                          <a:solidFill>
                            <a:srgbClr val="000000"/>
                          </a:solidFill>
                          <a:latin typeface="-윤고딕110"/>
                        </a:rPr>
                        <a:t>, </a:t>
                      </a:r>
                      <a:r>
                        <a:rPr lang="ko-KR" altLang="en-US" sz="1600" b="0" i="0" spc="50" dirty="0">
                          <a:solidFill>
                            <a:srgbClr val="000000"/>
                          </a:solidFill>
                          <a:latin typeface="-윤고딕110"/>
                        </a:rPr>
                        <a:t>네덜란드</a:t>
                      </a:r>
                      <a:r>
                        <a:rPr lang="en-US" altLang="ko-KR" sz="1600" b="0" i="0" spc="50" dirty="0">
                          <a:solidFill>
                            <a:srgbClr val="000000"/>
                          </a:solidFill>
                          <a:latin typeface="-윤고딕110"/>
                        </a:rPr>
                        <a:t>, </a:t>
                      </a:r>
                      <a:r>
                        <a:rPr lang="ko-KR" altLang="en-US" sz="1600" b="0" i="0" spc="50" dirty="0">
                          <a:solidFill>
                            <a:srgbClr val="000000"/>
                          </a:solidFill>
                          <a:latin typeface="-윤고딕110"/>
                        </a:rPr>
                        <a:t>대만</a:t>
                      </a:r>
                      <a:r>
                        <a:rPr lang="en-US" altLang="ko-KR" sz="1600" b="0" i="0" spc="50" dirty="0">
                          <a:solidFill>
                            <a:srgbClr val="000000"/>
                          </a:solidFill>
                          <a:latin typeface="-윤고딕110"/>
                        </a:rPr>
                        <a:t>, </a:t>
                      </a:r>
                      <a:r>
                        <a:rPr lang="ko-KR" altLang="en-US" sz="1600" b="0" i="0" spc="50" dirty="0">
                          <a:solidFill>
                            <a:srgbClr val="000000"/>
                          </a:solidFill>
                          <a:latin typeface="-윤고딕110"/>
                        </a:rPr>
                        <a:t>호주 등</a:t>
                      </a:r>
                    </a:p>
                  </a:txBody>
                  <a:tcPr marL="17780" marR="17780" marT="17780" marB="17780" anchor="ctr">
                    <a:lnL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1"/>
                  </a:ext>
                </a:extLst>
              </a:tr>
              <a:tr h="1185699"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600" b="0" i="0" spc="50" dirty="0">
                          <a:solidFill>
                            <a:srgbClr val="FF0000"/>
                          </a:solidFill>
                          <a:latin typeface="-윤고딕130"/>
                        </a:rPr>
                        <a:t>폐지주의</a:t>
                      </a:r>
                    </a:p>
                  </a:txBody>
                  <a:tcPr marL="17780" marR="17780" marT="17780" marB="17780" anchor="ctr">
                    <a:lnL>
                      <a:noFill/>
                    </a:lnL>
                    <a:lnR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EAEA"/>
                    </a:solidFill>
                  </a:tcPr>
                </a:tc>
                <a:tc>
                  <a:txBody>
                    <a:bodyPr/>
                    <a:lstStyle/>
                    <a:p>
                      <a:pPr marL="63500" marR="63500" indent="0" algn="just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600" b="0" i="0" spc="50" dirty="0">
                          <a:solidFill>
                            <a:srgbClr val="000000"/>
                          </a:solidFill>
                          <a:latin typeface="-윤고딕110"/>
                        </a:rPr>
                        <a:t>․ </a:t>
                      </a:r>
                      <a:r>
                        <a:rPr lang="ko-KR" altLang="en-US" sz="1600" b="0" i="0" spc="50" dirty="0" err="1">
                          <a:solidFill>
                            <a:srgbClr val="000000"/>
                          </a:solidFill>
                          <a:latin typeface="-윤고딕110"/>
                        </a:rPr>
                        <a:t>성매매</a:t>
                      </a:r>
                      <a:r>
                        <a:rPr lang="ko-KR" altLang="en-US" sz="1600" b="0" i="0" spc="50" dirty="0">
                          <a:solidFill>
                            <a:srgbClr val="000000"/>
                          </a:solidFill>
                          <a:latin typeface="-윤고딕110"/>
                        </a:rPr>
                        <a:t> 행위는 자유활동으로 허가되나 착취</a:t>
                      </a:r>
                      <a:r>
                        <a:rPr lang="en-US" altLang="ko-KR" sz="1600" b="0" i="0" spc="50" dirty="0">
                          <a:solidFill>
                            <a:srgbClr val="000000"/>
                          </a:solidFill>
                          <a:latin typeface="-윤고딕110"/>
                        </a:rPr>
                        <a:t>․</a:t>
                      </a:r>
                      <a:r>
                        <a:rPr lang="ko-KR" altLang="en-US" sz="1600" b="0" i="0" spc="50" dirty="0">
                          <a:solidFill>
                            <a:srgbClr val="000000"/>
                          </a:solidFill>
                          <a:latin typeface="-윤고딕110"/>
                        </a:rPr>
                        <a:t>조장 등은 금지하는 입법태도</a:t>
                      </a:r>
                    </a:p>
                    <a:p>
                      <a:pPr marL="63500" marR="63500" indent="0" algn="just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600" b="0" i="0" spc="50" dirty="0">
                          <a:solidFill>
                            <a:srgbClr val="000000"/>
                          </a:solidFill>
                          <a:latin typeface="-윤고딕110"/>
                        </a:rPr>
                        <a:t>․ </a:t>
                      </a:r>
                      <a:r>
                        <a:rPr lang="ko-KR" altLang="en-US" sz="1600" b="0" i="0" spc="50" dirty="0">
                          <a:solidFill>
                            <a:srgbClr val="000000"/>
                          </a:solidFill>
                          <a:latin typeface="-윤고딕110"/>
                        </a:rPr>
                        <a:t>영국</a:t>
                      </a:r>
                      <a:r>
                        <a:rPr lang="en-US" altLang="ko-KR" sz="1600" b="0" i="0" spc="50" dirty="0">
                          <a:solidFill>
                            <a:srgbClr val="000000"/>
                          </a:solidFill>
                          <a:latin typeface="-윤고딕110"/>
                        </a:rPr>
                        <a:t>, </a:t>
                      </a:r>
                      <a:r>
                        <a:rPr lang="ko-KR" altLang="en-US" sz="1600" b="0" i="0" spc="50" dirty="0">
                          <a:solidFill>
                            <a:srgbClr val="000000"/>
                          </a:solidFill>
                          <a:latin typeface="-윤고딕110"/>
                        </a:rPr>
                        <a:t>프랑스</a:t>
                      </a:r>
                      <a:r>
                        <a:rPr lang="en-US" altLang="ko-KR" sz="1600" b="0" i="0" spc="50" dirty="0">
                          <a:solidFill>
                            <a:srgbClr val="000000"/>
                          </a:solidFill>
                          <a:latin typeface="-윤고딕110"/>
                        </a:rPr>
                        <a:t>, </a:t>
                      </a:r>
                      <a:r>
                        <a:rPr lang="ko-KR" altLang="en-US" sz="1600" b="0" i="0" spc="50" dirty="0">
                          <a:solidFill>
                            <a:srgbClr val="000000"/>
                          </a:solidFill>
                          <a:latin typeface="-윤고딕110"/>
                        </a:rPr>
                        <a:t>일본</a:t>
                      </a:r>
                      <a:r>
                        <a:rPr lang="en-US" altLang="ko-KR" sz="1600" b="0" i="0" spc="50" dirty="0">
                          <a:solidFill>
                            <a:srgbClr val="000000"/>
                          </a:solidFill>
                          <a:latin typeface="-윤고딕110"/>
                        </a:rPr>
                        <a:t>, </a:t>
                      </a:r>
                      <a:r>
                        <a:rPr lang="ko-KR" altLang="en-US" sz="1600" b="0" i="0" spc="50" dirty="0">
                          <a:solidFill>
                            <a:srgbClr val="000000"/>
                          </a:solidFill>
                          <a:latin typeface="-윤고딕110"/>
                        </a:rPr>
                        <a:t>스위스</a:t>
                      </a:r>
                      <a:r>
                        <a:rPr lang="en-US" altLang="ko-KR" sz="1600" b="0" i="0" spc="50" dirty="0">
                          <a:solidFill>
                            <a:srgbClr val="000000"/>
                          </a:solidFill>
                          <a:latin typeface="-윤고딕110"/>
                        </a:rPr>
                        <a:t>, </a:t>
                      </a:r>
                      <a:r>
                        <a:rPr lang="ko-KR" altLang="en-US" sz="1600" b="0" i="0" spc="50" dirty="0">
                          <a:solidFill>
                            <a:srgbClr val="000000"/>
                          </a:solidFill>
                          <a:latin typeface="-윤고딕110"/>
                        </a:rPr>
                        <a:t>오스트리아 등</a:t>
                      </a:r>
                    </a:p>
                  </a:txBody>
                  <a:tcPr marL="17780" marR="17780" marT="17780" marB="17780" anchor="ctr">
                    <a:lnL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2"/>
                  </a:ext>
                </a:extLst>
              </a:tr>
            </a:tbl>
          </a:graphicData>
        </a:graphic>
      </p:graphicFrame>
      <p:sp>
        <p:nvSpPr>
          <p:cNvPr id="1025" name="Rectangle 1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내용 개체 틀 1"/>
          <p:cNvSpPr>
            <a:spLocks noGrp="1"/>
          </p:cNvSpPr>
          <p:nvPr>
            <p:ph idx="1"/>
          </p:nvPr>
        </p:nvSpPr>
        <p:spPr>
          <a:xfrm>
            <a:off x="457200" y="1600200"/>
            <a:ext cx="8329642" cy="4972072"/>
          </a:xfrm>
        </p:spPr>
        <p:txBody>
          <a:bodyPr>
            <a:normAutofit fontScale="47500" lnSpcReduction="20000"/>
          </a:bodyPr>
          <a:lstStyle/>
          <a:p>
            <a:r>
              <a:rPr lang="ko-KR" altLang="en-US" dirty="0"/>
              <a:t>이 법은 풍속영업</a:t>
            </a:r>
            <a:r>
              <a:rPr lang="en-US" altLang="ko-KR" dirty="0"/>
              <a:t>(</a:t>
            </a:r>
            <a:r>
              <a:rPr lang="ko-KR" altLang="en-US" dirty="0"/>
              <a:t>風俗營業</a:t>
            </a:r>
            <a:r>
              <a:rPr lang="en-US" altLang="ko-KR" dirty="0"/>
              <a:t>)</a:t>
            </a:r>
            <a:r>
              <a:rPr lang="ko-KR" altLang="en-US" dirty="0"/>
              <a:t>을 하는 장소에서 선량한 풍속을 해치거나 청소년의 건전한 성장을 저해하는 행위 등을 규제하여 미풍양속을 보존하고 청소년을 유해한 환경으로부터 보호함을 목적으로 함</a:t>
            </a:r>
            <a:r>
              <a:rPr lang="en-US" altLang="ko-KR" dirty="0"/>
              <a:t>.</a:t>
            </a:r>
          </a:p>
          <a:p>
            <a:endParaRPr lang="ko-KR" altLang="en-US" dirty="0"/>
          </a:p>
          <a:p>
            <a:r>
              <a:rPr lang="ko-KR" altLang="en-US" dirty="0"/>
              <a:t>풍속영업의 범위</a:t>
            </a:r>
            <a:endParaRPr lang="en-US" altLang="ko-KR" dirty="0"/>
          </a:p>
          <a:p>
            <a:pPr marL="0" indent="0">
              <a:buNone/>
            </a:pPr>
            <a:r>
              <a:rPr lang="en-US" altLang="ko-KR" sz="2900" dirty="0"/>
              <a:t>     </a:t>
            </a:r>
            <a:r>
              <a:rPr lang="en-US" altLang="ko-KR" sz="2900" dirty="0">
                <a:solidFill>
                  <a:srgbClr val="7030A0"/>
                </a:solidFill>
              </a:rPr>
              <a:t>1. </a:t>
            </a:r>
            <a:r>
              <a:rPr lang="ko-KR" altLang="en-US" sz="2900" dirty="0">
                <a:solidFill>
                  <a:srgbClr val="7030A0"/>
                </a:solidFill>
              </a:rPr>
              <a:t>「게임산업진흥에 관한 법률」 제</a:t>
            </a:r>
            <a:r>
              <a:rPr lang="en-US" altLang="ko-KR" sz="2900" dirty="0">
                <a:solidFill>
                  <a:srgbClr val="7030A0"/>
                </a:solidFill>
              </a:rPr>
              <a:t>2</a:t>
            </a:r>
            <a:r>
              <a:rPr lang="ko-KR" altLang="en-US" sz="2900" dirty="0">
                <a:solidFill>
                  <a:srgbClr val="7030A0"/>
                </a:solidFill>
              </a:rPr>
              <a:t>조제</a:t>
            </a:r>
            <a:r>
              <a:rPr lang="en-US" altLang="ko-KR" sz="2900" dirty="0">
                <a:solidFill>
                  <a:srgbClr val="7030A0"/>
                </a:solidFill>
              </a:rPr>
              <a:t>6</a:t>
            </a:r>
            <a:r>
              <a:rPr lang="ko-KR" altLang="en-US" sz="2900" dirty="0">
                <a:solidFill>
                  <a:srgbClr val="7030A0"/>
                </a:solidFill>
              </a:rPr>
              <a:t>호에 따른 </a:t>
            </a:r>
            <a:r>
              <a:rPr lang="ko-KR" altLang="en-US" sz="2900" dirty="0" err="1">
                <a:solidFill>
                  <a:srgbClr val="7030A0"/>
                </a:solidFill>
              </a:rPr>
              <a:t>게임제공업</a:t>
            </a:r>
            <a:r>
              <a:rPr lang="ko-KR" altLang="en-US" sz="2900" dirty="0">
                <a:solidFill>
                  <a:srgbClr val="7030A0"/>
                </a:solidFill>
              </a:rPr>
              <a:t> 및 같은 법 제</a:t>
            </a:r>
            <a:r>
              <a:rPr lang="en-US" altLang="ko-KR" sz="2900" dirty="0">
                <a:solidFill>
                  <a:srgbClr val="7030A0"/>
                </a:solidFill>
              </a:rPr>
              <a:t>2</a:t>
            </a:r>
            <a:r>
              <a:rPr lang="ko-KR" altLang="en-US" sz="2900" dirty="0">
                <a:solidFill>
                  <a:srgbClr val="7030A0"/>
                </a:solidFill>
              </a:rPr>
              <a:t>조제</a:t>
            </a:r>
            <a:r>
              <a:rPr lang="en-US" altLang="ko-KR" sz="2900" dirty="0">
                <a:solidFill>
                  <a:srgbClr val="7030A0"/>
                </a:solidFill>
              </a:rPr>
              <a:t>8</a:t>
            </a:r>
            <a:r>
              <a:rPr lang="ko-KR" altLang="en-US" sz="2900" dirty="0">
                <a:solidFill>
                  <a:srgbClr val="7030A0"/>
                </a:solidFill>
              </a:rPr>
              <a:t>호에 따른 복합</a:t>
            </a:r>
            <a:endParaRPr lang="en-US" altLang="ko-KR" sz="2900" dirty="0">
              <a:solidFill>
                <a:srgbClr val="7030A0"/>
              </a:solidFill>
            </a:endParaRPr>
          </a:p>
          <a:p>
            <a:pPr marL="0" indent="0">
              <a:buNone/>
            </a:pPr>
            <a:r>
              <a:rPr lang="en-US" altLang="ko-KR" sz="2900" dirty="0">
                <a:solidFill>
                  <a:srgbClr val="7030A0"/>
                </a:solidFill>
              </a:rPr>
              <a:t>          </a:t>
            </a:r>
            <a:r>
              <a:rPr lang="ko-KR" altLang="en-US" sz="2900" dirty="0" err="1">
                <a:solidFill>
                  <a:srgbClr val="7030A0"/>
                </a:solidFill>
              </a:rPr>
              <a:t>유통게임제공업</a:t>
            </a:r>
            <a:endParaRPr lang="ko-KR" altLang="en-US" sz="2900" dirty="0">
              <a:solidFill>
                <a:srgbClr val="7030A0"/>
              </a:solidFill>
            </a:endParaRPr>
          </a:p>
          <a:p>
            <a:pPr marL="0" indent="0">
              <a:buNone/>
            </a:pPr>
            <a:r>
              <a:rPr lang="en-US" altLang="ko-KR" sz="2900" dirty="0">
                <a:solidFill>
                  <a:srgbClr val="7030A0"/>
                </a:solidFill>
              </a:rPr>
              <a:t>     2. </a:t>
            </a:r>
            <a:r>
              <a:rPr lang="ko-KR" altLang="en-US" sz="2900" dirty="0">
                <a:solidFill>
                  <a:srgbClr val="7030A0"/>
                </a:solidFill>
              </a:rPr>
              <a:t>「영화 및 비디오물의 진흥에 관한 법률」 제</a:t>
            </a:r>
            <a:r>
              <a:rPr lang="en-US" altLang="ko-KR" sz="2900" dirty="0">
                <a:solidFill>
                  <a:srgbClr val="7030A0"/>
                </a:solidFill>
              </a:rPr>
              <a:t>2</a:t>
            </a:r>
            <a:r>
              <a:rPr lang="ko-KR" altLang="en-US" sz="2900" dirty="0">
                <a:solidFill>
                  <a:srgbClr val="7030A0"/>
                </a:solidFill>
              </a:rPr>
              <a:t>조제</a:t>
            </a:r>
            <a:r>
              <a:rPr lang="en-US" altLang="ko-KR" sz="2900" dirty="0">
                <a:solidFill>
                  <a:srgbClr val="7030A0"/>
                </a:solidFill>
              </a:rPr>
              <a:t>16</a:t>
            </a:r>
            <a:r>
              <a:rPr lang="ko-KR" altLang="en-US" sz="2900" dirty="0" err="1">
                <a:solidFill>
                  <a:srgbClr val="7030A0"/>
                </a:solidFill>
              </a:rPr>
              <a:t>호가목에</a:t>
            </a:r>
            <a:r>
              <a:rPr lang="ko-KR" altLang="en-US" sz="2900" dirty="0">
                <a:solidFill>
                  <a:srgbClr val="7030A0"/>
                </a:solidFill>
              </a:rPr>
              <a:t> 따른 </a:t>
            </a:r>
            <a:r>
              <a:rPr lang="ko-KR" altLang="en-US" sz="2900" dirty="0" err="1">
                <a:solidFill>
                  <a:srgbClr val="7030A0"/>
                </a:solidFill>
              </a:rPr>
              <a:t>비디오물감상실업</a:t>
            </a:r>
            <a:endParaRPr lang="ko-KR" altLang="en-US" sz="2900" dirty="0">
              <a:solidFill>
                <a:srgbClr val="7030A0"/>
              </a:solidFill>
            </a:endParaRPr>
          </a:p>
          <a:p>
            <a:pPr marL="0" indent="0">
              <a:buNone/>
            </a:pPr>
            <a:r>
              <a:rPr lang="en-US" altLang="ko-KR" sz="2900" dirty="0">
                <a:solidFill>
                  <a:srgbClr val="7030A0"/>
                </a:solidFill>
              </a:rPr>
              <a:t>     3. </a:t>
            </a:r>
            <a:r>
              <a:rPr lang="ko-KR" altLang="en-US" sz="2900" dirty="0">
                <a:solidFill>
                  <a:srgbClr val="7030A0"/>
                </a:solidFill>
              </a:rPr>
              <a:t>「음악산업진흥에 관한 법률」 제</a:t>
            </a:r>
            <a:r>
              <a:rPr lang="en-US" altLang="ko-KR" sz="2900" dirty="0">
                <a:solidFill>
                  <a:srgbClr val="7030A0"/>
                </a:solidFill>
              </a:rPr>
              <a:t>2</a:t>
            </a:r>
            <a:r>
              <a:rPr lang="ko-KR" altLang="en-US" sz="2900" dirty="0">
                <a:solidFill>
                  <a:srgbClr val="7030A0"/>
                </a:solidFill>
              </a:rPr>
              <a:t>조제</a:t>
            </a:r>
            <a:r>
              <a:rPr lang="en-US" altLang="ko-KR" sz="2900" dirty="0">
                <a:solidFill>
                  <a:srgbClr val="7030A0"/>
                </a:solidFill>
              </a:rPr>
              <a:t>13</a:t>
            </a:r>
            <a:r>
              <a:rPr lang="ko-KR" altLang="en-US" sz="2900" dirty="0">
                <a:solidFill>
                  <a:srgbClr val="7030A0"/>
                </a:solidFill>
              </a:rPr>
              <a:t>호에 따른 </a:t>
            </a:r>
            <a:r>
              <a:rPr lang="ko-KR" altLang="en-US" sz="2900" dirty="0" err="1">
                <a:solidFill>
                  <a:srgbClr val="7030A0"/>
                </a:solidFill>
              </a:rPr>
              <a:t>노래연습장업</a:t>
            </a:r>
            <a:endParaRPr lang="ko-KR" altLang="en-US" sz="2900" dirty="0">
              <a:solidFill>
                <a:srgbClr val="7030A0"/>
              </a:solidFill>
            </a:endParaRPr>
          </a:p>
          <a:p>
            <a:pPr marL="0" indent="0">
              <a:buNone/>
            </a:pPr>
            <a:r>
              <a:rPr lang="en-US" altLang="ko-KR" sz="2900" dirty="0">
                <a:solidFill>
                  <a:srgbClr val="7030A0"/>
                </a:solidFill>
              </a:rPr>
              <a:t>     4. </a:t>
            </a:r>
            <a:r>
              <a:rPr lang="ko-KR" altLang="en-US" sz="2900" dirty="0">
                <a:solidFill>
                  <a:srgbClr val="7030A0"/>
                </a:solidFill>
              </a:rPr>
              <a:t>「공중위생관리법」 제</a:t>
            </a:r>
            <a:r>
              <a:rPr lang="en-US" altLang="ko-KR" sz="2900" dirty="0">
                <a:solidFill>
                  <a:srgbClr val="7030A0"/>
                </a:solidFill>
              </a:rPr>
              <a:t>2</a:t>
            </a:r>
            <a:r>
              <a:rPr lang="ko-KR" altLang="en-US" sz="2900" dirty="0">
                <a:solidFill>
                  <a:srgbClr val="7030A0"/>
                </a:solidFill>
              </a:rPr>
              <a:t>조제</a:t>
            </a:r>
            <a:r>
              <a:rPr lang="en-US" altLang="ko-KR" sz="2900" dirty="0">
                <a:solidFill>
                  <a:srgbClr val="7030A0"/>
                </a:solidFill>
              </a:rPr>
              <a:t>1</a:t>
            </a:r>
            <a:r>
              <a:rPr lang="ko-KR" altLang="en-US" sz="2900" dirty="0" err="1">
                <a:solidFill>
                  <a:srgbClr val="7030A0"/>
                </a:solidFill>
              </a:rPr>
              <a:t>항제</a:t>
            </a:r>
            <a:r>
              <a:rPr lang="en-US" altLang="ko-KR" sz="2900" dirty="0">
                <a:solidFill>
                  <a:srgbClr val="7030A0"/>
                </a:solidFill>
              </a:rPr>
              <a:t>2</a:t>
            </a:r>
            <a:r>
              <a:rPr lang="ko-KR" altLang="en-US" sz="2900" dirty="0">
                <a:solidFill>
                  <a:srgbClr val="7030A0"/>
                </a:solidFill>
              </a:rPr>
              <a:t>호부터 제</a:t>
            </a:r>
            <a:r>
              <a:rPr lang="en-US" altLang="ko-KR" sz="2900" dirty="0">
                <a:solidFill>
                  <a:srgbClr val="7030A0"/>
                </a:solidFill>
              </a:rPr>
              <a:t>4</a:t>
            </a:r>
            <a:r>
              <a:rPr lang="ko-KR" altLang="en-US" sz="2900" dirty="0">
                <a:solidFill>
                  <a:srgbClr val="7030A0"/>
                </a:solidFill>
              </a:rPr>
              <a:t>호까지의 규정에 따른 숙박업</a:t>
            </a:r>
            <a:r>
              <a:rPr lang="en-US" altLang="ko-KR" sz="2900" dirty="0">
                <a:solidFill>
                  <a:srgbClr val="7030A0"/>
                </a:solidFill>
              </a:rPr>
              <a:t>, </a:t>
            </a:r>
            <a:r>
              <a:rPr lang="ko-KR" altLang="en-US" sz="2900" dirty="0" err="1">
                <a:solidFill>
                  <a:srgbClr val="7030A0"/>
                </a:solidFill>
              </a:rPr>
              <a:t>목욕장업</a:t>
            </a:r>
            <a:r>
              <a:rPr lang="en-US" altLang="ko-KR" sz="2900" dirty="0">
                <a:solidFill>
                  <a:srgbClr val="7030A0"/>
                </a:solidFill>
              </a:rPr>
              <a:t>(</a:t>
            </a:r>
            <a:r>
              <a:rPr lang="ko-KR" altLang="en-US" sz="2900" dirty="0" err="1">
                <a:solidFill>
                  <a:srgbClr val="7030A0"/>
                </a:solidFill>
              </a:rPr>
              <a:t>沐浴場業</a:t>
            </a:r>
            <a:r>
              <a:rPr lang="en-US" altLang="ko-KR" sz="2900" dirty="0">
                <a:solidFill>
                  <a:srgbClr val="7030A0"/>
                </a:solidFill>
              </a:rPr>
              <a:t>), </a:t>
            </a:r>
          </a:p>
          <a:p>
            <a:pPr marL="0" indent="0">
              <a:buNone/>
            </a:pPr>
            <a:r>
              <a:rPr lang="en-US" altLang="ko-KR" sz="2900" dirty="0">
                <a:solidFill>
                  <a:srgbClr val="7030A0"/>
                </a:solidFill>
              </a:rPr>
              <a:t>           </a:t>
            </a:r>
            <a:r>
              <a:rPr lang="ko-KR" altLang="en-US" sz="2900" dirty="0" err="1">
                <a:solidFill>
                  <a:srgbClr val="7030A0"/>
                </a:solidFill>
              </a:rPr>
              <a:t>이용업</a:t>
            </a:r>
            <a:r>
              <a:rPr lang="en-US" altLang="ko-KR" sz="2900" dirty="0">
                <a:solidFill>
                  <a:srgbClr val="7030A0"/>
                </a:solidFill>
              </a:rPr>
              <a:t>(</a:t>
            </a:r>
            <a:r>
              <a:rPr lang="ko-KR" altLang="en-US" sz="2900">
                <a:solidFill>
                  <a:srgbClr val="7030A0"/>
                </a:solidFill>
              </a:rPr>
              <a:t>理容業</a:t>
            </a:r>
            <a:r>
              <a:rPr lang="en-US" altLang="ko-KR" sz="2900" dirty="0">
                <a:solidFill>
                  <a:srgbClr val="7030A0"/>
                </a:solidFill>
              </a:rPr>
              <a:t>) </a:t>
            </a:r>
            <a:r>
              <a:rPr lang="ko-KR" altLang="en-US" sz="2900" dirty="0">
                <a:solidFill>
                  <a:srgbClr val="7030A0"/>
                </a:solidFill>
              </a:rPr>
              <a:t>중 대통령령으로 정하는 것</a:t>
            </a:r>
          </a:p>
          <a:p>
            <a:pPr marL="0" indent="0">
              <a:buNone/>
            </a:pPr>
            <a:r>
              <a:rPr lang="en-US" altLang="ko-KR" sz="2900" dirty="0">
                <a:solidFill>
                  <a:srgbClr val="7030A0"/>
                </a:solidFill>
              </a:rPr>
              <a:t>     5. </a:t>
            </a:r>
            <a:r>
              <a:rPr lang="ko-KR" altLang="en-US" sz="2900" dirty="0">
                <a:solidFill>
                  <a:srgbClr val="7030A0"/>
                </a:solidFill>
              </a:rPr>
              <a:t>「식품위생법」 제</a:t>
            </a:r>
            <a:r>
              <a:rPr lang="en-US" altLang="ko-KR" sz="2900" dirty="0">
                <a:solidFill>
                  <a:srgbClr val="7030A0"/>
                </a:solidFill>
              </a:rPr>
              <a:t>36</a:t>
            </a:r>
            <a:r>
              <a:rPr lang="ko-KR" altLang="en-US" sz="2900" dirty="0">
                <a:solidFill>
                  <a:srgbClr val="7030A0"/>
                </a:solidFill>
              </a:rPr>
              <a:t>조제</a:t>
            </a:r>
            <a:r>
              <a:rPr lang="en-US" altLang="ko-KR" sz="2900" dirty="0">
                <a:solidFill>
                  <a:srgbClr val="7030A0"/>
                </a:solidFill>
              </a:rPr>
              <a:t>1</a:t>
            </a:r>
            <a:r>
              <a:rPr lang="ko-KR" altLang="en-US" sz="2900" dirty="0" err="1">
                <a:solidFill>
                  <a:srgbClr val="7030A0"/>
                </a:solidFill>
              </a:rPr>
              <a:t>항제</a:t>
            </a:r>
            <a:r>
              <a:rPr lang="en-US" altLang="ko-KR" sz="2900" dirty="0">
                <a:solidFill>
                  <a:srgbClr val="7030A0"/>
                </a:solidFill>
              </a:rPr>
              <a:t>3</a:t>
            </a:r>
            <a:r>
              <a:rPr lang="ko-KR" altLang="en-US" sz="2900" dirty="0">
                <a:solidFill>
                  <a:srgbClr val="7030A0"/>
                </a:solidFill>
              </a:rPr>
              <a:t>호에 따른 식품접객업 중 대통령령으로 정하는 것</a:t>
            </a:r>
          </a:p>
          <a:p>
            <a:pPr marL="0" indent="0">
              <a:buNone/>
            </a:pPr>
            <a:r>
              <a:rPr lang="en-US" altLang="ko-KR" sz="2900" dirty="0">
                <a:solidFill>
                  <a:srgbClr val="7030A0"/>
                </a:solidFill>
              </a:rPr>
              <a:t>     6. </a:t>
            </a:r>
            <a:r>
              <a:rPr lang="ko-KR" altLang="en-US" sz="2900" dirty="0">
                <a:solidFill>
                  <a:srgbClr val="7030A0"/>
                </a:solidFill>
              </a:rPr>
              <a:t>「체육시설의 </a:t>
            </a:r>
            <a:r>
              <a:rPr lang="ko-KR" altLang="en-US" sz="2900" dirty="0" err="1">
                <a:solidFill>
                  <a:srgbClr val="7030A0"/>
                </a:solidFill>
              </a:rPr>
              <a:t>설치ㆍ이용에</a:t>
            </a:r>
            <a:r>
              <a:rPr lang="ko-KR" altLang="en-US" sz="2900" dirty="0">
                <a:solidFill>
                  <a:srgbClr val="7030A0"/>
                </a:solidFill>
              </a:rPr>
              <a:t> 관한 법률」 제</a:t>
            </a:r>
            <a:r>
              <a:rPr lang="en-US" altLang="ko-KR" sz="2900" dirty="0">
                <a:solidFill>
                  <a:srgbClr val="7030A0"/>
                </a:solidFill>
              </a:rPr>
              <a:t>10</a:t>
            </a:r>
            <a:r>
              <a:rPr lang="ko-KR" altLang="en-US" sz="2900" dirty="0">
                <a:solidFill>
                  <a:srgbClr val="7030A0"/>
                </a:solidFill>
              </a:rPr>
              <a:t>조제</a:t>
            </a:r>
            <a:r>
              <a:rPr lang="en-US" altLang="ko-KR" sz="2900" dirty="0">
                <a:solidFill>
                  <a:srgbClr val="7030A0"/>
                </a:solidFill>
              </a:rPr>
              <a:t>1</a:t>
            </a:r>
            <a:r>
              <a:rPr lang="ko-KR" altLang="en-US" sz="2900" dirty="0" err="1">
                <a:solidFill>
                  <a:srgbClr val="7030A0"/>
                </a:solidFill>
              </a:rPr>
              <a:t>항제</a:t>
            </a:r>
            <a:r>
              <a:rPr lang="en-US" altLang="ko-KR" sz="2900" dirty="0">
                <a:solidFill>
                  <a:srgbClr val="7030A0"/>
                </a:solidFill>
              </a:rPr>
              <a:t>2</a:t>
            </a:r>
            <a:r>
              <a:rPr lang="ko-KR" altLang="en-US" sz="2900" dirty="0">
                <a:solidFill>
                  <a:srgbClr val="7030A0"/>
                </a:solidFill>
              </a:rPr>
              <a:t>호에 따른 </a:t>
            </a:r>
            <a:r>
              <a:rPr lang="ko-KR" altLang="en-US" sz="2900" dirty="0" err="1">
                <a:solidFill>
                  <a:srgbClr val="7030A0"/>
                </a:solidFill>
              </a:rPr>
              <a:t>무도학원업</a:t>
            </a:r>
            <a:r>
              <a:rPr lang="ko-KR" altLang="en-US" sz="2900" dirty="0">
                <a:solidFill>
                  <a:srgbClr val="7030A0"/>
                </a:solidFill>
              </a:rPr>
              <a:t> 및 </a:t>
            </a:r>
            <a:r>
              <a:rPr lang="ko-KR" altLang="en-US" sz="2900" dirty="0" err="1">
                <a:solidFill>
                  <a:srgbClr val="7030A0"/>
                </a:solidFill>
              </a:rPr>
              <a:t>무도장업</a:t>
            </a:r>
            <a:endParaRPr lang="ko-KR" altLang="en-US" sz="2900" dirty="0">
              <a:solidFill>
                <a:srgbClr val="7030A0"/>
              </a:solidFill>
            </a:endParaRPr>
          </a:p>
          <a:p>
            <a:pPr marL="0" indent="0">
              <a:buNone/>
            </a:pPr>
            <a:r>
              <a:rPr lang="en-US" altLang="ko-KR" sz="2900" dirty="0">
                <a:solidFill>
                  <a:srgbClr val="7030A0"/>
                </a:solidFill>
              </a:rPr>
              <a:t>     7. </a:t>
            </a:r>
            <a:r>
              <a:rPr lang="ko-KR" altLang="en-US" sz="2900" dirty="0">
                <a:solidFill>
                  <a:srgbClr val="7030A0"/>
                </a:solidFill>
              </a:rPr>
              <a:t>그 밖에 선량한 풍속을 해치거나 청소년의 건전한 성장을 저해할 우려가 있는 영업으로 </a:t>
            </a:r>
            <a:r>
              <a:rPr lang="ko-KR" altLang="en-US" sz="2900" dirty="0" err="1">
                <a:solidFill>
                  <a:srgbClr val="7030A0"/>
                </a:solidFill>
              </a:rPr>
              <a:t>대통령령으</a:t>
            </a:r>
            <a:endParaRPr lang="en-US" altLang="ko-KR" sz="2900" dirty="0">
              <a:solidFill>
                <a:srgbClr val="7030A0"/>
              </a:solidFill>
            </a:endParaRPr>
          </a:p>
          <a:p>
            <a:pPr marL="0" indent="0">
              <a:buNone/>
            </a:pPr>
            <a:r>
              <a:rPr lang="en-US" altLang="ko-KR" sz="2900" dirty="0">
                <a:solidFill>
                  <a:srgbClr val="7030A0"/>
                </a:solidFill>
              </a:rPr>
              <a:t>         </a:t>
            </a:r>
            <a:r>
              <a:rPr lang="ko-KR" altLang="en-US" sz="2900" dirty="0">
                <a:solidFill>
                  <a:srgbClr val="7030A0"/>
                </a:solidFill>
              </a:rPr>
              <a:t>로 정하는 것</a:t>
            </a:r>
          </a:p>
          <a:p>
            <a:pPr marL="0" indent="0">
              <a:buNone/>
            </a:pPr>
            <a:endParaRPr lang="ko-KR" altLang="en-US" dirty="0"/>
          </a:p>
          <a:p>
            <a:r>
              <a:rPr lang="ko-KR" altLang="en-US" dirty="0"/>
              <a:t>풍속영업을 하는 자는 </a:t>
            </a:r>
            <a:r>
              <a:rPr lang="ko-KR" altLang="en-US" dirty="0" err="1"/>
              <a:t>성매매알선등행위</a:t>
            </a:r>
            <a:r>
              <a:rPr lang="en-US" altLang="ko-KR" dirty="0"/>
              <a:t>, </a:t>
            </a:r>
            <a:r>
              <a:rPr lang="ko-KR" altLang="en-US" dirty="0"/>
              <a:t>음란행위를 하게 하거나 이를 알선 또는 제공하는 행위</a:t>
            </a:r>
            <a:r>
              <a:rPr lang="en-US" altLang="ko-KR" dirty="0"/>
              <a:t>, </a:t>
            </a:r>
            <a:r>
              <a:rPr lang="ko-KR" altLang="en-US" dirty="0"/>
              <a:t>음란한 문서</a:t>
            </a:r>
            <a:r>
              <a:rPr lang="en-US" altLang="ko-KR" dirty="0"/>
              <a:t>·</a:t>
            </a:r>
            <a:r>
              <a:rPr lang="ko-KR" altLang="en-US" dirty="0"/>
              <a:t>도화</a:t>
            </a:r>
            <a:r>
              <a:rPr lang="en-US" altLang="ko-KR" dirty="0"/>
              <a:t>(</a:t>
            </a:r>
            <a:r>
              <a:rPr lang="ko-KR" altLang="en-US" dirty="0"/>
              <a:t>圖畵</a:t>
            </a:r>
            <a:r>
              <a:rPr lang="en-US" altLang="ko-KR" dirty="0"/>
              <a:t>)·</a:t>
            </a:r>
            <a:r>
              <a:rPr lang="ko-KR" altLang="en-US" dirty="0"/>
              <a:t>영화</a:t>
            </a:r>
            <a:r>
              <a:rPr lang="en-US" altLang="ko-KR" dirty="0"/>
              <a:t>·</a:t>
            </a:r>
            <a:r>
              <a:rPr lang="ko-KR" altLang="en-US" dirty="0"/>
              <a:t>음반</a:t>
            </a:r>
            <a:r>
              <a:rPr lang="en-US" altLang="ko-KR" dirty="0"/>
              <a:t>·</a:t>
            </a:r>
            <a:r>
              <a:rPr lang="ko-KR" altLang="en-US" dirty="0" err="1"/>
              <a:t>비디오물</a:t>
            </a:r>
            <a:r>
              <a:rPr lang="en-US" altLang="ko-KR" dirty="0"/>
              <a:t>, </a:t>
            </a:r>
            <a:r>
              <a:rPr lang="ko-KR" altLang="en-US" dirty="0"/>
              <a:t>그 밖의 음란한 물건에 대한 반포</a:t>
            </a:r>
            <a:r>
              <a:rPr lang="en-US" altLang="ko-KR" dirty="0"/>
              <a:t>(</a:t>
            </a:r>
            <a:r>
              <a:rPr lang="ko-KR" altLang="en-US" dirty="0"/>
              <a:t>頒布</a:t>
            </a:r>
            <a:r>
              <a:rPr lang="en-US" altLang="ko-KR" dirty="0"/>
              <a:t>)·</a:t>
            </a:r>
            <a:r>
              <a:rPr lang="ko-KR" altLang="en-US" dirty="0"/>
              <a:t>판매</a:t>
            </a:r>
            <a:r>
              <a:rPr lang="en-US" altLang="ko-KR" dirty="0"/>
              <a:t>·</a:t>
            </a:r>
            <a:r>
              <a:rPr lang="ko-KR" altLang="en-US" dirty="0"/>
              <a:t>대여하거나 이를 하게 하는 행위와 관람</a:t>
            </a:r>
            <a:r>
              <a:rPr lang="en-US" altLang="ko-KR" dirty="0"/>
              <a:t>·</a:t>
            </a:r>
            <a:r>
              <a:rPr lang="ko-KR" altLang="en-US" dirty="0"/>
              <a:t>열람하게 하는 행위 및 반포</a:t>
            </a:r>
            <a:r>
              <a:rPr lang="en-US" altLang="ko-KR" dirty="0"/>
              <a:t>·</a:t>
            </a:r>
            <a:r>
              <a:rPr lang="ko-KR" altLang="en-US" dirty="0"/>
              <a:t>판매</a:t>
            </a:r>
            <a:r>
              <a:rPr lang="en-US" altLang="ko-KR" dirty="0"/>
              <a:t>·</a:t>
            </a:r>
            <a:r>
              <a:rPr lang="ko-KR" altLang="en-US" dirty="0"/>
              <a:t>대여</a:t>
            </a:r>
            <a:r>
              <a:rPr lang="en-US" altLang="ko-KR" dirty="0"/>
              <a:t>·</a:t>
            </a:r>
            <a:r>
              <a:rPr lang="ko-KR" altLang="en-US" dirty="0"/>
              <a:t>관람</a:t>
            </a:r>
            <a:r>
              <a:rPr lang="en-US" altLang="ko-KR" dirty="0"/>
              <a:t>·</a:t>
            </a:r>
            <a:r>
              <a:rPr lang="ko-KR" altLang="en-US" dirty="0"/>
              <a:t>열람의 목적으로 진열하거나 보관하는 행위</a:t>
            </a:r>
            <a:r>
              <a:rPr lang="en-US" altLang="ko-KR" dirty="0"/>
              <a:t>, </a:t>
            </a:r>
            <a:r>
              <a:rPr lang="ko-KR" altLang="en-US" dirty="0"/>
              <a:t>도박이나 그 밖의 사행</a:t>
            </a:r>
            <a:r>
              <a:rPr lang="en-US" altLang="ko-KR" dirty="0"/>
              <a:t>(</a:t>
            </a:r>
            <a:r>
              <a:rPr lang="ko-KR" altLang="en-US" dirty="0"/>
              <a:t>射倖</a:t>
            </a:r>
            <a:r>
              <a:rPr lang="en-US" altLang="ko-KR" dirty="0"/>
              <a:t>)</a:t>
            </a:r>
            <a:r>
              <a:rPr lang="ko-KR" altLang="en-US" dirty="0"/>
              <a:t>행위를 하게 하는 행위를 해서는 </a:t>
            </a:r>
            <a:r>
              <a:rPr lang="ko-KR" altLang="en-US" dirty="0" err="1"/>
              <a:t>아니됨</a:t>
            </a:r>
            <a:r>
              <a:rPr lang="en-US" altLang="ko-KR" dirty="0"/>
              <a:t>. </a:t>
            </a:r>
          </a:p>
          <a:p>
            <a:pPr marL="0" indent="0">
              <a:buNone/>
            </a:pPr>
            <a:endParaRPr lang="ko-KR" altLang="en-US" dirty="0"/>
          </a:p>
        </p:txBody>
      </p:sp>
      <p:sp>
        <p:nvSpPr>
          <p:cNvPr id="3" name="제목 2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altLang="ko-KR" sz="2600" dirty="0"/>
              <a:t>1-4. </a:t>
            </a:r>
            <a:r>
              <a:rPr lang="ko-KR" altLang="en-US" sz="2600" dirty="0"/>
              <a:t>풍속사범 관련 법률 </a:t>
            </a:r>
            <a:r>
              <a:rPr lang="en-US" altLang="ko-KR" sz="2600" dirty="0"/>
              <a:t/>
            </a:r>
            <a:br>
              <a:rPr lang="en-US" altLang="ko-KR" sz="2600" dirty="0"/>
            </a:br>
            <a:r>
              <a:rPr lang="en-US" altLang="ko-KR" sz="2600" dirty="0"/>
              <a:t>- </a:t>
            </a:r>
            <a:r>
              <a:rPr lang="ko-KR" altLang="en-US" sz="2600" dirty="0"/>
              <a:t>「풍속영업의 규제에 관한 법률」 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내용 개체 틀 1"/>
          <p:cNvSpPr>
            <a:spLocks noGrp="1"/>
          </p:cNvSpPr>
          <p:nvPr>
            <p:ph idx="1"/>
          </p:nvPr>
        </p:nvSpPr>
        <p:spPr>
          <a:xfrm>
            <a:off x="416056" y="1772816"/>
            <a:ext cx="8329642" cy="4972072"/>
          </a:xfrm>
        </p:spPr>
        <p:txBody>
          <a:bodyPr>
            <a:normAutofit fontScale="40000" lnSpcReduction="20000"/>
          </a:bodyPr>
          <a:lstStyle/>
          <a:p>
            <a:r>
              <a:rPr lang="ko-KR" altLang="en-US" sz="4500" dirty="0"/>
              <a:t>위반사항의 통보 등</a:t>
            </a:r>
            <a:r>
              <a:rPr lang="en-US" altLang="ko-KR" sz="4500" dirty="0"/>
              <a:t>(6</a:t>
            </a:r>
            <a:r>
              <a:rPr lang="ko-KR" altLang="en-US" sz="4500" dirty="0"/>
              <a:t>조</a:t>
            </a:r>
            <a:r>
              <a:rPr lang="en-US" altLang="ko-KR" sz="4500" dirty="0"/>
              <a:t>)</a:t>
            </a:r>
          </a:p>
          <a:p>
            <a:pPr>
              <a:buNone/>
            </a:pPr>
            <a:r>
              <a:rPr lang="en-US" altLang="ko-KR" sz="3400" dirty="0"/>
              <a:t> </a:t>
            </a:r>
          </a:p>
          <a:p>
            <a:pPr>
              <a:buNone/>
            </a:pPr>
            <a:r>
              <a:rPr lang="en-US" altLang="ko-KR" sz="3400" dirty="0"/>
              <a:t>  </a:t>
            </a:r>
            <a:r>
              <a:rPr lang="en-US" altLang="ko-KR" sz="4000" dirty="0"/>
              <a:t>① </a:t>
            </a:r>
            <a:r>
              <a:rPr lang="ko-KR" altLang="en-US" sz="4000" dirty="0">
                <a:solidFill>
                  <a:srgbClr val="FF0000"/>
                </a:solidFill>
              </a:rPr>
              <a:t>경찰서장은</a:t>
            </a:r>
            <a:r>
              <a:rPr lang="ko-KR" altLang="en-US" sz="4000" dirty="0"/>
              <a:t> 풍속영업자나 대통령령으로 정하는 종사자가 제</a:t>
            </a:r>
            <a:r>
              <a:rPr lang="en-US" altLang="ko-KR" sz="4000" dirty="0"/>
              <a:t>3</a:t>
            </a:r>
            <a:r>
              <a:rPr lang="ko-KR" altLang="en-US" sz="4000" dirty="0"/>
              <a:t>조를 위반하면 그 사실을 </a:t>
            </a:r>
            <a:r>
              <a:rPr lang="ko-KR" altLang="en-US" sz="4000" dirty="0">
                <a:solidFill>
                  <a:srgbClr val="FF0000"/>
                </a:solidFill>
              </a:rPr>
              <a:t>허가관청에 알리고 과세에 필요한 자료를 국세청장에게 통보</a:t>
            </a:r>
            <a:r>
              <a:rPr lang="ko-KR" altLang="en-US" sz="4000" dirty="0"/>
              <a:t>하여야 한다</a:t>
            </a:r>
            <a:r>
              <a:rPr lang="en-US" altLang="ko-KR" sz="4000" dirty="0"/>
              <a:t>. </a:t>
            </a:r>
            <a:r>
              <a:rPr lang="en-US" altLang="ko-KR" sz="3400" dirty="0"/>
              <a:t> </a:t>
            </a:r>
          </a:p>
          <a:p>
            <a:pPr>
              <a:buNone/>
            </a:pPr>
            <a:r>
              <a:rPr lang="ko-KR" altLang="en-US" sz="3400" dirty="0"/>
              <a:t>     </a:t>
            </a:r>
            <a:endParaRPr lang="en-US" altLang="ko-KR" sz="3400" dirty="0"/>
          </a:p>
          <a:p>
            <a:pPr>
              <a:buNone/>
            </a:pPr>
            <a:r>
              <a:rPr lang="en-US" altLang="ko-KR" sz="3400" dirty="0"/>
              <a:t>     - </a:t>
            </a:r>
            <a:r>
              <a:rPr lang="ko-KR" altLang="en-US" sz="3400" dirty="0"/>
              <a:t>제</a:t>
            </a:r>
            <a:r>
              <a:rPr lang="en-US" altLang="ko-KR" sz="3400" dirty="0"/>
              <a:t>3</a:t>
            </a:r>
            <a:r>
              <a:rPr lang="ko-KR" altLang="en-US" sz="3400" dirty="0"/>
              <a:t>조</a:t>
            </a:r>
            <a:r>
              <a:rPr lang="en-US" altLang="ko-KR" sz="3400" dirty="0"/>
              <a:t>(</a:t>
            </a:r>
            <a:r>
              <a:rPr lang="ko-KR" altLang="en-US" sz="3400" dirty="0"/>
              <a:t>준수 사항</a:t>
            </a:r>
            <a:r>
              <a:rPr lang="en-US" altLang="ko-KR" sz="3400" dirty="0"/>
              <a:t>): </a:t>
            </a:r>
            <a:r>
              <a:rPr lang="ko-KR" altLang="en-US" sz="3400" dirty="0"/>
              <a:t>풍속영업을 하는 자</a:t>
            </a:r>
            <a:r>
              <a:rPr lang="en-US" altLang="ko-KR" sz="3400" dirty="0"/>
              <a:t>(</a:t>
            </a:r>
            <a:r>
              <a:rPr lang="ko-KR" altLang="en-US" sz="3400" dirty="0"/>
              <a:t>허가나 인가를 받지 아니하거나 등록이나 신고를 하지 아니하고 풍속영업을 하는 자를 포함</a:t>
            </a:r>
            <a:r>
              <a:rPr lang="en-US" altLang="ko-KR" sz="3400" dirty="0"/>
              <a:t>) </a:t>
            </a:r>
            <a:r>
              <a:rPr lang="ko-KR" altLang="en-US" sz="3400" dirty="0"/>
              <a:t>및 대통령령으로 정하는 종사자는 풍속영업을 하는 장소에서 다음 각 호의 행위를 하여서는 아니 된다</a:t>
            </a:r>
            <a:r>
              <a:rPr lang="en-US" altLang="ko-KR" sz="3400" dirty="0"/>
              <a:t>.</a:t>
            </a:r>
          </a:p>
          <a:p>
            <a:pPr>
              <a:buNone/>
            </a:pPr>
            <a:r>
              <a:rPr lang="en-US" altLang="ko-KR" sz="3400" dirty="0"/>
              <a:t>        </a:t>
            </a:r>
            <a:r>
              <a:rPr lang="en-US" altLang="ko-KR" sz="3400" dirty="0">
                <a:solidFill>
                  <a:srgbClr val="7030A0"/>
                </a:solidFill>
              </a:rPr>
              <a:t>1. </a:t>
            </a:r>
            <a:r>
              <a:rPr lang="ko-KR" altLang="en-US" sz="3400" dirty="0">
                <a:solidFill>
                  <a:srgbClr val="7030A0"/>
                </a:solidFill>
              </a:rPr>
              <a:t>「</a:t>
            </a:r>
            <a:r>
              <a:rPr lang="ko-KR" altLang="en-US" sz="3400" dirty="0" err="1">
                <a:solidFill>
                  <a:srgbClr val="7030A0"/>
                </a:solidFill>
              </a:rPr>
              <a:t>성매매알선</a:t>
            </a:r>
            <a:r>
              <a:rPr lang="ko-KR" altLang="en-US" sz="3400" dirty="0">
                <a:solidFill>
                  <a:srgbClr val="7030A0"/>
                </a:solidFill>
              </a:rPr>
              <a:t> 등 행위의 처벌에 관한 법률」 제</a:t>
            </a:r>
            <a:r>
              <a:rPr lang="en-US" altLang="ko-KR" sz="3400" dirty="0">
                <a:solidFill>
                  <a:srgbClr val="7030A0"/>
                </a:solidFill>
              </a:rPr>
              <a:t>2</a:t>
            </a:r>
            <a:r>
              <a:rPr lang="ko-KR" altLang="en-US" sz="3400" dirty="0">
                <a:solidFill>
                  <a:srgbClr val="7030A0"/>
                </a:solidFill>
              </a:rPr>
              <a:t>조제</a:t>
            </a:r>
            <a:r>
              <a:rPr lang="en-US" altLang="ko-KR" sz="3400" dirty="0">
                <a:solidFill>
                  <a:srgbClr val="7030A0"/>
                </a:solidFill>
              </a:rPr>
              <a:t>1</a:t>
            </a:r>
            <a:r>
              <a:rPr lang="ko-KR" altLang="en-US" sz="3400" dirty="0" err="1">
                <a:solidFill>
                  <a:srgbClr val="7030A0"/>
                </a:solidFill>
              </a:rPr>
              <a:t>항제</a:t>
            </a:r>
            <a:r>
              <a:rPr lang="ko-KR" altLang="en-US" sz="3400" dirty="0">
                <a:solidFill>
                  <a:srgbClr val="7030A0"/>
                </a:solidFill>
              </a:rPr>
              <a:t> </a:t>
            </a:r>
            <a:r>
              <a:rPr lang="en-US" altLang="ko-KR" sz="3400" dirty="0">
                <a:solidFill>
                  <a:srgbClr val="7030A0"/>
                </a:solidFill>
              </a:rPr>
              <a:t>2</a:t>
            </a:r>
            <a:r>
              <a:rPr lang="ko-KR" altLang="en-US" sz="3400" dirty="0">
                <a:solidFill>
                  <a:srgbClr val="7030A0"/>
                </a:solidFill>
              </a:rPr>
              <a:t>호에 따른 </a:t>
            </a:r>
            <a:r>
              <a:rPr lang="ko-KR" altLang="en-US" sz="3400" dirty="0" err="1">
                <a:solidFill>
                  <a:srgbClr val="7030A0"/>
                </a:solidFill>
              </a:rPr>
              <a:t>성매매알선등행위</a:t>
            </a:r>
            <a:endParaRPr lang="ko-KR" altLang="en-US" sz="3400" dirty="0">
              <a:solidFill>
                <a:srgbClr val="7030A0"/>
              </a:solidFill>
            </a:endParaRPr>
          </a:p>
          <a:p>
            <a:pPr>
              <a:buNone/>
            </a:pPr>
            <a:r>
              <a:rPr lang="en-US" altLang="ko-KR" sz="3400" dirty="0">
                <a:solidFill>
                  <a:srgbClr val="7030A0"/>
                </a:solidFill>
              </a:rPr>
              <a:t>        2. </a:t>
            </a:r>
            <a:r>
              <a:rPr lang="ko-KR" altLang="en-US" sz="3400" dirty="0">
                <a:solidFill>
                  <a:srgbClr val="7030A0"/>
                </a:solidFill>
              </a:rPr>
              <a:t>음란행위를 하게 하거나 이를 알선 또는 제공하는 행위</a:t>
            </a:r>
          </a:p>
          <a:p>
            <a:pPr>
              <a:buNone/>
            </a:pPr>
            <a:r>
              <a:rPr lang="en-US" altLang="ko-KR" sz="3400" dirty="0">
                <a:solidFill>
                  <a:srgbClr val="7030A0"/>
                </a:solidFill>
              </a:rPr>
              <a:t>        3. </a:t>
            </a:r>
            <a:r>
              <a:rPr lang="ko-KR" altLang="en-US" sz="3400" dirty="0">
                <a:solidFill>
                  <a:srgbClr val="7030A0"/>
                </a:solidFill>
              </a:rPr>
              <a:t>음란한 문서</a:t>
            </a:r>
            <a:r>
              <a:rPr lang="en-US" altLang="ko-KR" sz="3400" dirty="0">
                <a:solidFill>
                  <a:srgbClr val="7030A0"/>
                </a:solidFill>
              </a:rPr>
              <a:t>·</a:t>
            </a:r>
            <a:r>
              <a:rPr lang="ko-KR" altLang="en-US" sz="3400" dirty="0">
                <a:solidFill>
                  <a:srgbClr val="7030A0"/>
                </a:solidFill>
              </a:rPr>
              <a:t>도화</a:t>
            </a:r>
            <a:r>
              <a:rPr lang="en-US" altLang="ko-KR" sz="3400" dirty="0">
                <a:solidFill>
                  <a:srgbClr val="7030A0"/>
                </a:solidFill>
              </a:rPr>
              <a:t>(</a:t>
            </a:r>
            <a:r>
              <a:rPr lang="ko-KR" altLang="en-US" sz="3400" dirty="0">
                <a:solidFill>
                  <a:srgbClr val="7030A0"/>
                </a:solidFill>
              </a:rPr>
              <a:t>圖畵</a:t>
            </a:r>
            <a:r>
              <a:rPr lang="en-US" altLang="ko-KR" sz="3400" dirty="0">
                <a:solidFill>
                  <a:srgbClr val="7030A0"/>
                </a:solidFill>
              </a:rPr>
              <a:t>)·</a:t>
            </a:r>
            <a:r>
              <a:rPr lang="ko-KR" altLang="en-US" sz="3400" dirty="0">
                <a:solidFill>
                  <a:srgbClr val="7030A0"/>
                </a:solidFill>
              </a:rPr>
              <a:t>영화</a:t>
            </a:r>
            <a:r>
              <a:rPr lang="en-US" altLang="ko-KR" sz="3400" dirty="0">
                <a:solidFill>
                  <a:srgbClr val="7030A0"/>
                </a:solidFill>
              </a:rPr>
              <a:t>·</a:t>
            </a:r>
            <a:r>
              <a:rPr lang="ko-KR" altLang="en-US" sz="3400" dirty="0">
                <a:solidFill>
                  <a:srgbClr val="7030A0"/>
                </a:solidFill>
              </a:rPr>
              <a:t>음반</a:t>
            </a:r>
            <a:r>
              <a:rPr lang="en-US" altLang="ko-KR" sz="3400" dirty="0">
                <a:solidFill>
                  <a:srgbClr val="7030A0"/>
                </a:solidFill>
              </a:rPr>
              <a:t>·</a:t>
            </a:r>
            <a:r>
              <a:rPr lang="ko-KR" altLang="en-US" sz="3400" dirty="0" err="1">
                <a:solidFill>
                  <a:srgbClr val="7030A0"/>
                </a:solidFill>
              </a:rPr>
              <a:t>비디오물</a:t>
            </a:r>
            <a:r>
              <a:rPr lang="en-US" altLang="ko-KR" sz="3400" dirty="0">
                <a:solidFill>
                  <a:srgbClr val="7030A0"/>
                </a:solidFill>
              </a:rPr>
              <a:t>, </a:t>
            </a:r>
            <a:r>
              <a:rPr lang="ko-KR" altLang="en-US" sz="3400" dirty="0">
                <a:solidFill>
                  <a:srgbClr val="7030A0"/>
                </a:solidFill>
              </a:rPr>
              <a:t>그 밖의 음란한 물건에 대한 다음 각 목의 행위</a:t>
            </a:r>
          </a:p>
          <a:p>
            <a:pPr>
              <a:buNone/>
            </a:pPr>
            <a:r>
              <a:rPr lang="ko-KR" altLang="en-US" sz="3400" dirty="0"/>
              <a:t>             가</a:t>
            </a:r>
            <a:r>
              <a:rPr lang="en-US" altLang="ko-KR" sz="3400" dirty="0"/>
              <a:t>. </a:t>
            </a:r>
            <a:r>
              <a:rPr lang="ko-KR" altLang="en-US" sz="3400" dirty="0"/>
              <a:t>반포</a:t>
            </a:r>
            <a:r>
              <a:rPr lang="en-US" altLang="ko-KR" sz="3400" dirty="0"/>
              <a:t>(</a:t>
            </a:r>
            <a:r>
              <a:rPr lang="ko-KR" altLang="en-US" sz="3400" dirty="0"/>
              <a:t>頒布</a:t>
            </a:r>
            <a:r>
              <a:rPr lang="en-US" altLang="ko-KR" sz="3400" dirty="0"/>
              <a:t>)·</a:t>
            </a:r>
            <a:r>
              <a:rPr lang="ko-KR" altLang="en-US" sz="3400" dirty="0"/>
              <a:t>판매</a:t>
            </a:r>
            <a:r>
              <a:rPr lang="en-US" altLang="ko-KR" sz="3400" dirty="0"/>
              <a:t>·</a:t>
            </a:r>
            <a:r>
              <a:rPr lang="ko-KR" altLang="en-US" sz="3400" dirty="0"/>
              <a:t>대여하거나 이를 하게 하는 행위</a:t>
            </a:r>
          </a:p>
          <a:p>
            <a:pPr>
              <a:buNone/>
            </a:pPr>
            <a:r>
              <a:rPr lang="ko-KR" altLang="en-US" sz="3400" dirty="0"/>
              <a:t>             나</a:t>
            </a:r>
            <a:r>
              <a:rPr lang="en-US" altLang="ko-KR" sz="3400" dirty="0"/>
              <a:t>. </a:t>
            </a:r>
            <a:r>
              <a:rPr lang="ko-KR" altLang="en-US" sz="3400" dirty="0"/>
              <a:t>관람</a:t>
            </a:r>
            <a:r>
              <a:rPr lang="en-US" altLang="ko-KR" sz="3400" dirty="0"/>
              <a:t>·</a:t>
            </a:r>
            <a:r>
              <a:rPr lang="ko-KR" altLang="en-US" sz="3400" dirty="0"/>
              <a:t>열람하게 하는 행위</a:t>
            </a:r>
          </a:p>
          <a:p>
            <a:pPr>
              <a:buNone/>
            </a:pPr>
            <a:r>
              <a:rPr lang="ko-KR" altLang="en-US" sz="3400" dirty="0"/>
              <a:t>             다</a:t>
            </a:r>
            <a:r>
              <a:rPr lang="en-US" altLang="ko-KR" sz="3400" dirty="0"/>
              <a:t>. </a:t>
            </a:r>
            <a:r>
              <a:rPr lang="ko-KR" altLang="en-US" sz="3400" dirty="0"/>
              <a:t>반포</a:t>
            </a:r>
            <a:r>
              <a:rPr lang="en-US" altLang="ko-KR" sz="3400" dirty="0"/>
              <a:t>·</a:t>
            </a:r>
            <a:r>
              <a:rPr lang="ko-KR" altLang="en-US" sz="3400" dirty="0"/>
              <a:t>판매</a:t>
            </a:r>
            <a:r>
              <a:rPr lang="en-US" altLang="ko-KR" sz="3400" dirty="0"/>
              <a:t>·</a:t>
            </a:r>
            <a:r>
              <a:rPr lang="ko-KR" altLang="en-US" sz="3400" dirty="0"/>
              <a:t>대여</a:t>
            </a:r>
            <a:r>
              <a:rPr lang="en-US" altLang="ko-KR" sz="3400" dirty="0"/>
              <a:t>·</a:t>
            </a:r>
            <a:r>
              <a:rPr lang="ko-KR" altLang="en-US" sz="3400" dirty="0"/>
              <a:t>관람</a:t>
            </a:r>
            <a:r>
              <a:rPr lang="en-US" altLang="ko-KR" sz="3400" dirty="0"/>
              <a:t>·</a:t>
            </a:r>
            <a:r>
              <a:rPr lang="ko-KR" altLang="en-US" sz="3400" dirty="0"/>
              <a:t>열람의 목적으로 진열하거나 보관하는 행위</a:t>
            </a:r>
          </a:p>
          <a:p>
            <a:pPr>
              <a:buNone/>
            </a:pPr>
            <a:r>
              <a:rPr lang="en-US" altLang="ko-KR" sz="3400" dirty="0">
                <a:solidFill>
                  <a:srgbClr val="7030A0"/>
                </a:solidFill>
              </a:rPr>
              <a:t>         4. </a:t>
            </a:r>
            <a:r>
              <a:rPr lang="ko-KR" altLang="en-US" sz="3400" dirty="0">
                <a:solidFill>
                  <a:srgbClr val="7030A0"/>
                </a:solidFill>
              </a:rPr>
              <a:t>도박이나 그 밖의 사행</a:t>
            </a:r>
            <a:r>
              <a:rPr lang="en-US" altLang="ko-KR" sz="3400" dirty="0">
                <a:solidFill>
                  <a:srgbClr val="7030A0"/>
                </a:solidFill>
              </a:rPr>
              <a:t>(</a:t>
            </a:r>
            <a:r>
              <a:rPr lang="ko-KR" altLang="en-US" sz="3400" dirty="0">
                <a:solidFill>
                  <a:srgbClr val="7030A0"/>
                </a:solidFill>
              </a:rPr>
              <a:t>射倖</a:t>
            </a:r>
            <a:r>
              <a:rPr lang="en-US" altLang="ko-KR" sz="3400" dirty="0">
                <a:solidFill>
                  <a:srgbClr val="7030A0"/>
                </a:solidFill>
              </a:rPr>
              <a:t>)</a:t>
            </a:r>
            <a:r>
              <a:rPr lang="ko-KR" altLang="en-US" sz="3400" dirty="0">
                <a:solidFill>
                  <a:srgbClr val="7030A0"/>
                </a:solidFill>
              </a:rPr>
              <a:t>행위를 하게 하는 행위</a:t>
            </a:r>
          </a:p>
          <a:p>
            <a:pPr>
              <a:buNone/>
            </a:pPr>
            <a:endParaRPr lang="en-US" altLang="ko-KR" sz="3400" dirty="0"/>
          </a:p>
          <a:p>
            <a:pPr>
              <a:buNone/>
            </a:pPr>
            <a:r>
              <a:rPr lang="en-US" altLang="ko-KR" sz="4000" dirty="0"/>
              <a:t> ② </a:t>
            </a:r>
            <a:r>
              <a:rPr lang="ko-KR" altLang="en-US" sz="4000" dirty="0"/>
              <a:t>제</a:t>
            </a:r>
            <a:r>
              <a:rPr lang="en-US" altLang="ko-KR" sz="4000" dirty="0"/>
              <a:t>1</a:t>
            </a:r>
            <a:r>
              <a:rPr lang="ko-KR" altLang="en-US" sz="4000" dirty="0"/>
              <a:t>항에 따른 통보를 받은 허가관청은 그 내용에 따라 허가취소</a:t>
            </a:r>
            <a:r>
              <a:rPr lang="en-US" altLang="ko-KR" sz="4000" dirty="0"/>
              <a:t>·</a:t>
            </a:r>
            <a:r>
              <a:rPr lang="ko-KR" altLang="en-US" sz="4000" dirty="0"/>
              <a:t>영업정지</a:t>
            </a:r>
            <a:r>
              <a:rPr lang="en-US" altLang="ko-KR" sz="4000" dirty="0"/>
              <a:t>·</a:t>
            </a:r>
            <a:r>
              <a:rPr lang="ko-KR" altLang="en-US" sz="4000" dirty="0"/>
              <a:t>시설개수 명령 등 필요한 행정처분을 한 후 그 결과를 경찰서장에게 알려야 한다</a:t>
            </a:r>
            <a:r>
              <a:rPr lang="en-US" altLang="ko-KR" sz="4000" dirty="0"/>
              <a:t>.</a:t>
            </a:r>
          </a:p>
          <a:p>
            <a:pPr>
              <a:buNone/>
            </a:pPr>
            <a:r>
              <a:rPr lang="en-US" altLang="ko-KR" sz="4000" dirty="0"/>
              <a:t> ③ </a:t>
            </a:r>
            <a:r>
              <a:rPr lang="ko-KR" altLang="en-US" sz="4000" dirty="0"/>
              <a:t>경찰청장 및 지방자치단체의 장은 제</a:t>
            </a:r>
            <a:r>
              <a:rPr lang="en-US" altLang="ko-KR" sz="4000" dirty="0"/>
              <a:t>2</a:t>
            </a:r>
            <a:r>
              <a:rPr lang="ko-KR" altLang="en-US" sz="4000" dirty="0"/>
              <a:t>항에 따른 행정처분을 받은 풍속영업소에 관한 정보를 공유하기 위하여 정보공유시스템을 구축</a:t>
            </a:r>
            <a:r>
              <a:rPr lang="en-US" altLang="ko-KR" sz="4000" dirty="0"/>
              <a:t>·</a:t>
            </a:r>
            <a:r>
              <a:rPr lang="ko-KR" altLang="en-US" sz="4000" dirty="0"/>
              <a:t>운영하여야 한다</a:t>
            </a:r>
            <a:r>
              <a:rPr lang="en-US" altLang="ko-KR" sz="4000" dirty="0"/>
              <a:t>. </a:t>
            </a:r>
          </a:p>
        </p:txBody>
      </p:sp>
      <p:sp>
        <p:nvSpPr>
          <p:cNvPr id="3" name="제목 2"/>
          <p:cNvSpPr>
            <a:spLocks noGrp="1"/>
          </p:cNvSpPr>
          <p:nvPr>
            <p:ph type="title"/>
          </p:nvPr>
        </p:nvSpPr>
        <p:spPr>
          <a:xfrm>
            <a:off x="303474" y="404664"/>
            <a:ext cx="8554805" cy="939784"/>
          </a:xfrm>
        </p:spPr>
        <p:txBody>
          <a:bodyPr>
            <a:noAutofit/>
          </a:bodyPr>
          <a:lstStyle/>
          <a:p>
            <a:r>
              <a:rPr lang="en-US" altLang="ko-KR" sz="2600" dirty="0"/>
              <a:t>1-4. </a:t>
            </a:r>
            <a:r>
              <a:rPr lang="ko-KR" altLang="en-US" sz="2600" dirty="0"/>
              <a:t>풍속사범 관련 법률 </a:t>
            </a:r>
            <a:r>
              <a:rPr lang="en-US" altLang="ko-KR" sz="2600" dirty="0"/>
              <a:t/>
            </a:r>
            <a:br>
              <a:rPr lang="en-US" altLang="ko-KR" sz="2600" dirty="0"/>
            </a:br>
            <a:r>
              <a:rPr lang="en-US" altLang="ko-KR" sz="2600" dirty="0"/>
              <a:t>- </a:t>
            </a:r>
            <a:r>
              <a:rPr lang="ko-KR" altLang="en-US" sz="2600" dirty="0"/>
              <a:t>「풍속영업의 규제에 관한 법률」 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내용 개체 틀 1"/>
          <p:cNvSpPr>
            <a:spLocks noGrp="1"/>
          </p:cNvSpPr>
          <p:nvPr>
            <p:ph idx="1"/>
          </p:nvPr>
        </p:nvSpPr>
        <p:spPr>
          <a:xfrm>
            <a:off x="519760" y="1772816"/>
            <a:ext cx="8229600" cy="4525963"/>
          </a:xfrm>
        </p:spPr>
        <p:txBody>
          <a:bodyPr>
            <a:noAutofit/>
          </a:bodyPr>
          <a:lstStyle/>
          <a:p>
            <a:r>
              <a:rPr lang="ko-KR" altLang="en-US" sz="1200" dirty="0">
                <a:solidFill>
                  <a:srgbClr val="FF0000"/>
                </a:solidFill>
              </a:rPr>
              <a:t>법률의  의의</a:t>
            </a:r>
            <a:endParaRPr lang="en-US" altLang="ko-KR" sz="1200" dirty="0">
              <a:solidFill>
                <a:srgbClr val="FF0000"/>
              </a:solidFill>
            </a:endParaRPr>
          </a:p>
          <a:p>
            <a:pPr>
              <a:buNone/>
            </a:pPr>
            <a:r>
              <a:rPr lang="en-US" altLang="ko-KR" sz="1200" dirty="0"/>
              <a:t>  - </a:t>
            </a:r>
            <a:r>
              <a:rPr lang="ko-KR" altLang="en-US" sz="1200" dirty="0" err="1"/>
              <a:t>성매매</a:t>
            </a:r>
            <a:r>
              <a:rPr lang="en-US" altLang="ko-KR" sz="1200" dirty="0"/>
              <a:t>, </a:t>
            </a:r>
            <a:r>
              <a:rPr lang="ko-KR" altLang="en-US" sz="1200" dirty="0" err="1"/>
              <a:t>성매매알선</a:t>
            </a:r>
            <a:r>
              <a:rPr lang="ko-KR" altLang="en-US" sz="1200" dirty="0"/>
              <a:t> 등 행위 및 </a:t>
            </a:r>
            <a:r>
              <a:rPr lang="ko-KR" altLang="en-US" sz="1200" dirty="0" err="1"/>
              <a:t>성매매</a:t>
            </a:r>
            <a:r>
              <a:rPr lang="ko-KR" altLang="en-US" sz="1200" dirty="0"/>
              <a:t> 목적의 인신매매를 근절하고</a:t>
            </a:r>
            <a:r>
              <a:rPr lang="en-US" altLang="ko-KR" sz="1200" dirty="0"/>
              <a:t>, </a:t>
            </a:r>
            <a:r>
              <a:rPr lang="ko-KR" altLang="en-US" sz="1200" dirty="0" err="1"/>
              <a:t>성매매피해자의</a:t>
            </a:r>
            <a:r>
              <a:rPr lang="ko-KR" altLang="en-US" sz="1200" dirty="0"/>
              <a:t> 인권을 보호함을 목적으로 함</a:t>
            </a:r>
            <a:r>
              <a:rPr lang="en-US" altLang="ko-KR" sz="1200" dirty="0"/>
              <a:t>.</a:t>
            </a:r>
          </a:p>
          <a:p>
            <a:pPr>
              <a:buNone/>
            </a:pPr>
            <a:endParaRPr lang="en-US" altLang="ko-KR" sz="1200" dirty="0"/>
          </a:p>
          <a:p>
            <a:r>
              <a:rPr lang="ko-KR" altLang="en-US" sz="1200" dirty="0">
                <a:solidFill>
                  <a:srgbClr val="FF0000"/>
                </a:solidFill>
              </a:rPr>
              <a:t>정의</a:t>
            </a:r>
          </a:p>
          <a:p>
            <a:pPr>
              <a:buNone/>
            </a:pPr>
            <a:r>
              <a:rPr lang="ko-KR" altLang="en-US" sz="1200" dirty="0"/>
              <a:t>    </a:t>
            </a:r>
            <a:r>
              <a:rPr lang="ko-KR" altLang="en-US" sz="1200" dirty="0">
                <a:solidFill>
                  <a:srgbClr val="7030A0"/>
                </a:solidFill>
              </a:rPr>
              <a:t>㉠  </a:t>
            </a:r>
            <a:r>
              <a:rPr lang="ko-KR" altLang="en-US" sz="1200" dirty="0" err="1">
                <a:solidFill>
                  <a:srgbClr val="7030A0"/>
                </a:solidFill>
              </a:rPr>
              <a:t>성매매</a:t>
            </a:r>
            <a:r>
              <a:rPr lang="ko-KR" altLang="en-US" sz="1200" dirty="0">
                <a:solidFill>
                  <a:srgbClr val="7030A0"/>
                </a:solidFill>
              </a:rPr>
              <a:t> </a:t>
            </a:r>
            <a:r>
              <a:rPr lang="en-US" altLang="ko-KR" sz="1200" dirty="0"/>
              <a:t>: </a:t>
            </a:r>
            <a:r>
              <a:rPr lang="ko-KR" altLang="en-US" sz="1200" dirty="0" err="1"/>
              <a:t>불특정인을</a:t>
            </a:r>
            <a:r>
              <a:rPr lang="ko-KR" altLang="en-US" sz="1200" dirty="0"/>
              <a:t> 상대로 금품이나 그 밖의 재산상의 이익을 수수</a:t>
            </a:r>
            <a:r>
              <a:rPr lang="en-US" altLang="ko-KR" sz="1200" dirty="0"/>
              <a:t>(</a:t>
            </a:r>
            <a:r>
              <a:rPr lang="ko-KR" altLang="en-US" sz="1200" dirty="0"/>
              <a:t>收受</a:t>
            </a:r>
            <a:r>
              <a:rPr lang="en-US" altLang="ko-KR" sz="1200" dirty="0"/>
              <a:t>)</a:t>
            </a:r>
            <a:r>
              <a:rPr lang="ko-KR" altLang="en-US" sz="1200" dirty="0"/>
              <a:t>하거나 수수하기로 약속하고  </a:t>
            </a:r>
            <a:r>
              <a:rPr lang="ko-KR" altLang="en-US" sz="1200" dirty="0" err="1">
                <a:solidFill>
                  <a:srgbClr val="FF0000"/>
                </a:solidFill>
              </a:rPr>
              <a:t>성교행위행나</a:t>
            </a:r>
            <a:r>
              <a:rPr lang="ko-KR" altLang="en-US" sz="1200" dirty="0"/>
              <a:t>  구강</a:t>
            </a:r>
            <a:r>
              <a:rPr lang="en-US" altLang="ko-KR" sz="1200" dirty="0"/>
              <a:t>, </a:t>
            </a:r>
            <a:r>
              <a:rPr lang="ko-KR" altLang="en-US" sz="1200" dirty="0"/>
              <a:t>항문 등 신체의 일부 또는 도구를 이용한 </a:t>
            </a:r>
            <a:r>
              <a:rPr lang="ko-KR" altLang="en-US" sz="1200" dirty="0">
                <a:solidFill>
                  <a:srgbClr val="FF0000"/>
                </a:solidFill>
              </a:rPr>
              <a:t>유사 성교행위</a:t>
            </a:r>
            <a:r>
              <a:rPr lang="ko-KR" altLang="en-US" sz="1200" dirty="0"/>
              <a:t>를 하거나 그 상대방이 되는 것</a:t>
            </a:r>
            <a:r>
              <a:rPr lang="en-US" altLang="ko-KR" sz="1200" dirty="0"/>
              <a:t>.</a:t>
            </a:r>
            <a:r>
              <a:rPr lang="ko-KR" altLang="en-US" sz="1200" dirty="0"/>
              <a:t/>
            </a:r>
            <a:br>
              <a:rPr lang="ko-KR" altLang="en-US" sz="1200" dirty="0"/>
            </a:br>
            <a:endParaRPr lang="ko-KR" altLang="en-US" sz="1200" dirty="0"/>
          </a:p>
          <a:p>
            <a:pPr>
              <a:buNone/>
            </a:pPr>
            <a:r>
              <a:rPr lang="ko-KR" altLang="en-US" sz="1200" dirty="0"/>
              <a:t>   </a:t>
            </a:r>
            <a:r>
              <a:rPr lang="ko-KR" altLang="en-US" sz="1200" dirty="0">
                <a:solidFill>
                  <a:srgbClr val="7030A0"/>
                </a:solidFill>
              </a:rPr>
              <a:t>㉡ </a:t>
            </a:r>
            <a:r>
              <a:rPr lang="ko-KR" altLang="en-US" sz="1200" dirty="0" err="1">
                <a:solidFill>
                  <a:srgbClr val="7030A0"/>
                </a:solidFill>
              </a:rPr>
              <a:t>성매매알선</a:t>
            </a:r>
            <a:r>
              <a:rPr lang="ko-KR" altLang="en-US" sz="1200" dirty="0">
                <a:solidFill>
                  <a:srgbClr val="7030A0"/>
                </a:solidFill>
              </a:rPr>
              <a:t> 등 행위 </a:t>
            </a:r>
            <a:r>
              <a:rPr lang="en-US" altLang="ko-KR" sz="1200" dirty="0"/>
              <a:t>: </a:t>
            </a:r>
            <a:r>
              <a:rPr lang="ko-KR" altLang="en-US" sz="1200" dirty="0" err="1"/>
              <a:t>성매매를</a:t>
            </a:r>
            <a:r>
              <a:rPr lang="ko-KR" altLang="en-US" sz="1200" dirty="0"/>
              <a:t> 알선</a:t>
            </a:r>
            <a:r>
              <a:rPr lang="en-US" altLang="ko-KR" sz="1200" dirty="0"/>
              <a:t>, </a:t>
            </a:r>
            <a:r>
              <a:rPr lang="ko-KR" altLang="en-US" sz="1200" dirty="0"/>
              <a:t>권유</a:t>
            </a:r>
            <a:r>
              <a:rPr lang="en-US" altLang="ko-KR" sz="1200" dirty="0"/>
              <a:t>, </a:t>
            </a:r>
            <a:r>
              <a:rPr lang="ko-KR" altLang="en-US" sz="1200" dirty="0"/>
              <a:t>유인 또는 강요하는 행위</a:t>
            </a:r>
            <a:r>
              <a:rPr lang="en-US" altLang="ko-KR" sz="1200" dirty="0"/>
              <a:t>, </a:t>
            </a:r>
            <a:r>
              <a:rPr lang="ko-KR" altLang="en-US" sz="1200" dirty="0" err="1"/>
              <a:t>성매매의</a:t>
            </a:r>
            <a:r>
              <a:rPr lang="ko-KR" altLang="en-US" sz="1200" dirty="0"/>
              <a:t> 장소를 제공하는 행위</a:t>
            </a:r>
            <a:r>
              <a:rPr lang="en-US" altLang="ko-KR" sz="1200" dirty="0"/>
              <a:t>, </a:t>
            </a:r>
            <a:r>
              <a:rPr lang="ko-KR" altLang="en-US" sz="1200" dirty="0" err="1"/>
              <a:t>성매매에</a:t>
            </a:r>
            <a:r>
              <a:rPr lang="ko-KR" altLang="en-US" sz="1200" dirty="0"/>
              <a:t> 제공되는 사실을 알면서 자금</a:t>
            </a:r>
            <a:r>
              <a:rPr lang="en-US" altLang="ko-KR" sz="1200" dirty="0"/>
              <a:t>, </a:t>
            </a:r>
            <a:r>
              <a:rPr lang="ko-KR" altLang="en-US" sz="1200" dirty="0"/>
              <a:t>토지 또는 건물을 제공하는 행위를 말함</a:t>
            </a:r>
            <a:r>
              <a:rPr lang="en-US" altLang="ko-KR" sz="1200" dirty="0"/>
              <a:t>.</a:t>
            </a:r>
            <a:r>
              <a:rPr lang="ko-KR" altLang="en-US" sz="1200" dirty="0"/>
              <a:t/>
            </a:r>
            <a:br>
              <a:rPr lang="ko-KR" altLang="en-US" sz="1200" dirty="0"/>
            </a:br>
            <a:endParaRPr lang="ko-KR" altLang="en-US" sz="1200" dirty="0"/>
          </a:p>
          <a:p>
            <a:pPr>
              <a:buNone/>
            </a:pPr>
            <a:r>
              <a:rPr lang="ko-KR" altLang="en-US" sz="1200" dirty="0">
                <a:solidFill>
                  <a:srgbClr val="7030A0"/>
                </a:solidFill>
              </a:rPr>
              <a:t>   ㉢ </a:t>
            </a:r>
            <a:r>
              <a:rPr lang="ko-KR" altLang="en-US" sz="1200" dirty="0" err="1">
                <a:solidFill>
                  <a:srgbClr val="7030A0"/>
                </a:solidFill>
              </a:rPr>
              <a:t>성매매</a:t>
            </a:r>
            <a:r>
              <a:rPr lang="ko-KR" altLang="en-US" sz="1200" dirty="0">
                <a:solidFill>
                  <a:srgbClr val="7030A0"/>
                </a:solidFill>
              </a:rPr>
              <a:t> 목적의 인신매매 </a:t>
            </a:r>
            <a:r>
              <a:rPr lang="en-US" altLang="ko-KR" sz="1200" dirty="0"/>
              <a:t>: </a:t>
            </a:r>
            <a:r>
              <a:rPr lang="ko-KR" altLang="en-US" sz="1200" dirty="0" err="1"/>
              <a:t>성매매</a:t>
            </a:r>
            <a:r>
              <a:rPr lang="ko-KR" altLang="en-US" sz="1200" dirty="0"/>
              <a:t> 목적의 인신매매란 성을 파는 행위 또는 음란행위를 하게 하거나</a:t>
            </a:r>
            <a:r>
              <a:rPr lang="en-US" altLang="ko-KR" sz="1200" dirty="0"/>
              <a:t>, </a:t>
            </a:r>
            <a:r>
              <a:rPr lang="ko-KR" altLang="en-US" sz="1200" dirty="0"/>
              <a:t>성교행위 등 음란한 내용을 표현하는 사진</a:t>
            </a:r>
            <a:r>
              <a:rPr lang="en-US" altLang="ko-KR" sz="1200" dirty="0"/>
              <a:t>·</a:t>
            </a:r>
            <a:r>
              <a:rPr lang="ko-KR" altLang="en-US" sz="1200" dirty="0"/>
              <a:t>영상물 등의 촬영 대상으로 삼을 목적으로 위계</a:t>
            </a:r>
            <a:r>
              <a:rPr lang="en-US" altLang="ko-KR" sz="1200" dirty="0"/>
              <a:t>(</a:t>
            </a:r>
            <a:r>
              <a:rPr lang="ko-KR" altLang="en-US" sz="1200" dirty="0"/>
              <a:t>僞計</a:t>
            </a:r>
            <a:r>
              <a:rPr lang="en-US" altLang="ko-KR" sz="1200" dirty="0"/>
              <a:t>), </a:t>
            </a:r>
            <a:r>
              <a:rPr lang="ko-KR" altLang="en-US" sz="1200" dirty="0"/>
              <a:t>위력</a:t>
            </a:r>
            <a:r>
              <a:rPr lang="en-US" altLang="ko-KR" sz="1200" dirty="0"/>
              <a:t>(</a:t>
            </a:r>
            <a:r>
              <a:rPr lang="ko-KR" altLang="en-US" sz="1200" dirty="0"/>
              <a:t>威力</a:t>
            </a:r>
            <a:r>
              <a:rPr lang="en-US" altLang="ko-KR" sz="1200" dirty="0"/>
              <a:t>), </a:t>
            </a:r>
            <a:r>
              <a:rPr lang="ko-KR" altLang="en-US" sz="1200" dirty="0"/>
              <a:t>그 밖에 이에 준하는 방법으로 대상자를 지배</a:t>
            </a:r>
            <a:r>
              <a:rPr lang="en-US" altLang="ko-KR" sz="1200" dirty="0"/>
              <a:t>·</a:t>
            </a:r>
            <a:r>
              <a:rPr lang="ko-KR" altLang="en-US" sz="1200" dirty="0"/>
              <a:t>관리하면서 제</a:t>
            </a:r>
            <a:r>
              <a:rPr lang="en-US" altLang="ko-KR" sz="1200" dirty="0"/>
              <a:t>3</a:t>
            </a:r>
            <a:r>
              <a:rPr lang="ko-KR" altLang="en-US" sz="1200" dirty="0"/>
              <a:t>자에게 인계하는 행위</a:t>
            </a:r>
            <a:r>
              <a:rPr lang="en-US" altLang="ko-KR" sz="1200" dirty="0"/>
              <a:t>, </a:t>
            </a:r>
            <a:r>
              <a:rPr lang="ko-KR" altLang="en-US" sz="1200" dirty="0" smtClean="0"/>
              <a:t>미성년자와 사물을 </a:t>
            </a:r>
            <a:r>
              <a:rPr lang="ko-KR" altLang="en-US" sz="1200" dirty="0"/>
              <a:t>변별하거나 의사를 결정할 능력이 없거나 미약한 사람 또는 중대한 장애가 있는 사람이나 그를 보호</a:t>
            </a:r>
            <a:r>
              <a:rPr lang="en-US" altLang="ko-KR" sz="1200" dirty="0"/>
              <a:t>·</a:t>
            </a:r>
            <a:r>
              <a:rPr lang="ko-KR" altLang="en-US" sz="1200" dirty="0"/>
              <a:t>감독하는 사람에게 </a:t>
            </a:r>
            <a:r>
              <a:rPr lang="ko-KR" altLang="en-US" sz="1200" dirty="0" err="1"/>
              <a:t>선불금</a:t>
            </a:r>
            <a:r>
              <a:rPr lang="ko-KR" altLang="en-US" sz="1200" dirty="0"/>
              <a:t> 등 금품이나 그 밖의 재산상의 이익을 제공하거나 제공하기로 약속하고 대상자를 지배</a:t>
            </a:r>
            <a:r>
              <a:rPr lang="en-US" altLang="ko-KR" sz="1200" dirty="0"/>
              <a:t>·</a:t>
            </a:r>
            <a:r>
              <a:rPr lang="ko-KR" altLang="en-US" sz="1200" dirty="0"/>
              <a:t>관리하면서 제</a:t>
            </a:r>
            <a:r>
              <a:rPr lang="en-US" altLang="ko-KR" sz="1200" dirty="0"/>
              <a:t>3</a:t>
            </a:r>
            <a:r>
              <a:rPr lang="ko-KR" altLang="en-US" sz="1200" dirty="0"/>
              <a:t>자에게 인계하는 행위</a:t>
            </a:r>
            <a:r>
              <a:rPr lang="en-US" altLang="ko-KR" sz="1200" dirty="0"/>
              <a:t>, </a:t>
            </a:r>
            <a:r>
              <a:rPr lang="ko-KR" altLang="en-US" sz="1200" dirty="0"/>
              <a:t>그리고 앞선 행위를 알면서도  전매를 위하여 대상자를 </a:t>
            </a:r>
            <a:r>
              <a:rPr lang="ko-KR" altLang="en-US" sz="1200" dirty="0" err="1"/>
              <a:t>인계받는</a:t>
            </a:r>
            <a:r>
              <a:rPr lang="ko-KR" altLang="en-US" sz="1200" dirty="0"/>
              <a:t> 행위를 말한다</a:t>
            </a:r>
            <a:r>
              <a:rPr lang="en-US" altLang="ko-KR" sz="1200" dirty="0"/>
              <a:t>.</a:t>
            </a:r>
            <a:r>
              <a:rPr lang="ko-KR" altLang="en-US" sz="1200" dirty="0"/>
              <a:t/>
            </a:r>
            <a:br>
              <a:rPr lang="ko-KR" altLang="en-US" sz="1200" dirty="0"/>
            </a:br>
            <a:endParaRPr lang="ko-KR" altLang="en-US" sz="1200" dirty="0"/>
          </a:p>
          <a:p>
            <a:pPr>
              <a:buNone/>
            </a:pPr>
            <a:r>
              <a:rPr lang="ko-KR" altLang="en-US" sz="1200" dirty="0"/>
              <a:t>   </a:t>
            </a:r>
            <a:r>
              <a:rPr lang="ko-KR" altLang="en-US" sz="1200" dirty="0">
                <a:solidFill>
                  <a:srgbClr val="7030A0"/>
                </a:solidFill>
              </a:rPr>
              <a:t>㉣ </a:t>
            </a:r>
            <a:r>
              <a:rPr lang="ko-KR" altLang="en-US" sz="1200" dirty="0" err="1">
                <a:solidFill>
                  <a:srgbClr val="7030A0"/>
                </a:solidFill>
              </a:rPr>
              <a:t>성매매피해자</a:t>
            </a:r>
            <a:r>
              <a:rPr lang="ko-KR" altLang="en-US" sz="1200" dirty="0">
                <a:solidFill>
                  <a:srgbClr val="7030A0"/>
                </a:solidFill>
              </a:rPr>
              <a:t> </a:t>
            </a:r>
            <a:r>
              <a:rPr lang="en-US" altLang="ko-KR" sz="1200" dirty="0"/>
              <a:t>: </a:t>
            </a:r>
            <a:r>
              <a:rPr lang="ko-KR" altLang="en-US" sz="1200" dirty="0" err="1"/>
              <a:t>성매매피해자란</a:t>
            </a:r>
            <a:r>
              <a:rPr lang="ko-KR" altLang="en-US" sz="1200" dirty="0"/>
              <a:t> </a:t>
            </a:r>
            <a:r>
              <a:rPr lang="ko-KR" altLang="en-US" sz="1200" dirty="0">
                <a:solidFill>
                  <a:srgbClr val="FF0000"/>
                </a:solidFill>
              </a:rPr>
              <a:t>위계</a:t>
            </a:r>
            <a:r>
              <a:rPr lang="en-US" altLang="ko-KR" sz="1200" dirty="0">
                <a:solidFill>
                  <a:srgbClr val="FF0000"/>
                </a:solidFill>
              </a:rPr>
              <a:t>, </a:t>
            </a:r>
            <a:r>
              <a:rPr lang="ko-KR" altLang="en-US" sz="1200" dirty="0">
                <a:solidFill>
                  <a:srgbClr val="FF0000"/>
                </a:solidFill>
              </a:rPr>
              <a:t>위력</a:t>
            </a:r>
            <a:r>
              <a:rPr lang="en-US" altLang="ko-KR" sz="1200" dirty="0">
                <a:solidFill>
                  <a:srgbClr val="FF0000"/>
                </a:solidFill>
              </a:rPr>
              <a:t>, </a:t>
            </a:r>
            <a:r>
              <a:rPr lang="ko-KR" altLang="en-US" sz="1200" dirty="0">
                <a:solidFill>
                  <a:srgbClr val="FF0000"/>
                </a:solidFill>
              </a:rPr>
              <a:t>그 밖에 이에 준하는 방법으로 </a:t>
            </a:r>
            <a:r>
              <a:rPr lang="ko-KR" altLang="en-US" sz="1200" dirty="0" err="1">
                <a:solidFill>
                  <a:srgbClr val="FF0000"/>
                </a:solidFill>
              </a:rPr>
              <a:t>성매매를</a:t>
            </a:r>
            <a:r>
              <a:rPr lang="ko-KR" altLang="en-US" sz="1200" dirty="0">
                <a:solidFill>
                  <a:srgbClr val="FF0000"/>
                </a:solidFill>
              </a:rPr>
              <a:t> 강요당한 사람</a:t>
            </a:r>
            <a:r>
              <a:rPr lang="en-US" altLang="ko-KR" sz="1200" dirty="0"/>
              <a:t>, </a:t>
            </a:r>
            <a:r>
              <a:rPr lang="ko-KR" altLang="en-US" sz="1200" dirty="0">
                <a:solidFill>
                  <a:srgbClr val="FF0000"/>
                </a:solidFill>
              </a:rPr>
              <a:t>업무관계</a:t>
            </a:r>
            <a:r>
              <a:rPr lang="en-US" altLang="ko-KR" sz="1200" dirty="0">
                <a:solidFill>
                  <a:srgbClr val="FF0000"/>
                </a:solidFill>
              </a:rPr>
              <a:t>, </a:t>
            </a:r>
            <a:r>
              <a:rPr lang="ko-KR" altLang="en-US" sz="1200" dirty="0">
                <a:solidFill>
                  <a:srgbClr val="FF0000"/>
                </a:solidFill>
              </a:rPr>
              <a:t>고용관계</a:t>
            </a:r>
            <a:r>
              <a:rPr lang="en-US" altLang="ko-KR" sz="1200" dirty="0">
                <a:solidFill>
                  <a:srgbClr val="FF0000"/>
                </a:solidFill>
              </a:rPr>
              <a:t>, </a:t>
            </a:r>
            <a:r>
              <a:rPr lang="ko-KR" altLang="en-US" sz="1200" dirty="0">
                <a:solidFill>
                  <a:srgbClr val="FF0000"/>
                </a:solidFill>
              </a:rPr>
              <a:t>그 밖의 관계로 인하여 보호 또는 감독하는 사람에 의하여 마약</a:t>
            </a:r>
            <a:r>
              <a:rPr lang="en-US" altLang="ko-KR" sz="1200" dirty="0">
                <a:solidFill>
                  <a:srgbClr val="FF0000"/>
                </a:solidFill>
              </a:rPr>
              <a:t>·</a:t>
            </a:r>
            <a:r>
              <a:rPr lang="ko-KR" altLang="en-US" sz="1200" dirty="0">
                <a:solidFill>
                  <a:srgbClr val="FF0000"/>
                </a:solidFill>
              </a:rPr>
              <a:t>향정신성의약품 또는 대마에 중독되어 </a:t>
            </a:r>
            <a:r>
              <a:rPr lang="ko-KR" altLang="en-US" sz="1200" dirty="0" err="1">
                <a:solidFill>
                  <a:srgbClr val="FF0000"/>
                </a:solidFill>
              </a:rPr>
              <a:t>성매매를</a:t>
            </a:r>
            <a:r>
              <a:rPr lang="ko-KR" altLang="en-US" sz="1200" dirty="0">
                <a:solidFill>
                  <a:srgbClr val="FF0000"/>
                </a:solidFill>
              </a:rPr>
              <a:t> 한 사람</a:t>
            </a:r>
            <a:r>
              <a:rPr lang="en-US" altLang="ko-KR" sz="1200" dirty="0">
                <a:solidFill>
                  <a:srgbClr val="FF0000"/>
                </a:solidFill>
              </a:rPr>
              <a:t>, </a:t>
            </a:r>
            <a:r>
              <a:rPr lang="ko-KR" altLang="en-US" sz="1200" dirty="0" smtClean="0">
                <a:solidFill>
                  <a:srgbClr val="FF0000"/>
                </a:solidFill>
              </a:rPr>
              <a:t>미성년자</a:t>
            </a:r>
            <a:r>
              <a:rPr lang="en-US" altLang="ko-KR" sz="1200" dirty="0" smtClean="0">
                <a:solidFill>
                  <a:srgbClr val="FF0000"/>
                </a:solidFill>
              </a:rPr>
              <a:t>, </a:t>
            </a:r>
            <a:r>
              <a:rPr lang="ko-KR" altLang="en-US" sz="1200" dirty="0">
                <a:solidFill>
                  <a:srgbClr val="FF0000"/>
                </a:solidFill>
              </a:rPr>
              <a:t>사물을 변별하거나 의사를 결정할 능력이 없거나 미약한 사람 </a:t>
            </a:r>
            <a:r>
              <a:rPr lang="ko-KR" altLang="en-US" sz="1200" dirty="0"/>
              <a:t>또는 대통령령으로 정하는 중대한 장애가 있는 사람으로서 </a:t>
            </a:r>
            <a:r>
              <a:rPr lang="ko-KR" altLang="en-US" sz="1200" dirty="0" err="1"/>
              <a:t>성매매를</a:t>
            </a:r>
            <a:r>
              <a:rPr lang="ko-KR" altLang="en-US" sz="1200" dirty="0"/>
              <a:t> 하도록 </a:t>
            </a:r>
            <a:r>
              <a:rPr lang="ko-KR" altLang="en-US" sz="1200" dirty="0">
                <a:solidFill>
                  <a:srgbClr val="FF0000"/>
                </a:solidFill>
              </a:rPr>
              <a:t>알선</a:t>
            </a:r>
            <a:r>
              <a:rPr lang="en-US" altLang="ko-KR" sz="1200" dirty="0">
                <a:solidFill>
                  <a:srgbClr val="FF0000"/>
                </a:solidFill>
              </a:rPr>
              <a:t>·</a:t>
            </a:r>
            <a:r>
              <a:rPr lang="ko-KR" altLang="en-US" sz="1200" dirty="0">
                <a:solidFill>
                  <a:srgbClr val="FF0000"/>
                </a:solidFill>
              </a:rPr>
              <a:t>유인된 사람</a:t>
            </a:r>
            <a:r>
              <a:rPr lang="en-US" altLang="ko-KR" sz="1200" dirty="0">
                <a:solidFill>
                  <a:srgbClr val="FF0000"/>
                </a:solidFill>
              </a:rPr>
              <a:t>, </a:t>
            </a:r>
            <a:r>
              <a:rPr lang="ko-KR" altLang="en-US" sz="1200" dirty="0" err="1">
                <a:solidFill>
                  <a:srgbClr val="FF0000"/>
                </a:solidFill>
              </a:rPr>
              <a:t>성매매</a:t>
            </a:r>
            <a:r>
              <a:rPr lang="ko-KR" altLang="en-US" sz="1200" dirty="0">
                <a:solidFill>
                  <a:srgbClr val="FF0000"/>
                </a:solidFill>
              </a:rPr>
              <a:t> 목적의 인신매매를 당한 사람</a:t>
            </a:r>
            <a:r>
              <a:rPr lang="ko-KR" altLang="en-US" sz="1200" dirty="0"/>
              <a:t>을 말한다</a:t>
            </a:r>
            <a:r>
              <a:rPr lang="en-US" altLang="ko-KR" sz="1200" dirty="0"/>
              <a:t>.</a:t>
            </a:r>
            <a:endParaRPr lang="ko-KR" altLang="en-US" sz="1200" dirty="0"/>
          </a:p>
          <a:p>
            <a:pPr marL="0" indent="0">
              <a:buNone/>
            </a:pPr>
            <a:r>
              <a:rPr lang="ko-KR" altLang="en-US" sz="1200" dirty="0"/>
              <a:t/>
            </a:r>
            <a:br>
              <a:rPr lang="ko-KR" altLang="en-US" sz="1200" dirty="0"/>
            </a:br>
            <a:endParaRPr lang="ko-KR" altLang="en-US" sz="1200" dirty="0"/>
          </a:p>
          <a:p>
            <a:endParaRPr lang="en-US" altLang="ko-KR" sz="1200" dirty="0"/>
          </a:p>
        </p:txBody>
      </p:sp>
      <p:sp>
        <p:nvSpPr>
          <p:cNvPr id="3" name="제목 2"/>
          <p:cNvSpPr>
            <a:spLocks noGrp="1"/>
          </p:cNvSpPr>
          <p:nvPr>
            <p:ph type="title"/>
          </p:nvPr>
        </p:nvSpPr>
        <p:spPr>
          <a:xfrm>
            <a:off x="357158" y="500042"/>
            <a:ext cx="8554805" cy="939784"/>
          </a:xfrm>
        </p:spPr>
        <p:txBody>
          <a:bodyPr>
            <a:noAutofit/>
          </a:bodyPr>
          <a:lstStyle/>
          <a:p>
            <a:r>
              <a:rPr lang="en-US" altLang="ko-KR" sz="3200" dirty="0"/>
              <a:t>1-4. </a:t>
            </a:r>
            <a:r>
              <a:rPr lang="ko-KR" altLang="en-US" sz="3200" dirty="0"/>
              <a:t>풍속사범 관련 법률 </a:t>
            </a:r>
            <a:r>
              <a:rPr lang="en-US" altLang="ko-KR" sz="3200" dirty="0"/>
              <a:t>– </a:t>
            </a:r>
            <a:br>
              <a:rPr lang="en-US" altLang="ko-KR" sz="3200" dirty="0"/>
            </a:br>
            <a:r>
              <a:rPr lang="ko-KR" altLang="en-US" sz="3200" dirty="0"/>
              <a:t>성매매 알선 등 행위의 처벌에 관한 법률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내용 개체 틀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643841233"/>
              </p:ext>
            </p:extLst>
          </p:nvPr>
        </p:nvGraphicFramePr>
        <p:xfrm>
          <a:off x="683568" y="1628800"/>
          <a:ext cx="7715303" cy="4866984"/>
        </p:xfrm>
        <a:graphic>
          <a:graphicData uri="http://schemas.openxmlformats.org/drawingml/2006/table">
            <a:tbl>
              <a:tblPr/>
              <a:tblGrid>
                <a:gridCol w="1252782">
                  <a:extLst>
                    <a:ext uri="{9D8B030D-6E8A-4147-A177-3AD203B41FA5}">
                      <a16:colId xmlns="" xmlns:a16="http://schemas.microsoft.com/office/drawing/2014/main" val="20000"/>
                    </a:ext>
                  </a:extLst>
                </a:gridCol>
                <a:gridCol w="6462521">
                  <a:extLst>
                    <a:ext uri="{9D8B030D-6E8A-4147-A177-3AD203B41FA5}">
                      <a16:colId xmlns="" xmlns:a16="http://schemas.microsoft.com/office/drawing/2014/main" val="20001"/>
                    </a:ext>
                  </a:extLst>
                </a:gridCol>
              </a:tblGrid>
              <a:tr h="1487836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o-KR" altLang="en-US" sz="1400" b="0" i="0" kern="1200" dirty="0" err="1">
                          <a:solidFill>
                            <a:srgbClr val="FF0000"/>
                          </a:solidFill>
                          <a:latin typeface="+mn-lt"/>
                          <a:ea typeface="+mn-ea"/>
                          <a:cs typeface="+mn-cs"/>
                        </a:rPr>
                        <a:t>성매매피해자에</a:t>
                      </a:r>
                      <a:r>
                        <a:rPr kumimoji="0" lang="ko-KR" altLang="en-US" sz="1400" b="0" i="0" kern="1200" dirty="0">
                          <a:solidFill>
                            <a:srgbClr val="FF0000"/>
                          </a:solidFill>
                          <a:latin typeface="+mn-lt"/>
                          <a:ea typeface="+mn-ea"/>
                          <a:cs typeface="+mn-cs"/>
                        </a:rPr>
                        <a:t> 대한 처벌</a:t>
                      </a:r>
                      <a:endParaRPr kumimoji="0" lang="en-US" altLang="ko-KR" sz="1400" b="0" i="0" kern="1200" dirty="0">
                        <a:solidFill>
                          <a:srgbClr val="FF0000"/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indent="0" algn="ctr" defTabSz="914400" rtl="0" eaLnBrk="1" fontAlgn="auto" latinLnBrk="1" hangingPunct="1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o-KR" altLang="en-US" sz="1400" b="0" i="0" kern="1200" dirty="0">
                          <a:solidFill>
                            <a:srgbClr val="FF0000"/>
                          </a:solidFill>
                          <a:latin typeface="+mn-lt"/>
                          <a:ea typeface="+mn-ea"/>
                          <a:cs typeface="+mn-cs"/>
                        </a:rPr>
                        <a:t>특례와 보호</a:t>
                      </a:r>
                    </a:p>
                  </a:txBody>
                  <a:tcPr marL="17780" marR="17780" marT="17780" marB="17780" anchor="ctr">
                    <a:lnL>
                      <a:noFill/>
                    </a:lnL>
                    <a:lnR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EAEA"/>
                    </a:solidFill>
                  </a:tcPr>
                </a:tc>
                <a:tc>
                  <a:txBody>
                    <a:bodyPr/>
                    <a:lstStyle/>
                    <a:p>
                      <a:pPr marL="63500" marR="63500" indent="0" algn="just" defTabSz="914400" rtl="0" eaLnBrk="1" fontAlgn="auto" latinLnBrk="1" hangingPunct="1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400" b="0" i="0" spc="50" dirty="0">
                          <a:solidFill>
                            <a:srgbClr val="000000"/>
                          </a:solidFill>
                          <a:latin typeface="-윤고딕110"/>
                        </a:rPr>
                        <a:t> </a:t>
                      </a:r>
                      <a:r>
                        <a:rPr kumimoji="0" lang="ko-KR" altLang="en-US" sz="1400" b="0" i="0" kern="1200" dirty="0" err="1">
                          <a:solidFill>
                            <a:srgbClr val="FF0000"/>
                          </a:solidFill>
                          <a:latin typeface="+mn-lt"/>
                          <a:ea typeface="+mn-ea"/>
                          <a:cs typeface="+mn-cs"/>
                        </a:rPr>
                        <a:t>성매매피해자의</a:t>
                      </a:r>
                      <a:r>
                        <a:rPr kumimoji="0" lang="ko-KR" altLang="en-US" sz="1400" b="0" i="0" kern="1200" dirty="0">
                          <a:solidFill>
                            <a:srgbClr val="FF0000"/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kumimoji="0" lang="ko-KR" altLang="en-US" sz="1400" b="0" i="0" kern="1200" dirty="0" err="1">
                          <a:solidFill>
                            <a:srgbClr val="FF0000"/>
                          </a:solidFill>
                          <a:latin typeface="+mn-lt"/>
                          <a:ea typeface="+mn-ea"/>
                          <a:cs typeface="+mn-cs"/>
                        </a:rPr>
                        <a:t>성매매는</a:t>
                      </a:r>
                      <a:r>
                        <a:rPr kumimoji="0" lang="ko-KR" altLang="en-US" sz="1400" b="0" i="0" kern="1200" dirty="0">
                          <a:solidFill>
                            <a:srgbClr val="FF0000"/>
                          </a:solidFill>
                          <a:latin typeface="+mn-lt"/>
                          <a:ea typeface="+mn-ea"/>
                          <a:cs typeface="+mn-cs"/>
                        </a:rPr>
                        <a:t> 처벌하지 아니한다</a:t>
                      </a:r>
                      <a:r>
                        <a:rPr kumimoji="0" lang="en-US" altLang="ko-KR" sz="1400" b="0" i="0" kern="1200" dirty="0">
                          <a:solidFill>
                            <a:srgbClr val="FF0000"/>
                          </a:solidFill>
                          <a:latin typeface="+mn-lt"/>
                          <a:ea typeface="+mn-ea"/>
                          <a:cs typeface="+mn-cs"/>
                        </a:rPr>
                        <a:t>. </a:t>
                      </a:r>
                      <a:r>
                        <a:rPr kumimoji="0" lang="ko-KR" altLang="en-US" sz="1400" b="0" i="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검사 또는 사법경찰관은 수사과정에서 피의자 또는 참고인이 </a:t>
                      </a:r>
                      <a:r>
                        <a:rPr kumimoji="0" lang="ko-KR" altLang="en-US" sz="1400" b="0" i="0" kern="1200" dirty="0" err="1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성매매피해자에</a:t>
                      </a:r>
                      <a:r>
                        <a:rPr kumimoji="0" lang="ko-KR" altLang="en-US" sz="1400" b="0" i="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 해당한다고 볼 만한 상당한 이유가 있을 때에는 지체 없이 법정대리인</a:t>
                      </a:r>
                      <a:r>
                        <a:rPr kumimoji="0" lang="en-US" altLang="ko-KR" sz="1400" b="0" i="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, </a:t>
                      </a:r>
                      <a:r>
                        <a:rPr kumimoji="0" lang="ko-KR" altLang="en-US" sz="1400" b="0" i="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친족 또는 변호인에게 통지하고</a:t>
                      </a:r>
                      <a:r>
                        <a:rPr kumimoji="0" lang="en-US" altLang="ko-KR" sz="1400" b="0" i="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, </a:t>
                      </a:r>
                      <a:r>
                        <a:rPr kumimoji="0" lang="ko-KR" altLang="en-US" sz="1400" b="0" i="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신변보호</a:t>
                      </a:r>
                      <a:r>
                        <a:rPr kumimoji="0" lang="en-US" altLang="ko-KR" sz="1400" b="0" i="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, </a:t>
                      </a:r>
                      <a:r>
                        <a:rPr kumimoji="0" lang="ko-KR" altLang="en-US" sz="1400" b="0" i="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수사의 비공개</a:t>
                      </a:r>
                      <a:r>
                        <a:rPr kumimoji="0" lang="en-US" altLang="ko-KR" sz="1400" b="0" i="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, </a:t>
                      </a:r>
                      <a:r>
                        <a:rPr kumimoji="0" lang="ko-KR" altLang="en-US" sz="1400" b="0" i="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친족 또는 지원시설</a:t>
                      </a:r>
                      <a:r>
                        <a:rPr kumimoji="0" lang="en-US" altLang="ko-KR" sz="1400" b="0" i="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·</a:t>
                      </a:r>
                      <a:r>
                        <a:rPr kumimoji="0" lang="ko-KR" altLang="en-US" sz="1400" b="0" i="0" kern="1200" dirty="0" err="1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성매매피해상담소에의</a:t>
                      </a:r>
                      <a:r>
                        <a:rPr kumimoji="0" lang="ko-KR" altLang="en-US" sz="1400" b="0" i="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 인계 등 그 보호에 필요한 조치를 하여야 한다</a:t>
                      </a:r>
                      <a:r>
                        <a:rPr kumimoji="0" lang="en-US" altLang="ko-KR" sz="1400" b="0" i="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.</a:t>
                      </a:r>
                      <a:endParaRPr kumimoji="0" lang="ko-KR" altLang="en-US" sz="1400" b="0" i="0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17780" marR="17780" marT="17780" marB="17780" anchor="ctr">
                    <a:lnL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10000"/>
                  </a:ext>
                </a:extLst>
              </a:tr>
              <a:tr h="614166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o-KR" altLang="en-US" sz="1400" b="0" i="0" kern="1200" dirty="0">
                          <a:solidFill>
                            <a:srgbClr val="FF0000"/>
                          </a:solidFill>
                          <a:latin typeface="+mn-lt"/>
                          <a:ea typeface="+mn-ea"/>
                          <a:cs typeface="+mn-cs"/>
                        </a:rPr>
                        <a:t>신고의무 등</a:t>
                      </a:r>
                    </a:p>
                  </a:txBody>
                  <a:tcPr marL="17780" marR="17780" marT="17780" marB="17780" anchor="ctr">
                    <a:lnL>
                      <a:noFill/>
                    </a:lnL>
                    <a:lnR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EAEA"/>
                    </a:solidFill>
                  </a:tcPr>
                </a:tc>
                <a:tc>
                  <a:txBody>
                    <a:bodyPr/>
                    <a:lstStyle/>
                    <a:p>
                      <a:pPr marL="63500" marR="63500" indent="0" algn="just" defTabSz="914400" rtl="0" eaLnBrk="1" fontAlgn="auto" latinLnBrk="1" hangingPunct="1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o-KR" altLang="en-US" sz="1400" b="0" i="0" kern="1200" dirty="0" err="1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성매매피해상담소의</a:t>
                      </a:r>
                      <a:r>
                        <a:rPr kumimoji="0" lang="ko-KR" altLang="en-US" sz="1400" b="0" i="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 장이나 종사자가 업무와 관련하여 </a:t>
                      </a:r>
                      <a:r>
                        <a:rPr kumimoji="0" lang="ko-KR" altLang="en-US" sz="1400" b="0" i="0" kern="1200" dirty="0" err="1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성매매</a:t>
                      </a:r>
                      <a:r>
                        <a:rPr kumimoji="0" lang="ko-KR" altLang="en-US" sz="1400" b="0" i="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 피해사실을 알게 되었을 때에는 </a:t>
                      </a:r>
                      <a:r>
                        <a:rPr kumimoji="0" lang="ko-KR" altLang="en-US" sz="1400" b="0" i="0" kern="1200" dirty="0">
                          <a:solidFill>
                            <a:srgbClr val="FF0000"/>
                          </a:solidFill>
                          <a:latin typeface="+mn-lt"/>
                          <a:ea typeface="+mn-ea"/>
                          <a:cs typeface="+mn-cs"/>
                        </a:rPr>
                        <a:t>지체 없이 수사기관에 신고하여야 한다</a:t>
                      </a:r>
                      <a:r>
                        <a:rPr kumimoji="0" lang="en-US" altLang="ko-KR" sz="1400" b="0" i="0" kern="1200" dirty="0">
                          <a:solidFill>
                            <a:srgbClr val="FF0000"/>
                          </a:solidFill>
                          <a:latin typeface="+mn-lt"/>
                          <a:ea typeface="+mn-ea"/>
                          <a:cs typeface="+mn-cs"/>
                        </a:rPr>
                        <a:t>.</a:t>
                      </a:r>
                      <a:endParaRPr kumimoji="0" lang="ko-KR" altLang="en-US" sz="1400" b="0" i="0" kern="1200" dirty="0">
                        <a:solidFill>
                          <a:srgbClr val="FF0000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17780" marR="17780" marT="17780" marB="17780" anchor="ctr">
                    <a:lnL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10001"/>
                  </a:ext>
                </a:extLst>
              </a:tr>
              <a:tr h="1483968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o-KR" altLang="en-US" sz="1400" b="0" i="0" kern="1200" dirty="0">
                          <a:solidFill>
                            <a:srgbClr val="FF0000"/>
                          </a:solidFill>
                          <a:latin typeface="+mn-lt"/>
                          <a:ea typeface="+mn-ea"/>
                          <a:cs typeface="+mn-cs"/>
                        </a:rPr>
                        <a:t>신뢰관계에 있는 사람의 동석</a:t>
                      </a:r>
                    </a:p>
                  </a:txBody>
                  <a:tcPr marL="17780" marR="17780" marT="17780" marB="17780" anchor="ctr">
                    <a:lnL>
                      <a:noFill/>
                    </a:lnL>
                    <a:lnR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EAE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kumimoji="0" lang="ko-KR" altLang="en-US" sz="1400" b="0" i="0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① 법원은 </a:t>
                      </a:r>
                      <a:r>
                        <a:rPr kumimoji="0" lang="ko-KR" altLang="en-US" sz="1400" b="0" i="0" kern="1200" dirty="0" err="1" smtClean="0">
                          <a:solidFill>
                            <a:srgbClr val="FF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신고자등을</a:t>
                      </a:r>
                      <a:r>
                        <a:rPr kumimoji="0" lang="ko-KR" altLang="en-US" sz="1400" b="0" i="0" kern="1200" dirty="0" smtClean="0">
                          <a:solidFill>
                            <a:srgbClr val="FF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증인으로 신문할 때에는</a:t>
                      </a:r>
                      <a:r>
                        <a:rPr kumimoji="0" lang="ko-KR" altLang="en-US" sz="1400" b="0" i="0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직권으로 또는 </a:t>
                      </a:r>
                      <a:r>
                        <a:rPr kumimoji="0" lang="ko-KR" altLang="en-US" sz="1400" b="0" i="0" kern="1200" dirty="0" err="1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본인ㆍ법정대리인이</a:t>
                      </a:r>
                      <a:endParaRPr kumimoji="0" lang="en-US" altLang="ko-KR" sz="1400" b="0" i="0" kern="1200" dirty="0" smtClean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r>
                        <a:rPr kumimoji="0" lang="en-US" altLang="ko-KR" sz="1400" b="0" i="0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    </a:t>
                      </a:r>
                      <a:r>
                        <a:rPr kumimoji="0" lang="ko-KR" altLang="en-US" sz="1400" b="0" i="0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나 검사의 신청에 의하여 </a:t>
                      </a:r>
                      <a:r>
                        <a:rPr kumimoji="0" lang="ko-KR" altLang="en-US" sz="1400" b="0" i="0" kern="1200" dirty="0" smtClean="0">
                          <a:solidFill>
                            <a:srgbClr val="FF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신뢰관계에 있는 사람을 동석하게 할 수 있다</a:t>
                      </a:r>
                      <a:r>
                        <a:rPr kumimoji="0" lang="en-US" altLang="ko-KR" sz="1400" b="0" i="0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.</a:t>
                      </a:r>
                    </a:p>
                    <a:p>
                      <a:r>
                        <a:rPr kumimoji="0" lang="en-US" altLang="ko-KR" sz="1400" b="0" i="0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② </a:t>
                      </a:r>
                      <a:r>
                        <a:rPr kumimoji="0" lang="ko-KR" altLang="en-US" sz="1400" b="0" i="0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수사기관은 </a:t>
                      </a:r>
                      <a:r>
                        <a:rPr kumimoji="0" lang="ko-KR" altLang="en-US" sz="1400" b="0" i="0" kern="1200" dirty="0" err="1" smtClean="0">
                          <a:solidFill>
                            <a:srgbClr val="FF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신고자등을</a:t>
                      </a:r>
                      <a:r>
                        <a:rPr kumimoji="0" lang="ko-KR" altLang="en-US" sz="1400" b="0" i="0" kern="1200" dirty="0" smtClean="0">
                          <a:solidFill>
                            <a:srgbClr val="FF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조사할 때에는 </a:t>
                      </a:r>
                      <a:r>
                        <a:rPr kumimoji="0" lang="ko-KR" altLang="en-US" sz="1400" b="0" i="0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직권으로 또는 </a:t>
                      </a:r>
                      <a:r>
                        <a:rPr kumimoji="0" lang="ko-KR" altLang="en-US" sz="1400" b="0" i="0" kern="1200" dirty="0" err="1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본인ㆍ법정대리인의</a:t>
                      </a:r>
                      <a:r>
                        <a:rPr kumimoji="0" lang="ko-KR" altLang="en-US" sz="1400" b="0" i="0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신청</a:t>
                      </a:r>
                      <a:endParaRPr kumimoji="0" lang="en-US" altLang="ko-KR" sz="1400" b="0" i="0" kern="1200" dirty="0" smtClean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r>
                        <a:rPr kumimoji="0" lang="en-US" altLang="ko-KR" sz="1400" b="0" i="0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    </a:t>
                      </a:r>
                      <a:r>
                        <a:rPr kumimoji="0" lang="ko-KR" altLang="en-US" sz="1400" b="0" i="0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에 의하여 </a:t>
                      </a:r>
                      <a:r>
                        <a:rPr kumimoji="0" lang="ko-KR" altLang="en-US" sz="1400" b="0" i="0" kern="1200" dirty="0" smtClean="0">
                          <a:solidFill>
                            <a:srgbClr val="FF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신뢰관계에 있는 사람을 동석하게 할 수 있다</a:t>
                      </a:r>
                      <a:r>
                        <a:rPr kumimoji="0" lang="en-US" altLang="ko-KR" sz="1400" b="0" i="0" kern="1200" dirty="0" smtClean="0">
                          <a:solidFill>
                            <a:srgbClr val="FF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.</a:t>
                      </a:r>
                    </a:p>
                    <a:p>
                      <a:r>
                        <a:rPr kumimoji="0" lang="en-US" altLang="ko-KR" sz="1400" b="0" i="0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③ </a:t>
                      </a:r>
                      <a:r>
                        <a:rPr kumimoji="0" lang="ko-KR" altLang="en-US" sz="1400" b="0" i="0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법원 또는 수사기관은 </a:t>
                      </a:r>
                      <a:r>
                        <a:rPr kumimoji="0" lang="ko-KR" altLang="en-US" sz="1400" b="0" i="0" kern="1200" dirty="0" smtClean="0">
                          <a:solidFill>
                            <a:srgbClr val="FF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미성년자</a:t>
                      </a:r>
                      <a:r>
                        <a:rPr kumimoji="0" lang="en-US" altLang="ko-KR" sz="1400" b="0" i="0" kern="1200" dirty="0" smtClean="0">
                          <a:solidFill>
                            <a:srgbClr val="FF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, </a:t>
                      </a:r>
                      <a:r>
                        <a:rPr kumimoji="0" lang="ko-KR" altLang="en-US" sz="1400" b="0" i="0" kern="1200" dirty="0" smtClean="0">
                          <a:solidFill>
                            <a:srgbClr val="FF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사물을 변별하거나 의사를 결정할 능력이 없거나 미약한 사람 또는 </a:t>
                      </a:r>
                      <a:r>
                        <a:rPr kumimoji="0" lang="ko-KR" altLang="en-US" sz="1400" b="0" i="0" u="none" kern="1200" dirty="0" smtClean="0">
                          <a:solidFill>
                            <a:srgbClr val="FF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대통령령으로</a:t>
                      </a:r>
                      <a:r>
                        <a:rPr kumimoji="0" lang="ko-KR" altLang="en-US" sz="1400" b="0" i="0" kern="1200" dirty="0" smtClean="0">
                          <a:solidFill>
                            <a:srgbClr val="FF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정하는 중대한 장애가 있는 사람</a:t>
                      </a:r>
                      <a:r>
                        <a:rPr kumimoji="0" lang="ko-KR" altLang="en-US" sz="1400" b="0" i="0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에 대하여 제</a:t>
                      </a:r>
                      <a:r>
                        <a:rPr kumimoji="0" lang="en-US" altLang="ko-KR" sz="1400" b="0" i="0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  <a:r>
                        <a:rPr kumimoji="0" lang="ko-KR" altLang="en-US" sz="1400" b="0" i="0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항 및 제</a:t>
                      </a:r>
                      <a:r>
                        <a:rPr kumimoji="0" lang="en-US" altLang="ko-KR" sz="1400" b="0" i="0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  <a:r>
                        <a:rPr kumimoji="0" lang="ko-KR" altLang="en-US" sz="1400" b="0" i="0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항에 따른 신청을 받은 경우에는 재판이나 수사에 지장을 줄 우려가 있는 등 특별한 사유가 없으면 </a:t>
                      </a:r>
                      <a:r>
                        <a:rPr kumimoji="0" lang="ko-KR" altLang="en-US" sz="1400" b="0" i="0" kern="1200" dirty="0" smtClean="0">
                          <a:solidFill>
                            <a:srgbClr val="FF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신뢰관계에 있는 사람을 동석하게 하여야 한다</a:t>
                      </a:r>
                      <a:r>
                        <a:rPr kumimoji="0" lang="en-US" altLang="ko-KR" sz="1400" b="0" i="0" kern="1200" dirty="0" smtClean="0">
                          <a:solidFill>
                            <a:srgbClr val="FF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. </a:t>
                      </a:r>
                      <a:endParaRPr kumimoji="0" lang="en-US" altLang="ko-KR" sz="1400" b="0" i="0" kern="1200" dirty="0">
                        <a:solidFill>
                          <a:srgbClr val="FF000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17780" marR="17780" marT="17780" marB="17780" anchor="ctr">
                    <a:lnL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10002"/>
                  </a:ext>
                </a:extLst>
              </a:tr>
              <a:tr h="1022542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o-KR" altLang="en-US" sz="1400" b="0" i="0" kern="1200" dirty="0">
                          <a:solidFill>
                            <a:srgbClr val="FF0000"/>
                          </a:solidFill>
                          <a:latin typeface="+mn-lt"/>
                          <a:ea typeface="+mn-ea"/>
                          <a:cs typeface="+mn-cs"/>
                        </a:rPr>
                        <a:t>심리의 비공개</a:t>
                      </a:r>
                    </a:p>
                  </a:txBody>
                  <a:tcPr marL="17780" marR="17780" marT="17780" marB="17780" anchor="ctr">
                    <a:lnL>
                      <a:noFill/>
                    </a:lnL>
                    <a:lnR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EAEA"/>
                    </a:solidFill>
                  </a:tcPr>
                </a:tc>
                <a:tc>
                  <a:txBody>
                    <a:bodyPr/>
                    <a:lstStyle/>
                    <a:p>
                      <a:pPr marL="63500" marR="63500" indent="0" algn="just" defTabSz="914400" rtl="0" eaLnBrk="1" fontAlgn="auto" latinLnBrk="1" hangingPunct="1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o-KR" altLang="en-US" sz="1400" b="0" i="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법원은 </a:t>
                      </a:r>
                      <a:r>
                        <a:rPr kumimoji="0" lang="ko-KR" altLang="en-US" sz="1400" b="0" i="0" kern="1200" dirty="0" err="1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신고자등의</a:t>
                      </a:r>
                      <a:r>
                        <a:rPr kumimoji="0" lang="ko-KR" altLang="en-US" sz="1400" b="0" i="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 사생활이나 신변을 보호하기 위하여 필요하면 </a:t>
                      </a:r>
                      <a:r>
                        <a:rPr kumimoji="0" lang="ko-KR" altLang="en-US" sz="1400" b="0" i="0" kern="1200" dirty="0">
                          <a:solidFill>
                            <a:srgbClr val="FF0000"/>
                          </a:solidFill>
                          <a:latin typeface="+mn-lt"/>
                          <a:ea typeface="+mn-ea"/>
                          <a:cs typeface="+mn-cs"/>
                        </a:rPr>
                        <a:t>결정으로 심리를 공개하지 아니할 수 있다</a:t>
                      </a:r>
                      <a:r>
                        <a:rPr kumimoji="0" lang="en-US" altLang="ko-KR" sz="1400" b="0" i="0" kern="1200" dirty="0">
                          <a:solidFill>
                            <a:srgbClr val="FF0000"/>
                          </a:solidFill>
                          <a:latin typeface="+mn-lt"/>
                          <a:ea typeface="+mn-ea"/>
                          <a:cs typeface="+mn-cs"/>
                        </a:rPr>
                        <a:t>.</a:t>
                      </a:r>
                      <a:endParaRPr kumimoji="0" lang="ko-KR" altLang="en-US" sz="1400" b="0" i="0" kern="1200" dirty="0">
                        <a:solidFill>
                          <a:srgbClr val="FF0000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17780" marR="17780" marT="17780" marB="17780" anchor="ctr">
                    <a:lnL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10003"/>
                  </a:ext>
                </a:extLst>
              </a:tr>
            </a:tbl>
          </a:graphicData>
        </a:graphic>
      </p:graphicFrame>
      <p:sp>
        <p:nvSpPr>
          <p:cNvPr id="3" name="제목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/>
              <a:t>1-4. </a:t>
            </a:r>
            <a:r>
              <a:rPr lang="ko-KR" altLang="en-US" dirty="0" err="1"/>
              <a:t>성매매</a:t>
            </a:r>
            <a:r>
              <a:rPr lang="ko-KR" altLang="en-US" dirty="0"/>
              <a:t> 법률의 주요내용</a:t>
            </a:r>
          </a:p>
        </p:txBody>
      </p:sp>
      <p:sp>
        <p:nvSpPr>
          <p:cNvPr id="22529" name="Rectangle 1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내용 개체 틀 3"/>
          <p:cNvGraphicFramePr>
            <a:graphicFrameLocks noGrp="1"/>
          </p:cNvGraphicFramePr>
          <p:nvPr>
            <p:ph idx="1"/>
          </p:nvPr>
        </p:nvGraphicFramePr>
        <p:xfrm>
          <a:off x="683568" y="1772816"/>
          <a:ext cx="7715303" cy="4176463"/>
        </p:xfrm>
        <a:graphic>
          <a:graphicData uri="http://schemas.openxmlformats.org/drawingml/2006/table">
            <a:tbl>
              <a:tblPr/>
              <a:tblGrid>
                <a:gridCol w="1252782">
                  <a:extLst>
                    <a:ext uri="{9D8B030D-6E8A-4147-A177-3AD203B41FA5}">
                      <a16:colId xmlns="" xmlns:a16="http://schemas.microsoft.com/office/drawing/2014/main" val="20000"/>
                    </a:ext>
                  </a:extLst>
                </a:gridCol>
                <a:gridCol w="6462521">
                  <a:extLst>
                    <a:ext uri="{9D8B030D-6E8A-4147-A177-3AD203B41FA5}">
                      <a16:colId xmlns="" xmlns:a16="http://schemas.microsoft.com/office/drawing/2014/main" val="20001"/>
                    </a:ext>
                  </a:extLst>
                </a:gridCol>
              </a:tblGrid>
              <a:tr h="1355995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o-KR" altLang="en-US" sz="1400" b="0" i="0" kern="1200" dirty="0">
                          <a:solidFill>
                            <a:srgbClr val="FF0000"/>
                          </a:solidFill>
                          <a:latin typeface="+mn-lt"/>
                          <a:ea typeface="+mn-ea"/>
                          <a:cs typeface="+mn-cs"/>
                        </a:rPr>
                        <a:t>불법원인으로 인한 채권무효</a:t>
                      </a:r>
                    </a:p>
                  </a:txBody>
                  <a:tcPr marL="17780" marR="17780" marT="17780" marB="17780" anchor="ctr">
                    <a:lnL>
                      <a:noFill/>
                    </a:lnL>
                    <a:lnR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EAE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o-KR" altLang="en-US" sz="1400" b="0" i="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 </a:t>
                      </a:r>
                      <a:r>
                        <a:rPr kumimoji="0" lang="ko-KR" altLang="en-US" sz="1400" b="0" i="0" kern="1200" dirty="0" err="1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성매매알선</a:t>
                      </a:r>
                      <a:r>
                        <a:rPr kumimoji="0" lang="ko-KR" altLang="en-US" sz="1400" b="0" i="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 등 행위를 한 사람</a:t>
                      </a:r>
                      <a:r>
                        <a:rPr kumimoji="0" lang="en-US" altLang="ko-KR" sz="1400" b="0" i="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, </a:t>
                      </a:r>
                      <a:r>
                        <a:rPr kumimoji="0" lang="ko-KR" altLang="en-US" sz="1400" b="0" i="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성을 파는 행위를 할 사람을 고용</a:t>
                      </a:r>
                      <a:r>
                        <a:rPr kumimoji="0" lang="en-US" altLang="ko-KR" sz="1400" b="0" i="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·</a:t>
                      </a:r>
                      <a:r>
                        <a:rPr kumimoji="0" lang="ko-KR" altLang="en-US" sz="1400" b="0" i="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모집하거나 그 직업을 소개</a:t>
                      </a:r>
                      <a:r>
                        <a:rPr kumimoji="0" lang="en-US" altLang="ko-KR" sz="1400" b="0" i="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·</a:t>
                      </a:r>
                      <a:r>
                        <a:rPr kumimoji="0" lang="ko-KR" altLang="en-US" sz="1400" b="0" i="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알선한 사람</a:t>
                      </a:r>
                      <a:r>
                        <a:rPr kumimoji="0" lang="en-US" altLang="ko-KR" sz="1400" b="0" i="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, </a:t>
                      </a:r>
                      <a:r>
                        <a:rPr kumimoji="0" lang="ko-KR" altLang="en-US" sz="1400" b="0" i="0" kern="1200" dirty="0" err="1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성매매</a:t>
                      </a:r>
                      <a:r>
                        <a:rPr kumimoji="0" lang="ko-KR" altLang="en-US" sz="1400" b="0" i="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 목적의 인신매매를 한 사람이 그 행위와 관련하여 성을 파는 행위를 하였거나 할 사람에게 가지는 채권은 그 계약의 형식이나 명목에 관계없이 </a:t>
                      </a:r>
                      <a:r>
                        <a:rPr kumimoji="0" lang="ko-KR" altLang="en-US" sz="1400" b="0" i="0" kern="1200" dirty="0">
                          <a:solidFill>
                            <a:srgbClr val="FF0000"/>
                          </a:solidFill>
                          <a:latin typeface="+mn-lt"/>
                          <a:ea typeface="+mn-ea"/>
                          <a:cs typeface="+mn-cs"/>
                        </a:rPr>
                        <a:t>무효로 한다</a:t>
                      </a:r>
                      <a:r>
                        <a:rPr kumimoji="0" lang="en-US" altLang="ko-KR" sz="1400" b="0" i="0" kern="1200" dirty="0">
                          <a:solidFill>
                            <a:srgbClr val="FF0000"/>
                          </a:solidFill>
                          <a:latin typeface="+mn-lt"/>
                          <a:ea typeface="+mn-ea"/>
                          <a:cs typeface="+mn-cs"/>
                        </a:rPr>
                        <a:t>.</a:t>
                      </a:r>
                      <a:r>
                        <a:rPr kumimoji="0" lang="en-US" altLang="ko-KR" sz="1400" b="0" i="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kumimoji="0" lang="ko-KR" altLang="en-US" sz="1400" b="0" i="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그 채권을 양도하거나 그 채무를 인수한 경우에도 또한 같다</a:t>
                      </a:r>
                      <a:r>
                        <a:rPr kumimoji="0" lang="en-US" altLang="ko-KR" sz="1400" b="0" i="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.</a:t>
                      </a:r>
                      <a:endParaRPr kumimoji="0" lang="ko-KR" altLang="en-US" sz="1400" b="0" i="0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17780" marR="17780" marT="17780" marB="17780" anchor="ctr">
                    <a:lnL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10000"/>
                  </a:ext>
                </a:extLst>
              </a:tr>
              <a:tr h="705117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o-KR" altLang="en-US" sz="1400" b="0" i="0" kern="1200" dirty="0">
                          <a:solidFill>
                            <a:srgbClr val="FF0000"/>
                          </a:solidFill>
                          <a:latin typeface="+mn-lt"/>
                          <a:ea typeface="+mn-ea"/>
                          <a:cs typeface="+mn-cs"/>
                        </a:rPr>
                        <a:t>외국인 여성에 대한 특례</a:t>
                      </a:r>
                    </a:p>
                  </a:txBody>
                  <a:tcPr marL="17780" marR="17780" marT="17780" marB="17780" anchor="ctr">
                    <a:lnL>
                      <a:noFill/>
                    </a:lnL>
                    <a:lnR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EAE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kumimoji="0" lang="ko-KR" altLang="en-US" sz="1400" b="0" i="0" kern="1200" dirty="0" err="1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성매매사건</a:t>
                      </a:r>
                      <a:r>
                        <a:rPr kumimoji="0" lang="ko-KR" altLang="en-US" sz="1400" b="0" i="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 관련 수사중인 외국인 여성에 대해서는 </a:t>
                      </a:r>
                      <a:r>
                        <a:rPr kumimoji="0" lang="ko-KR" altLang="en-US" sz="1400" b="0" i="0" kern="1200" dirty="0">
                          <a:solidFill>
                            <a:srgbClr val="FF0000"/>
                          </a:solidFill>
                          <a:latin typeface="+mn-lt"/>
                          <a:ea typeface="+mn-ea"/>
                          <a:cs typeface="+mn-cs"/>
                        </a:rPr>
                        <a:t>강제출국이나 외국인 보호소 강제수용 유예</a:t>
                      </a:r>
                      <a:r>
                        <a:rPr kumimoji="0" lang="ko-KR" altLang="en-US" sz="1400" b="0" i="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한다</a:t>
                      </a:r>
                      <a:r>
                        <a:rPr kumimoji="0" lang="en-US" altLang="ko-KR" sz="1400" b="0" i="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.</a:t>
                      </a:r>
                      <a:endParaRPr kumimoji="0" lang="ko-KR" altLang="en-US" sz="1400" b="0" i="0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17780" marR="17780" marT="17780" marB="17780" anchor="ctr">
                    <a:lnL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10001"/>
                  </a:ext>
                </a:extLst>
              </a:tr>
              <a:tr h="705117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o-KR" altLang="en-US" sz="1400" b="0" i="0" kern="1200" dirty="0">
                          <a:solidFill>
                            <a:srgbClr val="FF0000"/>
                          </a:solidFill>
                          <a:latin typeface="+mn-lt"/>
                          <a:ea typeface="+mn-ea"/>
                          <a:cs typeface="+mn-cs"/>
                        </a:rPr>
                        <a:t>처벌강화</a:t>
                      </a:r>
                    </a:p>
                  </a:txBody>
                  <a:tcPr marL="17780" marR="17780" marT="17780" marB="17780" anchor="ctr">
                    <a:lnL>
                      <a:noFill/>
                    </a:lnL>
                    <a:lnR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EAE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o-KR" altLang="en-US" sz="1400" b="0" i="0" kern="1200" dirty="0" err="1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성매매강요</a:t>
                      </a:r>
                      <a:r>
                        <a:rPr kumimoji="0" lang="ko-KR" altLang="en-US" sz="1400" b="0" i="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 또는 </a:t>
                      </a:r>
                      <a:r>
                        <a:rPr kumimoji="0" lang="ko-KR" altLang="en-US" sz="1400" b="0" i="0" kern="1200" dirty="0" err="1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성매매</a:t>
                      </a:r>
                      <a:r>
                        <a:rPr kumimoji="0" lang="ko-KR" altLang="en-US" sz="1400" b="0" i="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 알선 등을 목적으로 하는 단체 또는 집단을 구성하는 경우 </a:t>
                      </a:r>
                      <a:r>
                        <a:rPr kumimoji="0" lang="ko-KR" altLang="en-US" sz="1400" b="0" i="0" kern="1200" dirty="0" err="1">
                          <a:solidFill>
                            <a:srgbClr val="FF0000"/>
                          </a:solidFill>
                          <a:latin typeface="+mn-lt"/>
                          <a:ea typeface="+mn-ea"/>
                          <a:cs typeface="+mn-cs"/>
                        </a:rPr>
                        <a:t>폭력행위등처벌에관한법률</a:t>
                      </a:r>
                      <a:r>
                        <a:rPr kumimoji="0" lang="ko-KR" altLang="en-US" sz="1400" b="0" i="0" kern="1200" dirty="0">
                          <a:solidFill>
                            <a:srgbClr val="FF0000"/>
                          </a:solidFill>
                          <a:latin typeface="+mn-lt"/>
                          <a:ea typeface="+mn-ea"/>
                          <a:cs typeface="+mn-cs"/>
                        </a:rPr>
                        <a:t> 제</a:t>
                      </a:r>
                      <a:r>
                        <a:rPr kumimoji="0" lang="en-US" altLang="ko-KR" sz="1400" b="0" i="0" kern="1200" dirty="0">
                          <a:solidFill>
                            <a:srgbClr val="FF0000"/>
                          </a:solidFill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  <a:r>
                        <a:rPr kumimoji="0" lang="ko-KR" altLang="en-US" sz="1400" b="0" i="0" kern="1200" dirty="0">
                          <a:solidFill>
                            <a:srgbClr val="FF0000"/>
                          </a:solidFill>
                          <a:latin typeface="+mn-lt"/>
                          <a:ea typeface="+mn-ea"/>
                          <a:cs typeface="+mn-cs"/>
                        </a:rPr>
                        <a:t>조의 예에 의하여 처벌</a:t>
                      </a:r>
                      <a:r>
                        <a:rPr kumimoji="0" lang="ko-KR" altLang="en-US" sz="1400" b="0" i="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한다</a:t>
                      </a:r>
                      <a:r>
                        <a:rPr kumimoji="0" lang="en-US" altLang="ko-KR" sz="1400" b="0" i="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.</a:t>
                      </a:r>
                      <a:endParaRPr kumimoji="0" lang="ko-KR" altLang="en-US" sz="1400" b="0" i="0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17780" marR="17780" marT="17780" marB="17780" anchor="ctr">
                    <a:lnL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10002"/>
                  </a:ext>
                </a:extLst>
              </a:tr>
              <a:tr h="705117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o-KR" altLang="en-US" sz="1400" b="0" i="0" kern="1200" dirty="0">
                          <a:solidFill>
                            <a:srgbClr val="FF0000"/>
                          </a:solidFill>
                          <a:latin typeface="+mn-lt"/>
                          <a:ea typeface="+mn-ea"/>
                          <a:cs typeface="+mn-cs"/>
                        </a:rPr>
                        <a:t>재산의 </a:t>
                      </a:r>
                      <a:endParaRPr kumimoji="0" lang="en-US" altLang="ko-KR" sz="1400" b="0" i="0" kern="1200" dirty="0">
                        <a:solidFill>
                          <a:srgbClr val="FF0000"/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o-KR" altLang="en-US" sz="1400" b="0" i="0" kern="1200" dirty="0">
                          <a:solidFill>
                            <a:srgbClr val="FF0000"/>
                          </a:solidFill>
                          <a:latin typeface="+mn-lt"/>
                          <a:ea typeface="+mn-ea"/>
                          <a:cs typeface="+mn-cs"/>
                        </a:rPr>
                        <a:t>몰수 추징</a:t>
                      </a:r>
                    </a:p>
                  </a:txBody>
                  <a:tcPr marL="17780" marR="17780" marT="17780" marB="17780" anchor="ctr">
                    <a:lnL>
                      <a:noFill/>
                    </a:lnL>
                    <a:lnR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EAE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o-KR" altLang="en-US" sz="1400" b="0" i="0" kern="1200" dirty="0" err="1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성매매</a:t>
                      </a:r>
                      <a:r>
                        <a:rPr kumimoji="0" lang="ko-KR" altLang="en-US" sz="1400" b="0" i="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 알선</a:t>
                      </a:r>
                      <a:r>
                        <a:rPr kumimoji="0" lang="en-US" altLang="ko-KR" sz="1400" b="0" i="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, </a:t>
                      </a:r>
                      <a:r>
                        <a:rPr kumimoji="0" lang="ko-KR" altLang="en-US" sz="1400" b="0" i="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광고</a:t>
                      </a:r>
                      <a:r>
                        <a:rPr kumimoji="0" lang="en-US" altLang="ko-KR" sz="1400" b="0" i="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, </a:t>
                      </a:r>
                      <a:r>
                        <a:rPr kumimoji="0" lang="ko-KR" altLang="en-US" sz="1400" b="0" i="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권유 등의 범죄로 얻은 </a:t>
                      </a:r>
                      <a:r>
                        <a:rPr kumimoji="0" lang="ko-KR" altLang="en-US" sz="1400" b="0" i="0" kern="1200" dirty="0">
                          <a:solidFill>
                            <a:srgbClr val="FF0000"/>
                          </a:solidFill>
                          <a:latin typeface="+mn-lt"/>
                          <a:ea typeface="+mn-ea"/>
                          <a:cs typeface="+mn-cs"/>
                        </a:rPr>
                        <a:t>금품</a:t>
                      </a:r>
                      <a:r>
                        <a:rPr kumimoji="0" lang="en-US" altLang="ko-KR" sz="1400" b="0" i="0" kern="1200" dirty="0">
                          <a:solidFill>
                            <a:srgbClr val="FF0000"/>
                          </a:solidFill>
                          <a:latin typeface="+mn-lt"/>
                          <a:ea typeface="+mn-ea"/>
                          <a:cs typeface="+mn-cs"/>
                        </a:rPr>
                        <a:t>, </a:t>
                      </a:r>
                      <a:r>
                        <a:rPr kumimoji="0" lang="ko-KR" altLang="en-US" sz="1400" b="0" i="0" kern="1200" dirty="0">
                          <a:solidFill>
                            <a:srgbClr val="FF0000"/>
                          </a:solidFill>
                          <a:latin typeface="+mn-lt"/>
                          <a:ea typeface="+mn-ea"/>
                          <a:cs typeface="+mn-cs"/>
                        </a:rPr>
                        <a:t>재산 몰수 </a:t>
                      </a:r>
                    </a:p>
                  </a:txBody>
                  <a:tcPr marL="17780" marR="17780" marT="17780" marB="17780" anchor="ctr">
                    <a:lnL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10003"/>
                  </a:ext>
                </a:extLst>
              </a:tr>
              <a:tr h="705117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o-KR" altLang="en-US" sz="1400" b="0" i="0" kern="1200" dirty="0">
                          <a:solidFill>
                            <a:srgbClr val="FF0000"/>
                          </a:solidFill>
                          <a:latin typeface="+mn-lt"/>
                          <a:ea typeface="+mn-ea"/>
                          <a:cs typeface="+mn-cs"/>
                        </a:rPr>
                        <a:t>형의 감면과 </a:t>
                      </a:r>
                      <a:endParaRPr kumimoji="0" lang="en-US" altLang="ko-KR" sz="1400" b="0" i="0" kern="1200" dirty="0">
                        <a:solidFill>
                          <a:srgbClr val="FF0000"/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o-KR" altLang="en-US" sz="1400" b="0" i="0" kern="1200" dirty="0">
                          <a:solidFill>
                            <a:srgbClr val="FF0000"/>
                          </a:solidFill>
                          <a:latin typeface="+mn-lt"/>
                          <a:ea typeface="+mn-ea"/>
                          <a:cs typeface="+mn-cs"/>
                        </a:rPr>
                        <a:t>보상금지급</a:t>
                      </a:r>
                    </a:p>
                  </a:txBody>
                  <a:tcPr marL="17780" marR="17780" marT="17780" marB="17780" anchor="ctr">
                    <a:lnL>
                      <a:noFill/>
                    </a:lnL>
                    <a:lnR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EAE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o-KR" altLang="en-US" sz="1400" b="0" i="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이 법에 규정된 범죄를 범한 자가 신고하거나 자수한 경우 임의적 감면</a:t>
                      </a:r>
                      <a:r>
                        <a:rPr kumimoji="0" lang="en-US" altLang="ko-KR" sz="1400" b="0" i="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, </a:t>
                      </a:r>
                      <a:r>
                        <a:rPr kumimoji="0" lang="ko-KR" altLang="en-US" sz="1400" b="0" i="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범죄단체구성원이 알선 등 </a:t>
                      </a:r>
                      <a:r>
                        <a:rPr kumimoji="0" lang="ko-KR" altLang="en-US" sz="1400" b="0" i="0" kern="1200" dirty="0" err="1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성매매관련죄를</a:t>
                      </a:r>
                      <a:r>
                        <a:rPr kumimoji="0" lang="ko-KR" altLang="en-US" sz="1400" b="0" i="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 범한 경우 이를 </a:t>
                      </a:r>
                      <a:r>
                        <a:rPr kumimoji="0" lang="ko-KR" altLang="en-US" sz="1400" b="0" i="0" kern="1200" dirty="0">
                          <a:solidFill>
                            <a:srgbClr val="FF0000"/>
                          </a:solidFill>
                          <a:latin typeface="+mn-lt"/>
                          <a:ea typeface="+mn-ea"/>
                          <a:cs typeface="+mn-cs"/>
                        </a:rPr>
                        <a:t>신고한 자에게 보상금을 지급한다</a:t>
                      </a:r>
                      <a:r>
                        <a:rPr kumimoji="0" lang="en-US" altLang="ko-KR" sz="1400" b="0" i="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.</a:t>
                      </a:r>
                      <a:endParaRPr kumimoji="0" lang="ko-KR" altLang="en-US" sz="1400" b="0" i="0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17780" marR="17780" marT="17780" marB="17780" anchor="ctr">
                    <a:lnL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10004"/>
                  </a:ext>
                </a:extLst>
              </a:tr>
            </a:tbl>
          </a:graphicData>
        </a:graphic>
      </p:graphicFrame>
      <p:sp>
        <p:nvSpPr>
          <p:cNvPr id="3" name="제목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/>
              <a:t>1-4. </a:t>
            </a:r>
            <a:r>
              <a:rPr lang="ko-KR" altLang="en-US" dirty="0" err="1"/>
              <a:t>성매매</a:t>
            </a:r>
            <a:r>
              <a:rPr lang="ko-KR" altLang="en-US" dirty="0"/>
              <a:t> 법률의 주요내용</a:t>
            </a:r>
          </a:p>
        </p:txBody>
      </p:sp>
      <p:sp>
        <p:nvSpPr>
          <p:cNvPr id="22529" name="Rectangle 1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제목 2"/>
          <p:cNvSpPr>
            <a:spLocks noGrp="1"/>
          </p:cNvSpPr>
          <p:nvPr>
            <p:ph type="title"/>
          </p:nvPr>
        </p:nvSpPr>
        <p:spPr>
          <a:xfrm>
            <a:off x="251520" y="548680"/>
            <a:ext cx="8554805" cy="939784"/>
          </a:xfrm>
        </p:spPr>
        <p:txBody>
          <a:bodyPr>
            <a:normAutofit fontScale="90000"/>
          </a:bodyPr>
          <a:lstStyle/>
          <a:p>
            <a:r>
              <a:rPr lang="ko-KR" altLang="en-US" dirty="0"/>
              <a:t>참고 </a:t>
            </a:r>
            <a:r>
              <a:rPr lang="en-US" altLang="ko-KR" dirty="0"/>
              <a:t>: </a:t>
            </a:r>
            <a:r>
              <a:rPr lang="ko-KR" altLang="en-US" dirty="0" err="1"/>
              <a:t>성매매와</a:t>
            </a:r>
            <a:r>
              <a:rPr lang="ko-KR" altLang="en-US" dirty="0"/>
              <a:t> </a:t>
            </a:r>
            <a:r>
              <a:rPr lang="ko-KR" altLang="en-US" dirty="0" err="1"/>
              <a:t>청소년성매매</a:t>
            </a:r>
            <a:r>
              <a:rPr lang="ko-KR" altLang="en-US" dirty="0"/>
              <a:t> 비교</a:t>
            </a:r>
            <a:r>
              <a:rPr lang="en-US" altLang="ko-KR" dirty="0"/>
              <a:t> </a:t>
            </a:r>
            <a:endParaRPr lang="ko-KR" altLang="en-US" dirty="0"/>
          </a:p>
        </p:txBody>
      </p:sp>
      <p:graphicFrame>
        <p:nvGraphicFramePr>
          <p:cNvPr id="4" name="표 3"/>
          <p:cNvGraphicFramePr>
            <a:graphicFrameLocks noGrp="1"/>
          </p:cNvGraphicFramePr>
          <p:nvPr/>
        </p:nvGraphicFramePr>
        <p:xfrm>
          <a:off x="899592" y="2204864"/>
          <a:ext cx="7632848" cy="3240363"/>
        </p:xfrm>
        <a:graphic>
          <a:graphicData uri="http://schemas.openxmlformats.org/drawingml/2006/table">
            <a:tbl>
              <a:tblPr/>
              <a:tblGrid>
                <a:gridCol w="1324483">
                  <a:extLst>
                    <a:ext uri="{9D8B030D-6E8A-4147-A177-3AD203B41FA5}">
                      <a16:colId xmlns="" xmlns:a16="http://schemas.microsoft.com/office/drawing/2014/main" val="20000"/>
                    </a:ext>
                  </a:extLst>
                </a:gridCol>
                <a:gridCol w="3126873">
                  <a:extLst>
                    <a:ext uri="{9D8B030D-6E8A-4147-A177-3AD203B41FA5}">
                      <a16:colId xmlns="" xmlns:a16="http://schemas.microsoft.com/office/drawing/2014/main" val="20001"/>
                    </a:ext>
                  </a:extLst>
                </a:gridCol>
                <a:gridCol w="3181492">
                  <a:extLst>
                    <a:ext uri="{9D8B030D-6E8A-4147-A177-3AD203B41FA5}">
                      <a16:colId xmlns="" xmlns:a16="http://schemas.microsoft.com/office/drawing/2014/main" val="20002"/>
                    </a:ext>
                  </a:extLst>
                </a:gridCol>
              </a:tblGrid>
              <a:tr h="563698"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400" b="0" i="0" spc="50" dirty="0">
                          <a:solidFill>
                            <a:srgbClr val="FF0000"/>
                          </a:solidFill>
                          <a:latin typeface="휴먼명조,한컴돋움"/>
                        </a:rPr>
                        <a:t>구 분</a:t>
                      </a:r>
                      <a:endParaRPr lang="ko-KR" altLang="en-US" sz="1400" b="0" i="0" spc="50" dirty="0">
                        <a:solidFill>
                          <a:srgbClr val="FF0000"/>
                        </a:solidFill>
                        <a:latin typeface="-윤고딕130"/>
                      </a:endParaRPr>
                    </a:p>
                  </a:txBody>
                  <a:tcPr marL="17780" marR="17780" marT="17780" marB="17780" anchor="ctr">
                    <a:lnL>
                      <a:noFill/>
                    </a:lnL>
                    <a:lnR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9E9E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400" b="0" i="0" spc="50" dirty="0" err="1">
                          <a:solidFill>
                            <a:srgbClr val="FF0000"/>
                          </a:solidFill>
                          <a:latin typeface="휴먼명조,한컴돋움"/>
                        </a:rPr>
                        <a:t>성매매</a:t>
                      </a:r>
                      <a:endParaRPr lang="ko-KR" altLang="en-US" sz="1400" b="0" i="0" spc="50" dirty="0">
                        <a:solidFill>
                          <a:srgbClr val="FF0000"/>
                        </a:solidFill>
                        <a:latin typeface="-윤고딕130"/>
                      </a:endParaRPr>
                    </a:p>
                  </a:txBody>
                  <a:tcPr marL="17780" marR="17780" marT="17780" marB="17780" anchor="ctr">
                    <a:lnL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9E9E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400" b="0" i="0" spc="50" dirty="0" err="1">
                          <a:solidFill>
                            <a:srgbClr val="FF0000"/>
                          </a:solidFill>
                          <a:latin typeface="휴먼명조,한컴돋움"/>
                        </a:rPr>
                        <a:t>청소년성매매</a:t>
                      </a:r>
                      <a:endParaRPr lang="ko-KR" altLang="en-US" sz="1400" b="0" i="0" spc="50" dirty="0">
                        <a:solidFill>
                          <a:srgbClr val="FF0000"/>
                        </a:solidFill>
                        <a:latin typeface="-윤고딕130"/>
                      </a:endParaRPr>
                    </a:p>
                  </a:txBody>
                  <a:tcPr marL="17780" marR="17780" marT="17780" marB="17780" anchor="ctr">
                    <a:lnL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9E9E9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0"/>
                  </a:ext>
                </a:extLst>
              </a:tr>
              <a:tr h="985571"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400" b="0" i="0" spc="50">
                          <a:solidFill>
                            <a:srgbClr val="000000"/>
                          </a:solidFill>
                          <a:latin typeface="휴먼명조,한컴돋움"/>
                        </a:rPr>
                        <a:t>법적근거</a:t>
                      </a:r>
                      <a:endParaRPr lang="ko-KR" altLang="en-US" sz="1400" b="0" i="0" spc="50">
                        <a:solidFill>
                          <a:srgbClr val="000000"/>
                        </a:solidFill>
                        <a:latin typeface="-윤고딕130"/>
                      </a:endParaRPr>
                    </a:p>
                  </a:txBody>
                  <a:tcPr marL="17780" marR="17780" marT="17780" marB="17780" anchor="ctr">
                    <a:lnL>
                      <a:noFill/>
                    </a:lnL>
                    <a:lnR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9E9E9"/>
                    </a:solidFill>
                  </a:tcPr>
                </a:tc>
                <a:tc>
                  <a:txBody>
                    <a:bodyPr/>
                    <a:lstStyle/>
                    <a:p>
                      <a:pPr marL="63500" marR="63500" indent="0" algn="just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400" b="0" i="0" spc="50">
                          <a:solidFill>
                            <a:srgbClr val="000000"/>
                          </a:solidFill>
                          <a:latin typeface="휴먼명조,한컴돋움"/>
                        </a:rPr>
                        <a:t>성매매알선등행위의처벌에관한법률</a:t>
                      </a:r>
                      <a:endParaRPr lang="ko-KR" altLang="en-US" sz="1400" b="0" i="0" spc="50">
                        <a:solidFill>
                          <a:srgbClr val="000000"/>
                        </a:solidFill>
                        <a:latin typeface="-윤고딕110"/>
                      </a:endParaRPr>
                    </a:p>
                  </a:txBody>
                  <a:tcPr marL="17780" marR="17780" marT="17780" marB="17780" anchor="ctr">
                    <a:lnL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63500" marR="63500" indent="0" algn="just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400" b="0" i="0" spc="50" dirty="0">
                          <a:solidFill>
                            <a:srgbClr val="000000"/>
                          </a:solidFill>
                          <a:latin typeface="휴먼명조,한컴돋움"/>
                        </a:rPr>
                        <a:t>아동</a:t>
                      </a:r>
                      <a:r>
                        <a:rPr lang="en-US" altLang="ko-KR" sz="1400" b="0" i="0" spc="50" dirty="0">
                          <a:solidFill>
                            <a:srgbClr val="000000"/>
                          </a:solidFill>
                          <a:latin typeface="휴먼명조,한컴돋움"/>
                        </a:rPr>
                        <a:t>, </a:t>
                      </a:r>
                      <a:r>
                        <a:rPr lang="ko-KR" altLang="en-US" sz="1400" b="0" i="0" spc="50" dirty="0" err="1">
                          <a:solidFill>
                            <a:srgbClr val="000000"/>
                          </a:solidFill>
                          <a:latin typeface="휴먼명조,한컴돋움"/>
                        </a:rPr>
                        <a:t>청소년의성보호에관한법률</a:t>
                      </a:r>
                      <a:endParaRPr lang="ko-KR" altLang="en-US" sz="1400" b="0" i="0" spc="50" dirty="0">
                        <a:solidFill>
                          <a:srgbClr val="000000"/>
                        </a:solidFill>
                        <a:latin typeface="-윤고딕110"/>
                      </a:endParaRPr>
                    </a:p>
                  </a:txBody>
                  <a:tcPr marL="17780" marR="17780" marT="17780" marB="17780" anchor="ctr">
                    <a:lnL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10001"/>
                  </a:ext>
                </a:extLst>
              </a:tr>
              <a:tr h="563698"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400" b="0" i="0" spc="50">
                          <a:solidFill>
                            <a:srgbClr val="000000"/>
                          </a:solidFill>
                          <a:latin typeface="휴먼명조,한컴돋움"/>
                        </a:rPr>
                        <a:t>대상면</a:t>
                      </a:r>
                      <a:endParaRPr lang="ko-KR" altLang="en-US" sz="1400" b="0" i="0" spc="50">
                        <a:solidFill>
                          <a:srgbClr val="000000"/>
                        </a:solidFill>
                        <a:latin typeface="-윤고딕130"/>
                      </a:endParaRPr>
                    </a:p>
                  </a:txBody>
                  <a:tcPr marL="17780" marR="17780" marT="17780" marB="17780" anchor="ctr">
                    <a:lnL>
                      <a:noFill/>
                    </a:lnL>
                    <a:lnR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9E9E9"/>
                    </a:solidFill>
                  </a:tcPr>
                </a:tc>
                <a:tc>
                  <a:txBody>
                    <a:bodyPr/>
                    <a:lstStyle/>
                    <a:p>
                      <a:pPr marL="63500" marR="63500" indent="0" algn="just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400" b="0" i="0" spc="50">
                          <a:solidFill>
                            <a:srgbClr val="000000"/>
                          </a:solidFill>
                          <a:latin typeface="휴먼명조,한컴돋움"/>
                        </a:rPr>
                        <a:t>불특정</a:t>
                      </a:r>
                      <a:endParaRPr lang="ko-KR" altLang="en-US" sz="1400" b="0" i="0" spc="50">
                        <a:solidFill>
                          <a:srgbClr val="000000"/>
                        </a:solidFill>
                        <a:latin typeface="-윤고딕110"/>
                      </a:endParaRPr>
                    </a:p>
                  </a:txBody>
                  <a:tcPr marL="17780" marR="17780" marT="17780" marB="17780" anchor="ctr">
                    <a:lnL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63500" marR="63500" indent="0" algn="just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400" b="0" i="0" spc="50">
                          <a:solidFill>
                            <a:srgbClr val="000000"/>
                          </a:solidFill>
                          <a:latin typeface="휴먼명조,한컴돋움"/>
                        </a:rPr>
                        <a:t>특정인도 상관없음</a:t>
                      </a:r>
                      <a:endParaRPr lang="ko-KR" altLang="en-US" sz="1400" b="0" i="0" spc="50">
                        <a:solidFill>
                          <a:srgbClr val="000000"/>
                        </a:solidFill>
                        <a:latin typeface="-윤고딕110"/>
                      </a:endParaRPr>
                    </a:p>
                  </a:txBody>
                  <a:tcPr marL="17780" marR="17780" marT="17780" marB="17780" anchor="ctr">
                    <a:lnL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10002"/>
                  </a:ext>
                </a:extLst>
              </a:tr>
              <a:tr h="563698"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400" b="0" i="0" spc="50">
                          <a:solidFill>
                            <a:srgbClr val="000000"/>
                          </a:solidFill>
                          <a:latin typeface="휴먼명조,한컴돋움"/>
                        </a:rPr>
                        <a:t>행위면</a:t>
                      </a:r>
                      <a:endParaRPr lang="ko-KR" altLang="en-US" sz="1400" b="0" i="0" spc="50">
                        <a:solidFill>
                          <a:srgbClr val="000000"/>
                        </a:solidFill>
                        <a:latin typeface="-윤고딕130"/>
                      </a:endParaRPr>
                    </a:p>
                  </a:txBody>
                  <a:tcPr marL="17780" marR="17780" marT="17780" marB="17780" anchor="ctr">
                    <a:lnL>
                      <a:noFill/>
                    </a:lnL>
                    <a:lnR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9E9E9"/>
                    </a:solidFill>
                  </a:tcPr>
                </a:tc>
                <a:tc>
                  <a:txBody>
                    <a:bodyPr/>
                    <a:lstStyle/>
                    <a:p>
                      <a:pPr marL="63500" marR="63500" indent="0" algn="just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400" b="0" i="0" spc="50">
                          <a:solidFill>
                            <a:srgbClr val="000000"/>
                          </a:solidFill>
                          <a:latin typeface="휴먼명조,한컴돋움"/>
                        </a:rPr>
                        <a:t>성교행위</a:t>
                      </a:r>
                      <a:r>
                        <a:rPr lang="en-US" altLang="ko-KR" sz="1400" b="0" i="0" spc="50">
                          <a:solidFill>
                            <a:srgbClr val="000000"/>
                          </a:solidFill>
                          <a:latin typeface="휴먼명조,한컴돋움"/>
                        </a:rPr>
                        <a:t>, </a:t>
                      </a:r>
                      <a:r>
                        <a:rPr lang="ko-KR" altLang="en-US" sz="1400" b="0" i="0" spc="50">
                          <a:solidFill>
                            <a:srgbClr val="000000"/>
                          </a:solidFill>
                          <a:latin typeface="휴먼명조,한컴돋움"/>
                        </a:rPr>
                        <a:t>유사행위를 포함</a:t>
                      </a:r>
                      <a:endParaRPr lang="ko-KR" altLang="en-US" sz="1400" b="0" i="0" spc="50">
                        <a:solidFill>
                          <a:srgbClr val="000000"/>
                        </a:solidFill>
                        <a:latin typeface="-윤고딕110"/>
                      </a:endParaRPr>
                    </a:p>
                  </a:txBody>
                  <a:tcPr marL="17780" marR="17780" marT="17780" marB="17780" anchor="ctr">
                    <a:lnL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63500" marR="63500" indent="0" algn="just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400" b="0" i="0" spc="50">
                          <a:solidFill>
                            <a:srgbClr val="000000"/>
                          </a:solidFill>
                          <a:latin typeface="휴먼명조,한컴돋움"/>
                        </a:rPr>
                        <a:t>성교행위</a:t>
                      </a:r>
                      <a:r>
                        <a:rPr lang="en-US" altLang="ko-KR" sz="1400" b="0" i="0" spc="50">
                          <a:solidFill>
                            <a:srgbClr val="000000"/>
                          </a:solidFill>
                          <a:latin typeface="휴먼명조,한컴돋움"/>
                        </a:rPr>
                        <a:t>, </a:t>
                      </a:r>
                      <a:r>
                        <a:rPr lang="ko-KR" altLang="en-US" sz="1400" b="0" i="0" spc="50">
                          <a:solidFill>
                            <a:srgbClr val="000000"/>
                          </a:solidFill>
                          <a:latin typeface="휴먼명조,한컴돋움"/>
                        </a:rPr>
                        <a:t>유사행위를 포함</a:t>
                      </a:r>
                      <a:endParaRPr lang="ko-KR" altLang="en-US" sz="1400" b="0" i="0" spc="50">
                        <a:solidFill>
                          <a:srgbClr val="000000"/>
                        </a:solidFill>
                        <a:latin typeface="-윤고딕110"/>
                      </a:endParaRPr>
                    </a:p>
                  </a:txBody>
                  <a:tcPr marL="17780" marR="17780" marT="17780" marB="17780" anchor="ctr">
                    <a:lnL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10003"/>
                  </a:ext>
                </a:extLst>
              </a:tr>
              <a:tr h="563698"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400" b="0" i="0" spc="50">
                          <a:solidFill>
                            <a:srgbClr val="000000"/>
                          </a:solidFill>
                          <a:latin typeface="휴먼명조,한컴돋움"/>
                        </a:rPr>
                        <a:t>연 령</a:t>
                      </a:r>
                      <a:endParaRPr lang="ko-KR" altLang="en-US" sz="1400" b="0" i="0" spc="50">
                        <a:solidFill>
                          <a:srgbClr val="000000"/>
                        </a:solidFill>
                        <a:latin typeface="-윤고딕130"/>
                      </a:endParaRPr>
                    </a:p>
                  </a:txBody>
                  <a:tcPr marL="17780" marR="17780" marT="17780" marB="17780" anchor="ctr">
                    <a:lnL>
                      <a:noFill/>
                    </a:lnL>
                    <a:lnR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9E9E9"/>
                    </a:solidFill>
                  </a:tcPr>
                </a:tc>
                <a:tc>
                  <a:txBody>
                    <a:bodyPr/>
                    <a:lstStyle/>
                    <a:p>
                      <a:pPr marL="63500" marR="63500" indent="0" algn="just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400" b="0" i="0" spc="50">
                          <a:solidFill>
                            <a:srgbClr val="000000"/>
                          </a:solidFill>
                          <a:latin typeface="휴먼명조,한컴돋움"/>
                        </a:rPr>
                        <a:t>제한없음</a:t>
                      </a:r>
                      <a:endParaRPr lang="ko-KR" altLang="en-US" sz="1400" b="0" i="0" spc="50">
                        <a:solidFill>
                          <a:srgbClr val="000000"/>
                        </a:solidFill>
                        <a:latin typeface="-윤고딕110"/>
                      </a:endParaRPr>
                    </a:p>
                  </a:txBody>
                  <a:tcPr marL="17780" marR="17780" marT="17780" marB="17780" anchor="ctr">
                    <a:lnL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63500" marR="63500" indent="0" algn="just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400" b="0" i="0" spc="50" dirty="0">
                          <a:solidFill>
                            <a:srgbClr val="000000"/>
                          </a:solidFill>
                          <a:latin typeface="휴먼명조,한컴돋움"/>
                        </a:rPr>
                        <a:t>만</a:t>
                      </a:r>
                      <a:r>
                        <a:rPr lang="en-US" altLang="ko-KR" sz="1400" b="0" i="0" spc="50" dirty="0">
                          <a:solidFill>
                            <a:srgbClr val="000000"/>
                          </a:solidFill>
                          <a:latin typeface="휴먼명조,한컴돋움"/>
                        </a:rPr>
                        <a:t>19</a:t>
                      </a:r>
                      <a:r>
                        <a:rPr lang="ko-KR" altLang="en-US" sz="1400" b="0" i="0" spc="50" dirty="0">
                          <a:solidFill>
                            <a:srgbClr val="000000"/>
                          </a:solidFill>
                          <a:latin typeface="휴먼명조,한컴돋움"/>
                        </a:rPr>
                        <a:t>세 미만의 자</a:t>
                      </a:r>
                      <a:endParaRPr lang="ko-KR" altLang="en-US" sz="1400" b="0" i="0" spc="50" dirty="0">
                        <a:solidFill>
                          <a:srgbClr val="000000"/>
                        </a:solidFill>
                        <a:latin typeface="-윤고딕110"/>
                      </a:endParaRPr>
                    </a:p>
                  </a:txBody>
                  <a:tcPr marL="17780" marR="17780" marT="17780" marB="17780" anchor="ctr">
                    <a:lnL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10004"/>
                  </a:ext>
                </a:extLst>
              </a:tr>
            </a:tbl>
          </a:graphicData>
        </a:graphic>
      </p:graphicFrame>
      <p:sp>
        <p:nvSpPr>
          <p:cNvPr id="1025" name="Rectangle 1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제목 2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altLang="ko-KR" sz="3600" dirty="0"/>
              <a:t>1-5. </a:t>
            </a:r>
            <a:r>
              <a:rPr lang="ko-KR" altLang="en-US" sz="3600" dirty="0"/>
              <a:t>풍속사범 관련 법률 </a:t>
            </a:r>
            <a:r>
              <a:rPr lang="en-US" altLang="ko-KR" sz="3600" dirty="0"/>
              <a:t>- </a:t>
            </a:r>
            <a:r>
              <a:rPr lang="ko-KR" altLang="en-US" sz="3600" dirty="0"/>
              <a:t>청소년보호법</a:t>
            </a:r>
          </a:p>
        </p:txBody>
      </p:sp>
      <p:graphicFrame>
        <p:nvGraphicFramePr>
          <p:cNvPr id="4" name="표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972873610"/>
              </p:ext>
            </p:extLst>
          </p:nvPr>
        </p:nvGraphicFramePr>
        <p:xfrm>
          <a:off x="539552" y="1511240"/>
          <a:ext cx="8208912" cy="4726072"/>
        </p:xfrm>
        <a:graphic>
          <a:graphicData uri="http://schemas.openxmlformats.org/drawingml/2006/table">
            <a:tbl>
              <a:tblPr/>
              <a:tblGrid>
                <a:gridCol w="1034736">
                  <a:extLst>
                    <a:ext uri="{9D8B030D-6E8A-4147-A177-3AD203B41FA5}">
                      <a16:colId xmlns="" xmlns:a16="http://schemas.microsoft.com/office/drawing/2014/main" val="20000"/>
                    </a:ext>
                  </a:extLst>
                </a:gridCol>
                <a:gridCol w="7174176">
                  <a:extLst>
                    <a:ext uri="{9D8B030D-6E8A-4147-A177-3AD203B41FA5}">
                      <a16:colId xmlns="" xmlns:a16="http://schemas.microsoft.com/office/drawing/2014/main" val="20001"/>
                    </a:ext>
                  </a:extLst>
                </a:gridCol>
              </a:tblGrid>
              <a:tr h="831476"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600" b="0" i="0" spc="50" dirty="0">
                          <a:solidFill>
                            <a:srgbClr val="FF0000"/>
                          </a:solidFill>
                          <a:latin typeface="-윤고딕130"/>
                        </a:rPr>
                        <a:t>청소년</a:t>
                      </a:r>
                    </a:p>
                  </a:txBody>
                  <a:tcPr marL="17780" marR="17780" marT="17780" marB="17780" anchor="ctr">
                    <a:lnL>
                      <a:noFill/>
                    </a:lnL>
                    <a:lnR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EAEA"/>
                    </a:solidFill>
                  </a:tcPr>
                </a:tc>
                <a:tc>
                  <a:txBody>
                    <a:bodyPr/>
                    <a:lstStyle/>
                    <a:p>
                      <a:pPr marL="63500" marR="63500" indent="0" algn="just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600" b="0" i="0" spc="50" dirty="0">
                          <a:solidFill>
                            <a:srgbClr val="000000"/>
                          </a:solidFill>
                          <a:latin typeface="-윤고딕110"/>
                        </a:rPr>
                        <a:t> </a:t>
                      </a:r>
                      <a:r>
                        <a:rPr lang="en-US" altLang="ko-KR" sz="1600" b="0" i="0" spc="50" dirty="0">
                          <a:solidFill>
                            <a:srgbClr val="000000"/>
                          </a:solidFill>
                          <a:latin typeface="-윤고딕110"/>
                        </a:rPr>
                        <a:t>19</a:t>
                      </a:r>
                      <a:r>
                        <a:rPr lang="ko-KR" altLang="en-US" sz="1600" b="0" i="0" spc="50" dirty="0" err="1">
                          <a:solidFill>
                            <a:srgbClr val="000000"/>
                          </a:solidFill>
                          <a:latin typeface="-윤고딕110"/>
                        </a:rPr>
                        <a:t>세미만의</a:t>
                      </a:r>
                      <a:r>
                        <a:rPr lang="ko-KR" altLang="en-US" sz="1600" b="0" i="0" spc="50" dirty="0">
                          <a:solidFill>
                            <a:srgbClr val="000000"/>
                          </a:solidFill>
                          <a:latin typeface="-윤고딕110"/>
                        </a:rPr>
                        <a:t> </a:t>
                      </a:r>
                      <a:r>
                        <a:rPr lang="ko-KR" altLang="en-US" sz="1600" b="0" i="0" spc="50" dirty="0" smtClean="0">
                          <a:solidFill>
                            <a:srgbClr val="000000"/>
                          </a:solidFill>
                          <a:latin typeface="-윤고딕110"/>
                        </a:rPr>
                        <a:t>사람을 </a:t>
                      </a:r>
                      <a:r>
                        <a:rPr lang="ko-KR" altLang="en-US" sz="1600" b="0" i="0" spc="50" dirty="0">
                          <a:solidFill>
                            <a:srgbClr val="000000"/>
                          </a:solidFill>
                          <a:latin typeface="-윤고딕110"/>
                        </a:rPr>
                        <a:t>말한다</a:t>
                      </a:r>
                      <a:r>
                        <a:rPr lang="en-US" altLang="ko-KR" sz="1600" b="0" i="0" spc="50" dirty="0">
                          <a:solidFill>
                            <a:srgbClr val="000000"/>
                          </a:solidFill>
                          <a:latin typeface="-윤고딕110"/>
                        </a:rPr>
                        <a:t>(</a:t>
                      </a:r>
                      <a:r>
                        <a:rPr kumimoji="0" lang="ko-KR" altLang="en-US" sz="1600" b="0" i="0" u="none" strike="noStrike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다만</a:t>
                      </a:r>
                      <a:r>
                        <a:rPr kumimoji="0" lang="en-US" altLang="ko-KR" sz="1600" b="0" i="0" u="none" strike="noStrike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, </a:t>
                      </a:r>
                      <a:r>
                        <a:rPr kumimoji="0" lang="ko-KR" altLang="en-US" sz="1600" b="0" i="0" u="none" strike="noStrike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만 </a:t>
                      </a:r>
                      <a:r>
                        <a:rPr kumimoji="0" lang="en-US" altLang="ko-KR" sz="1600" b="0" i="0" u="none" strike="noStrike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19</a:t>
                      </a:r>
                      <a:r>
                        <a:rPr kumimoji="0" lang="ko-KR" altLang="en-US" sz="1600" b="0" i="0" u="none" strike="noStrike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세가 되는 해의 </a:t>
                      </a:r>
                      <a:r>
                        <a:rPr kumimoji="0" lang="en-US" altLang="ko-KR" sz="1600" b="0" i="0" u="none" strike="noStrike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  <a:r>
                        <a:rPr kumimoji="0" lang="ko-KR" altLang="en-US" sz="1600" b="0" i="0" u="none" strike="noStrike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월 </a:t>
                      </a:r>
                      <a:r>
                        <a:rPr kumimoji="0" lang="en-US" altLang="ko-KR" sz="1600" b="0" i="0" u="none" strike="noStrike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  <a:r>
                        <a:rPr kumimoji="0" lang="ko-KR" altLang="en-US" sz="1600" b="0" i="0" u="none" strike="noStrike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일을 맞이한 사람은 제외한다</a:t>
                      </a:r>
                      <a:r>
                        <a:rPr kumimoji="0" lang="en-US" altLang="ko-KR" sz="1600" b="0" i="0" u="none" strike="noStrike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.</a:t>
                      </a:r>
                      <a:r>
                        <a:rPr lang="en-US" altLang="ko-KR" sz="1600" b="0" i="0" spc="50" dirty="0">
                          <a:solidFill>
                            <a:srgbClr val="000000"/>
                          </a:solidFill>
                          <a:latin typeface="-윤고딕110"/>
                        </a:rPr>
                        <a:t>)</a:t>
                      </a:r>
                    </a:p>
                  </a:txBody>
                  <a:tcPr marL="17780" marR="17780" marT="17780" marB="17780" anchor="ctr">
                    <a:lnL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10000"/>
                  </a:ext>
                </a:extLst>
              </a:tr>
              <a:tr h="1638529"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600" b="0" i="0" spc="50" dirty="0">
                          <a:solidFill>
                            <a:srgbClr val="FF0000"/>
                          </a:solidFill>
                          <a:latin typeface="-윤고딕130"/>
                        </a:rPr>
                        <a:t>목적</a:t>
                      </a:r>
                    </a:p>
                  </a:txBody>
                  <a:tcPr marL="17780" marR="17780" marT="17780" marB="17780" anchor="ctr">
                    <a:lnL>
                      <a:noFill/>
                    </a:lnL>
                    <a:lnR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EAEA"/>
                    </a:solidFill>
                  </a:tcPr>
                </a:tc>
                <a:tc>
                  <a:txBody>
                    <a:bodyPr/>
                    <a:lstStyle/>
                    <a:p>
                      <a:pPr marL="63500" marR="63500" indent="0" algn="just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600" b="0" i="0" spc="50">
                          <a:solidFill>
                            <a:srgbClr val="000000"/>
                          </a:solidFill>
                          <a:latin typeface="-윤고딕110"/>
                        </a:rPr>
                        <a:t>청소년에게 유해한 매체물과 약물 등이 청소년에게 유통되는 것과 청소년이 유해한 업소에 출입하는 것 등을 규제하고 청소년을 청소년폭력</a:t>
                      </a:r>
                      <a:r>
                        <a:rPr lang="en-US" altLang="ko-KR" sz="1600" b="0" i="0" spc="50">
                          <a:solidFill>
                            <a:srgbClr val="000000"/>
                          </a:solidFill>
                          <a:latin typeface="-윤고딕110"/>
                        </a:rPr>
                        <a:t>․</a:t>
                      </a:r>
                      <a:r>
                        <a:rPr lang="ko-KR" altLang="en-US" sz="1600" b="0" i="0" spc="50">
                          <a:solidFill>
                            <a:srgbClr val="000000"/>
                          </a:solidFill>
                          <a:latin typeface="-윤고딕110"/>
                        </a:rPr>
                        <a:t>학대 등 청소년유해행위를 포함한 각종 유해한 환경으로부터 보호</a:t>
                      </a:r>
                      <a:r>
                        <a:rPr lang="en-US" altLang="ko-KR" sz="1600" b="0" i="0" spc="50">
                          <a:solidFill>
                            <a:srgbClr val="000000"/>
                          </a:solidFill>
                          <a:latin typeface="-윤고딕110"/>
                        </a:rPr>
                        <a:t>․</a:t>
                      </a:r>
                      <a:r>
                        <a:rPr lang="ko-KR" altLang="en-US" sz="1600" b="0" i="0" spc="50">
                          <a:solidFill>
                            <a:srgbClr val="000000"/>
                          </a:solidFill>
                          <a:latin typeface="-윤고딕110"/>
                        </a:rPr>
                        <a:t>구제함으로써 청소년이 건전한 인격체로 성장할 수 있도록 함을 목적으로 한다</a:t>
                      </a:r>
                      <a:r>
                        <a:rPr lang="en-US" altLang="ko-KR" sz="1600" b="0" i="0" spc="50">
                          <a:solidFill>
                            <a:srgbClr val="000000"/>
                          </a:solidFill>
                          <a:latin typeface="-윤고딕110"/>
                        </a:rPr>
                        <a:t>.</a:t>
                      </a:r>
                    </a:p>
                  </a:txBody>
                  <a:tcPr marL="17780" marR="17780" marT="17780" marB="17780" anchor="ctr">
                    <a:lnL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10001"/>
                  </a:ext>
                </a:extLst>
              </a:tr>
              <a:tr h="1438942"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600" b="0" i="0" spc="50" dirty="0">
                          <a:solidFill>
                            <a:srgbClr val="FF0000"/>
                          </a:solidFill>
                          <a:latin typeface="-윤고딕130"/>
                        </a:rPr>
                        <a:t>규제대상</a:t>
                      </a:r>
                    </a:p>
                  </a:txBody>
                  <a:tcPr marL="17780" marR="17780" marT="17780" marB="17780" anchor="ctr">
                    <a:lnL>
                      <a:noFill/>
                    </a:lnL>
                    <a:lnR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EAEA"/>
                    </a:solidFill>
                  </a:tcPr>
                </a:tc>
                <a:tc>
                  <a:txBody>
                    <a:bodyPr/>
                    <a:lstStyle/>
                    <a:p>
                      <a:pPr marL="63500" marR="63500" indent="0" algn="just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600" b="0" i="0" spc="50" dirty="0">
                          <a:solidFill>
                            <a:srgbClr val="000000"/>
                          </a:solidFill>
                          <a:latin typeface="-윤고딕110"/>
                        </a:rPr>
                        <a:t>․ </a:t>
                      </a:r>
                      <a:r>
                        <a:rPr lang="ko-KR" altLang="en-US" sz="1600" b="0" i="0" spc="50" dirty="0">
                          <a:solidFill>
                            <a:srgbClr val="000000"/>
                          </a:solidFill>
                          <a:latin typeface="-윤고딕110"/>
                        </a:rPr>
                        <a:t>청소년 유해 </a:t>
                      </a:r>
                      <a:r>
                        <a:rPr lang="ko-KR" altLang="en-US" sz="1600" b="0" i="0" spc="50" dirty="0" err="1">
                          <a:solidFill>
                            <a:srgbClr val="000000"/>
                          </a:solidFill>
                          <a:latin typeface="-윤고딕110"/>
                        </a:rPr>
                        <a:t>매체물로부터의</a:t>
                      </a:r>
                      <a:r>
                        <a:rPr lang="ko-KR" altLang="en-US" sz="1600" b="0" i="0" spc="50" dirty="0">
                          <a:solidFill>
                            <a:srgbClr val="000000"/>
                          </a:solidFill>
                          <a:latin typeface="-윤고딕110"/>
                        </a:rPr>
                        <a:t> 보호</a:t>
                      </a:r>
                    </a:p>
                    <a:p>
                      <a:pPr marL="63500" marR="63500" indent="0" algn="just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600" b="0" i="0" spc="50" dirty="0">
                          <a:solidFill>
                            <a:srgbClr val="000000"/>
                          </a:solidFill>
                          <a:latin typeface="-윤고딕110"/>
                        </a:rPr>
                        <a:t>․ </a:t>
                      </a:r>
                      <a:r>
                        <a:rPr lang="ko-KR" altLang="en-US" sz="1600" b="0" i="0" spc="50" dirty="0">
                          <a:solidFill>
                            <a:srgbClr val="000000"/>
                          </a:solidFill>
                          <a:latin typeface="-윤고딕110"/>
                        </a:rPr>
                        <a:t>청소년 유해 약물</a:t>
                      </a:r>
                      <a:r>
                        <a:rPr lang="en-US" altLang="ko-KR" sz="1600" b="0" i="0" spc="50" dirty="0">
                          <a:solidFill>
                            <a:srgbClr val="000000"/>
                          </a:solidFill>
                          <a:latin typeface="-윤고딕110"/>
                        </a:rPr>
                        <a:t>․</a:t>
                      </a:r>
                      <a:r>
                        <a:rPr lang="ko-KR" altLang="en-US" sz="1600" b="0" i="0" spc="50" dirty="0">
                          <a:solidFill>
                            <a:srgbClr val="000000"/>
                          </a:solidFill>
                          <a:latin typeface="-윤고딕110"/>
                        </a:rPr>
                        <a:t>물건으로부터의 보호</a:t>
                      </a:r>
                    </a:p>
                    <a:p>
                      <a:pPr marL="143510" marR="63500" indent="-80010" algn="just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600" b="0" i="0" spc="50" dirty="0">
                          <a:solidFill>
                            <a:srgbClr val="000000"/>
                          </a:solidFill>
                          <a:latin typeface="-윤고딕110,한컴돋움"/>
                        </a:rPr>
                        <a:t>․ </a:t>
                      </a:r>
                      <a:r>
                        <a:rPr lang="ko-KR" altLang="en-US" sz="1600" b="0" i="0" spc="50" dirty="0">
                          <a:solidFill>
                            <a:srgbClr val="000000"/>
                          </a:solidFill>
                          <a:latin typeface="-윤고딕110,한컴돋움"/>
                        </a:rPr>
                        <a:t>청소년 유해 업소에의 출입과</a:t>
                      </a:r>
                      <a:r>
                        <a:rPr lang="en-US" altLang="ko-KR" sz="1600" b="0" i="0" spc="50" dirty="0">
                          <a:solidFill>
                            <a:srgbClr val="000000"/>
                          </a:solidFill>
                          <a:latin typeface="-윤고딕110,한컴돋움"/>
                        </a:rPr>
                        <a:t> </a:t>
                      </a:r>
                      <a:r>
                        <a:rPr lang="ko-KR" altLang="en-US" sz="1600" b="0" i="0" spc="50" dirty="0">
                          <a:solidFill>
                            <a:srgbClr val="000000"/>
                          </a:solidFill>
                          <a:latin typeface="-윤고딕110,한컴돋움"/>
                        </a:rPr>
                        <a:t>고용금지</a:t>
                      </a:r>
                      <a:endParaRPr lang="ko-KR" altLang="en-US" sz="1600" b="0" i="0" spc="50" dirty="0">
                        <a:solidFill>
                          <a:srgbClr val="000000"/>
                        </a:solidFill>
                        <a:latin typeface="-윤고딕110"/>
                      </a:endParaRPr>
                    </a:p>
                  </a:txBody>
                  <a:tcPr marL="17780" marR="17780" marT="17780" marB="17780" anchor="ctr">
                    <a:lnL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10002"/>
                  </a:ext>
                </a:extLst>
              </a:tr>
              <a:tr h="817125"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600" b="0" i="0" spc="50" dirty="0">
                          <a:solidFill>
                            <a:srgbClr val="FF0000"/>
                          </a:solidFill>
                          <a:latin typeface="-윤고딕130"/>
                        </a:rPr>
                        <a:t>주요</a:t>
                      </a:r>
                      <a:endParaRPr lang="en-US" altLang="ko-KR" sz="1600" b="0" i="0" spc="50" dirty="0">
                        <a:solidFill>
                          <a:srgbClr val="FF0000"/>
                        </a:solidFill>
                        <a:latin typeface="-윤고딕130"/>
                      </a:endParaRPr>
                    </a:p>
                    <a:p>
                      <a:pPr marL="0" marR="0" indent="0" algn="ctr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600" b="0" i="0" spc="50" dirty="0">
                          <a:solidFill>
                            <a:srgbClr val="FF0000"/>
                          </a:solidFill>
                          <a:latin typeface="-윤고딕130"/>
                        </a:rPr>
                        <a:t>처벌</a:t>
                      </a:r>
                    </a:p>
                  </a:txBody>
                  <a:tcPr marL="17780" marR="17780" marT="17780" marB="17780" anchor="ctr">
                    <a:lnL>
                      <a:noFill/>
                    </a:lnL>
                    <a:lnR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EAEA"/>
                    </a:solidFill>
                  </a:tcPr>
                </a:tc>
                <a:tc>
                  <a:txBody>
                    <a:bodyPr/>
                    <a:lstStyle/>
                    <a:p>
                      <a:pPr marL="63500" marR="63500" indent="0" algn="just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600" b="0" i="0" spc="50" dirty="0">
                          <a:solidFill>
                            <a:srgbClr val="000000"/>
                          </a:solidFill>
                          <a:latin typeface="-윤고딕110"/>
                        </a:rPr>
                        <a:t>청소년에게 술이나 담배를 판매한 자 등은 </a:t>
                      </a:r>
                      <a:r>
                        <a:rPr lang="en-US" altLang="ko-KR" sz="1600" b="0" i="0" spc="50" dirty="0">
                          <a:solidFill>
                            <a:srgbClr val="000000"/>
                          </a:solidFill>
                          <a:latin typeface="-윤고딕110"/>
                        </a:rPr>
                        <a:t>2</a:t>
                      </a:r>
                      <a:r>
                        <a:rPr lang="ko-KR" altLang="en-US" sz="1600" b="0" i="0" spc="50" dirty="0">
                          <a:solidFill>
                            <a:srgbClr val="000000"/>
                          </a:solidFill>
                          <a:latin typeface="-윤고딕110"/>
                        </a:rPr>
                        <a:t>년 이하의 징역 또는 </a:t>
                      </a:r>
                      <a:r>
                        <a:rPr lang="en-US" altLang="ko-KR" sz="1600" b="0" i="0" spc="50" dirty="0">
                          <a:solidFill>
                            <a:srgbClr val="000000"/>
                          </a:solidFill>
                          <a:latin typeface="-윤고딕110"/>
                        </a:rPr>
                        <a:t>1</a:t>
                      </a:r>
                      <a:r>
                        <a:rPr lang="ko-KR" altLang="en-US" sz="1600" b="0" i="0" spc="50" dirty="0" err="1">
                          <a:solidFill>
                            <a:srgbClr val="000000"/>
                          </a:solidFill>
                          <a:latin typeface="-윤고딕110"/>
                        </a:rPr>
                        <a:t>천만원</a:t>
                      </a:r>
                      <a:r>
                        <a:rPr lang="ko-KR" altLang="en-US" sz="1600" b="0" i="0" spc="50" dirty="0">
                          <a:solidFill>
                            <a:srgbClr val="000000"/>
                          </a:solidFill>
                          <a:latin typeface="-윤고딕110"/>
                        </a:rPr>
                        <a:t> 이하의 벌금에 처한다</a:t>
                      </a:r>
                      <a:r>
                        <a:rPr lang="en-US" altLang="ko-KR" sz="1600" b="0" i="0" spc="50" dirty="0">
                          <a:solidFill>
                            <a:srgbClr val="000000"/>
                          </a:solidFill>
                          <a:latin typeface="-윤고딕110"/>
                        </a:rPr>
                        <a:t>( </a:t>
                      </a:r>
                      <a:r>
                        <a:rPr lang="ko-KR" altLang="en-US" sz="1600" b="0" i="0" spc="50" dirty="0">
                          <a:solidFill>
                            <a:srgbClr val="000000"/>
                          </a:solidFill>
                          <a:latin typeface="-윤고딕110"/>
                        </a:rPr>
                        <a:t>단</a:t>
                      </a:r>
                      <a:r>
                        <a:rPr lang="en-US" altLang="ko-KR" sz="1600" b="0" i="0" spc="50" dirty="0">
                          <a:solidFill>
                            <a:srgbClr val="000000"/>
                          </a:solidFill>
                          <a:latin typeface="-윤고딕110"/>
                        </a:rPr>
                        <a:t>, </a:t>
                      </a:r>
                      <a:r>
                        <a:rPr lang="ko-KR" altLang="en-US" sz="1600" b="0" i="0" spc="50" dirty="0">
                          <a:solidFill>
                            <a:srgbClr val="000000"/>
                          </a:solidFill>
                          <a:latin typeface="-윤고딕110"/>
                        </a:rPr>
                        <a:t>구입한 청소년은 처벌되지 않는다</a:t>
                      </a:r>
                      <a:r>
                        <a:rPr lang="en-US" altLang="ko-KR" sz="1600" b="0" i="0" spc="50" dirty="0">
                          <a:solidFill>
                            <a:srgbClr val="000000"/>
                          </a:solidFill>
                          <a:latin typeface="-윤고딕110"/>
                        </a:rPr>
                        <a:t>). </a:t>
                      </a:r>
                    </a:p>
                  </a:txBody>
                  <a:tcPr marL="17780" marR="17780" marT="17780" marB="17780" anchor="ctr">
                    <a:lnL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10003"/>
                  </a:ext>
                </a:extLst>
              </a:tr>
            </a:tbl>
          </a:graphicData>
        </a:graphic>
      </p:graphicFrame>
      <p:sp>
        <p:nvSpPr>
          <p:cNvPr id="18433" name="Rectangle 1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제목 2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altLang="ko-KR" sz="3600" dirty="0"/>
              <a:t>1-5. </a:t>
            </a:r>
            <a:r>
              <a:rPr lang="ko-KR" altLang="en-US" sz="3600" dirty="0"/>
              <a:t>풍속사범 관련 법률 </a:t>
            </a:r>
            <a:r>
              <a:rPr lang="en-US" altLang="ko-KR" sz="3600" dirty="0"/>
              <a:t>- </a:t>
            </a:r>
            <a:r>
              <a:rPr lang="ko-KR" altLang="en-US" sz="3600" dirty="0"/>
              <a:t>청소년보호법</a:t>
            </a:r>
          </a:p>
        </p:txBody>
      </p:sp>
      <p:graphicFrame>
        <p:nvGraphicFramePr>
          <p:cNvPr id="4" name="표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254460697"/>
              </p:ext>
            </p:extLst>
          </p:nvPr>
        </p:nvGraphicFramePr>
        <p:xfrm>
          <a:off x="483439" y="1227499"/>
          <a:ext cx="8381859" cy="5233199"/>
        </p:xfrm>
        <a:graphic>
          <a:graphicData uri="http://schemas.openxmlformats.org/drawingml/2006/table">
            <a:tbl>
              <a:tblPr/>
              <a:tblGrid>
                <a:gridCol w="1176401">
                  <a:extLst>
                    <a:ext uri="{9D8B030D-6E8A-4147-A177-3AD203B41FA5}">
                      <a16:colId xmlns="" xmlns:a16="http://schemas.microsoft.com/office/drawing/2014/main" val="20000"/>
                    </a:ext>
                  </a:extLst>
                </a:gridCol>
                <a:gridCol w="7205458">
                  <a:extLst>
                    <a:ext uri="{9D8B030D-6E8A-4147-A177-3AD203B41FA5}">
                      <a16:colId xmlns="" xmlns:a16="http://schemas.microsoft.com/office/drawing/2014/main" val="20001"/>
                    </a:ext>
                  </a:extLst>
                </a:gridCol>
              </a:tblGrid>
              <a:tr h="1318344"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300" b="0" i="0" u="none" spc="50" dirty="0">
                          <a:solidFill>
                            <a:srgbClr val="FF0000"/>
                          </a:solidFill>
                          <a:latin typeface="-윤고딕130"/>
                        </a:rPr>
                        <a:t>청소년 </a:t>
                      </a:r>
                      <a:endParaRPr lang="en-US" altLang="ko-KR" sz="1300" b="0" i="0" u="none" spc="50" dirty="0">
                        <a:solidFill>
                          <a:srgbClr val="FF0000"/>
                        </a:solidFill>
                        <a:latin typeface="-윤고딕130"/>
                      </a:endParaRPr>
                    </a:p>
                    <a:p>
                      <a:pPr marL="0" marR="0" indent="0" algn="ctr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300" b="0" i="0" u="none" spc="50" dirty="0" err="1">
                          <a:solidFill>
                            <a:srgbClr val="FF0000"/>
                          </a:solidFill>
                          <a:latin typeface="-윤고딕130"/>
                        </a:rPr>
                        <a:t>유해매체물</a:t>
                      </a:r>
                      <a:endParaRPr lang="ko-KR" altLang="en-US" sz="1300" b="0" i="0" u="none" spc="50" dirty="0">
                        <a:solidFill>
                          <a:srgbClr val="FF0000"/>
                        </a:solidFill>
                        <a:latin typeface="-윤고딕130"/>
                      </a:endParaRPr>
                    </a:p>
                  </a:txBody>
                  <a:tcPr marL="17780" marR="17780" marT="17780" marB="17780" anchor="ctr">
                    <a:lnL>
                      <a:noFill/>
                    </a:lnL>
                    <a:lnR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EAEA"/>
                    </a:solidFill>
                  </a:tcPr>
                </a:tc>
                <a:tc>
                  <a:txBody>
                    <a:bodyPr/>
                    <a:lstStyle/>
                    <a:p>
                      <a:pPr marL="63500" marR="63500" indent="0" algn="just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None/>
                      </a:pPr>
                      <a:r>
                        <a:rPr kumimoji="0" lang="en-US" altLang="ko-KR" sz="1300" b="0" i="0" u="none" strike="noStrike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- </a:t>
                      </a:r>
                      <a:r>
                        <a:rPr kumimoji="0" lang="ko-KR" altLang="en-US" sz="1300" b="0" i="0" u="none" strike="noStrike" kern="1200" dirty="0">
                          <a:solidFill>
                            <a:srgbClr val="FF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청소년보호위원회</a:t>
                      </a:r>
                      <a:r>
                        <a:rPr kumimoji="0" lang="en-US" altLang="ko-KR" sz="1300" b="0" i="0" u="none" strike="noStrike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(</a:t>
                      </a:r>
                      <a:r>
                        <a:rPr kumimoji="0" lang="ko-KR" altLang="en-US" sz="1300" b="0" i="0" u="none" strike="noStrike" kern="1200" dirty="0" err="1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여성가족부</a:t>
                      </a:r>
                      <a:r>
                        <a:rPr kumimoji="0" lang="ko-KR" altLang="en-US" sz="1300" b="0" i="0" u="none" strike="noStrike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장관 소속</a:t>
                      </a:r>
                      <a:r>
                        <a:rPr kumimoji="0" lang="en-US" altLang="ko-KR" sz="1300" b="0" i="0" u="none" strike="noStrike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)</a:t>
                      </a:r>
                      <a:r>
                        <a:rPr kumimoji="0" lang="ko-KR" altLang="en-US" sz="1300" b="0" i="0" u="none" strike="noStrike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가 청소년에게 유해한 것으로 결정하거나 확인하여 </a:t>
                      </a:r>
                      <a:r>
                        <a:rPr kumimoji="0" lang="ko-KR" altLang="en-US" sz="1300" b="0" i="0" u="none" kern="1200" dirty="0" err="1">
                          <a:solidFill>
                            <a:srgbClr val="FF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여성가족부장관이</a:t>
                      </a:r>
                      <a:r>
                        <a:rPr kumimoji="0" lang="ko-KR" altLang="en-US" sz="1300" b="0" i="0" u="none" kern="1200" dirty="0">
                          <a:solidFill>
                            <a:srgbClr val="FF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kumimoji="0" lang="ko-KR" altLang="en-US" sz="1300" b="0" i="0" u="none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고시한</a:t>
                      </a:r>
                      <a:r>
                        <a:rPr kumimoji="0" lang="ko-KR" altLang="en-US" sz="1300" b="0" i="0" u="none" strike="noStrike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kumimoji="0" lang="ko-KR" altLang="en-US" sz="1300" b="0" i="0" u="none" strike="noStrike" kern="1200" dirty="0" err="1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매체물</a:t>
                      </a:r>
                      <a:r>
                        <a:rPr kumimoji="0" lang="en-US" altLang="ko-KR" sz="1300" b="0" i="0" u="none" strike="noStrike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(</a:t>
                      </a:r>
                      <a:r>
                        <a:rPr kumimoji="0" lang="ko-KR" altLang="en-US" sz="1300" b="0" i="0" u="none" strike="noStrike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게임 아이템 거래 중개사이트</a:t>
                      </a:r>
                      <a:r>
                        <a:rPr kumimoji="0" lang="en-US" altLang="ko-KR" sz="1300" b="0" i="0" u="none" strike="noStrike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, </a:t>
                      </a:r>
                      <a:r>
                        <a:rPr kumimoji="0" lang="ko-KR" altLang="en-US" sz="1300" b="0" i="0" u="none" strike="noStrike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불건전 전화서비스 광고와 </a:t>
                      </a:r>
                      <a:r>
                        <a:rPr kumimoji="0" lang="ko-KR" altLang="en-US" sz="1300" b="0" i="0" u="none" strike="noStrike" kern="1200" dirty="0" err="1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성매매</a:t>
                      </a:r>
                      <a:r>
                        <a:rPr kumimoji="0" lang="en-US" altLang="ko-KR" sz="1300" b="0" i="0" u="none" strike="noStrike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, </a:t>
                      </a:r>
                      <a:r>
                        <a:rPr kumimoji="0" lang="ko-KR" altLang="en-US" sz="1300" b="0" i="0" u="none" strike="noStrike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인터넷을 통한 성인 화상채팅 및 애인대행</a:t>
                      </a:r>
                      <a:r>
                        <a:rPr kumimoji="0" lang="en-US" altLang="ko-KR" sz="1300" b="0" i="0" u="none" strike="noStrike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, </a:t>
                      </a:r>
                      <a:r>
                        <a:rPr kumimoji="0" lang="ko-KR" altLang="en-US" sz="1300" b="0" i="0" u="none" strike="noStrike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유해 간행물과 방송물</a:t>
                      </a:r>
                      <a:r>
                        <a:rPr kumimoji="0" lang="en-US" altLang="ko-KR" sz="1300" b="0" i="0" u="none" strike="noStrike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, </a:t>
                      </a:r>
                      <a:r>
                        <a:rPr kumimoji="0" lang="ko-KR" altLang="en-US" sz="1300" b="0" i="0" u="none" strike="noStrike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성 관련 용품 및 기계 판매</a:t>
                      </a:r>
                      <a:r>
                        <a:rPr kumimoji="0" lang="en-US" altLang="ko-KR" sz="1300" b="0" i="0" u="none" strike="noStrike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, </a:t>
                      </a:r>
                      <a:r>
                        <a:rPr kumimoji="0" lang="ko-KR" altLang="en-US" sz="1300" b="0" i="0" u="none" strike="noStrike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유해 음반 및 음악파일</a:t>
                      </a:r>
                      <a:r>
                        <a:rPr kumimoji="0" lang="en-US" altLang="ko-KR" sz="1300" b="0" i="0" u="none" strike="noStrike" kern="1200" baseline="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kumimoji="0" lang="ko-KR" altLang="en-US" sz="1300" b="0" i="0" u="none" strike="noStrike" kern="1200" baseline="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등</a:t>
                      </a:r>
                      <a:r>
                        <a:rPr kumimoji="0" lang="en-US" altLang="ko-KR" sz="1300" b="0" i="0" u="none" strike="noStrike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)</a:t>
                      </a:r>
                    </a:p>
                    <a:p>
                      <a:pPr marL="63500" marR="63500" indent="0" algn="just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None/>
                      </a:pPr>
                      <a:r>
                        <a:rPr lang="en-US" altLang="ko-KR" sz="1300" b="0" i="0" u="none" spc="50" dirty="0">
                          <a:solidFill>
                            <a:srgbClr val="000000"/>
                          </a:solidFill>
                          <a:latin typeface="-윤고딕110"/>
                        </a:rPr>
                        <a:t>- </a:t>
                      </a:r>
                      <a:r>
                        <a:rPr kumimoji="0" lang="ko-KR" altLang="en-US" sz="1300" b="0" i="0" u="none" strike="noStrike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각 심의기관이 청소년에게 유해한 것으로 심의하거나 확인하여 </a:t>
                      </a:r>
                      <a:r>
                        <a:rPr kumimoji="0" lang="ko-KR" altLang="en-US" sz="1300" b="0" i="0" u="none" kern="1200" dirty="0" err="1">
                          <a:solidFill>
                            <a:srgbClr val="FF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여성가족부장관이</a:t>
                      </a:r>
                      <a:r>
                        <a:rPr kumimoji="0" lang="ko-KR" altLang="en-US" sz="1300" b="0" i="0" u="none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고시한</a:t>
                      </a:r>
                      <a:r>
                        <a:rPr kumimoji="0" lang="ko-KR" altLang="en-US" sz="1300" b="0" i="0" u="none" strike="noStrike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kumimoji="0" lang="ko-KR" altLang="en-US" sz="1300" b="0" i="0" u="none" strike="noStrike" kern="1200" dirty="0" err="1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매체물</a:t>
                      </a:r>
                      <a:r>
                        <a:rPr kumimoji="0" lang="en-US" altLang="ko-KR" sz="1300" b="0" i="0" u="none" strike="noStrike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(</a:t>
                      </a:r>
                      <a:r>
                        <a:rPr kumimoji="0" lang="ko-KR" altLang="en-US" sz="1300" b="0" i="0" u="none" strike="noStrike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위와 동일</a:t>
                      </a:r>
                      <a:r>
                        <a:rPr kumimoji="0" lang="en-US" altLang="ko-KR" sz="1300" b="0" i="0" u="none" strike="noStrike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)</a:t>
                      </a:r>
                      <a:endParaRPr lang="en-US" altLang="ko-KR" sz="1300" b="0" i="0" u="none" spc="50" dirty="0">
                        <a:solidFill>
                          <a:srgbClr val="000000"/>
                        </a:solidFill>
                        <a:latin typeface="-윤고딕110"/>
                      </a:endParaRPr>
                    </a:p>
                  </a:txBody>
                  <a:tcPr marL="17780" marR="17780" marT="17780" marB="17780" anchor="ctr">
                    <a:lnL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10000"/>
                  </a:ext>
                </a:extLst>
              </a:tr>
              <a:tr h="1798277"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300" b="0" i="0" u="none" spc="50" dirty="0">
                          <a:solidFill>
                            <a:srgbClr val="FF0000"/>
                          </a:solidFill>
                          <a:latin typeface="-윤고딕130"/>
                        </a:rPr>
                        <a:t>청소년 </a:t>
                      </a:r>
                      <a:endParaRPr lang="en-US" altLang="ko-KR" sz="1300" b="0" i="0" u="none" spc="50" dirty="0">
                        <a:solidFill>
                          <a:srgbClr val="FF0000"/>
                        </a:solidFill>
                        <a:latin typeface="-윤고딕130"/>
                      </a:endParaRPr>
                    </a:p>
                    <a:p>
                      <a:pPr marL="0" marR="0" indent="0" algn="ctr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300" b="0" i="0" u="none" spc="50" dirty="0">
                          <a:solidFill>
                            <a:srgbClr val="FF0000"/>
                          </a:solidFill>
                          <a:latin typeface="-윤고딕130"/>
                        </a:rPr>
                        <a:t>유해약물</a:t>
                      </a:r>
                    </a:p>
                  </a:txBody>
                  <a:tcPr marL="17780" marR="17780" marT="17780" marB="17780" anchor="ctr">
                    <a:lnL>
                      <a:noFill/>
                    </a:lnL>
                    <a:lnR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EAE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altLang="ko-KR" sz="1300" b="0" i="0" u="none" spc="50" dirty="0">
                          <a:solidFill>
                            <a:srgbClr val="000000"/>
                          </a:solidFill>
                          <a:latin typeface="-윤고딕110"/>
                        </a:rPr>
                        <a:t>-</a:t>
                      </a:r>
                      <a:r>
                        <a:rPr lang="en-US" altLang="ko-KR" sz="1300" b="0" i="0" u="none" spc="50" baseline="0" dirty="0">
                          <a:solidFill>
                            <a:srgbClr val="000000"/>
                          </a:solidFill>
                          <a:latin typeface="-윤고딕110"/>
                        </a:rPr>
                        <a:t> </a:t>
                      </a:r>
                      <a:r>
                        <a:rPr kumimoji="0" lang="ko-KR" altLang="en-US" sz="1300" b="0" i="0" u="none" strike="noStrike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「</a:t>
                      </a:r>
                      <a:r>
                        <a:rPr kumimoji="0" lang="ko-KR" altLang="en-US" sz="1300" b="0" i="0" u="none" strike="noStrike" kern="1200" dirty="0" err="1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주세법</a:t>
                      </a:r>
                      <a:r>
                        <a:rPr kumimoji="0" lang="ko-KR" altLang="en-US" sz="1300" b="0" i="0" u="none" strike="noStrike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」에 따른 주류</a:t>
                      </a:r>
                    </a:p>
                    <a:p>
                      <a:r>
                        <a:rPr kumimoji="0" lang="en-US" altLang="ko-KR" sz="1300" b="0" i="0" u="none" strike="noStrike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- </a:t>
                      </a:r>
                      <a:r>
                        <a:rPr kumimoji="0" lang="ko-KR" altLang="en-US" sz="1300" b="0" i="0" u="none" strike="noStrike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「담배사업법」에 따른 담배</a:t>
                      </a:r>
                    </a:p>
                    <a:p>
                      <a:r>
                        <a:rPr kumimoji="0" lang="en-US" altLang="ko-KR" sz="1300" b="0" i="0" u="none" strike="noStrike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-</a:t>
                      </a:r>
                      <a:r>
                        <a:rPr kumimoji="0" lang="ko-KR" altLang="en-US" sz="1300" b="0" i="0" u="none" strike="noStrike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「마약류 관리에 관한 법률」에 따른 마약류</a:t>
                      </a:r>
                    </a:p>
                    <a:p>
                      <a:r>
                        <a:rPr kumimoji="0" lang="en-US" altLang="ko-KR" sz="1300" b="0" i="0" u="none" strike="noStrike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- </a:t>
                      </a:r>
                      <a:r>
                        <a:rPr kumimoji="0" lang="ko-KR" altLang="en-US" sz="1300" b="0" i="0" u="none" strike="noStrike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「화학물질관리법」에 따른 환각물질</a:t>
                      </a:r>
                    </a:p>
                    <a:p>
                      <a:r>
                        <a:rPr kumimoji="0" lang="en-US" altLang="ko-KR" sz="1300" b="0" i="0" u="none" strike="noStrike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- </a:t>
                      </a:r>
                      <a:r>
                        <a:rPr kumimoji="0" lang="ko-KR" altLang="en-US" sz="1300" b="0" i="0" u="none" strike="noStrike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그 밖에 중추신경에 작용하여 습관성</a:t>
                      </a:r>
                      <a:r>
                        <a:rPr kumimoji="0" lang="en-US" altLang="ko-KR" sz="1300" b="0" i="0" u="none" strike="noStrike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, </a:t>
                      </a:r>
                      <a:r>
                        <a:rPr kumimoji="0" lang="ko-KR" altLang="en-US" sz="1300" b="0" i="0" u="none" strike="noStrike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중독성</a:t>
                      </a:r>
                      <a:r>
                        <a:rPr kumimoji="0" lang="en-US" altLang="ko-KR" sz="1300" b="0" i="0" u="none" strike="noStrike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, </a:t>
                      </a:r>
                      <a:r>
                        <a:rPr kumimoji="0" lang="ko-KR" altLang="en-US" sz="1300" b="0" i="0" u="none" strike="noStrike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내성 등을 유발하여 인체에 유해하게 작용할 수 있는 약물 등으로 대통령령으로 정하는 기준에 따라  청소년보호위원회</a:t>
                      </a:r>
                      <a:r>
                        <a:rPr kumimoji="0" lang="en-US" altLang="ko-KR" sz="1300" b="0" i="0" u="none" strike="noStrike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(</a:t>
                      </a:r>
                      <a:r>
                        <a:rPr kumimoji="0" lang="ko-KR" altLang="en-US" sz="1300" b="0" i="0" u="none" strike="noStrike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이하 </a:t>
                      </a:r>
                      <a:r>
                        <a:rPr kumimoji="0" lang="en-US" altLang="ko-KR" sz="1300" b="0" i="0" u="none" strike="noStrike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"</a:t>
                      </a:r>
                      <a:r>
                        <a:rPr kumimoji="0" lang="ko-KR" altLang="en-US" sz="1300" b="0" i="0" u="none" strike="noStrike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청소년보호위원회</a:t>
                      </a:r>
                      <a:r>
                        <a:rPr kumimoji="0" lang="en-US" altLang="ko-KR" sz="1300" b="0" i="0" u="none" strike="noStrike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"</a:t>
                      </a:r>
                      <a:r>
                        <a:rPr kumimoji="0" lang="ko-KR" altLang="en-US" sz="1300" b="0" i="0" u="none" strike="noStrike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라 한다</a:t>
                      </a:r>
                      <a:r>
                        <a:rPr kumimoji="0" lang="en-US" altLang="ko-KR" sz="1300" b="0" i="0" u="none" strike="noStrike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)</a:t>
                      </a:r>
                      <a:r>
                        <a:rPr kumimoji="0" lang="ko-KR" altLang="en-US" sz="1300" b="0" i="0" u="none" strike="noStrike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가 결정하고 </a:t>
                      </a:r>
                      <a:r>
                        <a:rPr kumimoji="0" lang="ko-KR" altLang="en-US" sz="1300" b="0" i="0" u="none" strike="noStrike" kern="1200" dirty="0" err="1">
                          <a:solidFill>
                            <a:srgbClr val="FF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여성가족부장관</a:t>
                      </a:r>
                      <a:r>
                        <a:rPr kumimoji="0" lang="ko-KR" altLang="en-US" sz="1300" b="0" i="0" u="none" strike="noStrike" kern="1200" dirty="0" err="1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이</a:t>
                      </a:r>
                      <a:r>
                        <a:rPr kumimoji="0" lang="ko-KR" altLang="en-US" sz="1300" b="0" i="0" u="none" strike="noStrike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고시한 것</a:t>
                      </a:r>
                    </a:p>
                  </a:txBody>
                  <a:tcPr marL="17780" marR="17780" marT="17780" marB="17780" anchor="ctr">
                    <a:lnL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10001"/>
                  </a:ext>
                </a:extLst>
              </a:tr>
              <a:tr h="1995948"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300" b="0" i="0" u="none" spc="50" dirty="0">
                          <a:solidFill>
                            <a:srgbClr val="FF0000"/>
                          </a:solidFill>
                          <a:latin typeface="-윤고딕130"/>
                        </a:rPr>
                        <a:t>청소년 </a:t>
                      </a:r>
                      <a:endParaRPr lang="en-US" altLang="ko-KR" sz="1300" b="0" i="0" u="none" spc="50" dirty="0">
                        <a:solidFill>
                          <a:srgbClr val="FF0000"/>
                        </a:solidFill>
                        <a:latin typeface="-윤고딕130"/>
                      </a:endParaRPr>
                    </a:p>
                    <a:p>
                      <a:pPr marL="0" marR="0" indent="0" algn="ctr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300" b="0" i="0" u="none" spc="50" dirty="0">
                          <a:solidFill>
                            <a:srgbClr val="FF0000"/>
                          </a:solidFill>
                          <a:latin typeface="-윤고딕130"/>
                        </a:rPr>
                        <a:t>유해물건</a:t>
                      </a:r>
                    </a:p>
                  </a:txBody>
                  <a:tcPr marL="17780" marR="17780" marT="17780" marB="17780" anchor="ctr">
                    <a:lnL>
                      <a:noFill/>
                    </a:lnL>
                    <a:lnR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EAE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altLang="ko-KR" sz="1300" b="0" i="0" u="none" spc="50" dirty="0">
                          <a:solidFill>
                            <a:srgbClr val="000000"/>
                          </a:solidFill>
                          <a:latin typeface="-윤고딕110"/>
                        </a:rPr>
                        <a:t>-</a:t>
                      </a:r>
                      <a:r>
                        <a:rPr lang="en-US" altLang="ko-KR" sz="1300" b="0" i="0" u="none" spc="50" baseline="0" dirty="0">
                          <a:solidFill>
                            <a:srgbClr val="000000"/>
                          </a:solidFill>
                          <a:latin typeface="-윤고딕110"/>
                        </a:rPr>
                        <a:t> </a:t>
                      </a:r>
                      <a:r>
                        <a:rPr kumimoji="0" lang="ko-KR" altLang="en-US" sz="1300" b="0" i="0" u="none" strike="noStrike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청소년에게 음란한 행위를 조장하는 </a:t>
                      </a:r>
                      <a:r>
                        <a:rPr kumimoji="0" lang="ko-KR" altLang="en-US" sz="1300" b="0" i="0" u="none" strike="noStrike" kern="1200" dirty="0" err="1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성기구</a:t>
                      </a:r>
                      <a:r>
                        <a:rPr kumimoji="0" lang="ko-KR" altLang="en-US" sz="1300" b="0" i="0" u="none" strike="noStrike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등 청소년의 사용을 제한하지 아니하면 청소년의 심신을 심각하게 손상시킬 우려가 있는 성 관련 물건으로서 대통령령으로 정하는 기준에 따라 청소년보호위원회가 결정하고 </a:t>
                      </a:r>
                      <a:r>
                        <a:rPr kumimoji="0" lang="ko-KR" altLang="en-US" sz="1300" b="0" i="0" u="none" strike="noStrike" kern="1200" dirty="0" err="1">
                          <a:solidFill>
                            <a:srgbClr val="FF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여성가족부장관이</a:t>
                      </a:r>
                      <a:r>
                        <a:rPr kumimoji="0" lang="ko-KR" altLang="en-US" sz="1300" b="0" i="0" u="none" strike="noStrike" kern="1200" dirty="0">
                          <a:solidFill>
                            <a:srgbClr val="FF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고시한 것</a:t>
                      </a:r>
                    </a:p>
                    <a:p>
                      <a:r>
                        <a:rPr kumimoji="0" lang="en-US" altLang="ko-KR" sz="1300" b="0" i="0" u="none" strike="noStrike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2) </a:t>
                      </a:r>
                      <a:r>
                        <a:rPr kumimoji="0" lang="ko-KR" altLang="en-US" sz="1300" b="0" i="0" u="none" strike="noStrike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청소년에게 </a:t>
                      </a:r>
                      <a:r>
                        <a:rPr kumimoji="0" lang="ko-KR" altLang="en-US" sz="1300" b="0" i="0" u="none" strike="noStrike" kern="1200" dirty="0" err="1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음란성ㆍ포악성ㆍ잔인성ㆍ사행성</a:t>
                      </a:r>
                      <a:r>
                        <a:rPr kumimoji="0" lang="ko-KR" altLang="en-US" sz="1300" b="0" i="0" u="none" strike="noStrike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등을 조장하는 </a:t>
                      </a:r>
                      <a:r>
                        <a:rPr kumimoji="0" lang="ko-KR" altLang="en-US" sz="1300" b="0" i="0" u="none" strike="noStrike" kern="1200" dirty="0" err="1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완구류</a:t>
                      </a:r>
                      <a:r>
                        <a:rPr kumimoji="0" lang="ko-KR" altLang="en-US" sz="1300" b="0" i="0" u="none" strike="noStrike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등 청소년의 사용을 제한하지 아니하면 청소년의 심신을 심각하게 손상시킬 우려가 있는 물건으로서 대통령령으로 정하는 기준에 따라 청소년보호위원회가 결정하고 </a:t>
                      </a:r>
                      <a:r>
                        <a:rPr kumimoji="0" lang="ko-KR" altLang="en-US" sz="1300" b="0" i="0" u="none" strike="noStrike" kern="1200" dirty="0" err="1">
                          <a:solidFill>
                            <a:srgbClr val="FF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여성가족부장관이</a:t>
                      </a:r>
                      <a:r>
                        <a:rPr kumimoji="0" lang="ko-KR" altLang="en-US" sz="1300" b="0" i="0" u="none" strike="noStrike" kern="1200" dirty="0">
                          <a:solidFill>
                            <a:srgbClr val="FF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고시한 </a:t>
                      </a:r>
                      <a:r>
                        <a:rPr kumimoji="0" lang="ko-KR" altLang="en-US" sz="1300" b="0" i="0" u="none" strike="noStrike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것</a:t>
                      </a:r>
                    </a:p>
                    <a:p>
                      <a:r>
                        <a:rPr kumimoji="0" lang="en-US" altLang="ko-KR" sz="1300" b="0" i="0" u="none" strike="noStrike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3) </a:t>
                      </a:r>
                      <a:r>
                        <a:rPr kumimoji="0" lang="ko-KR" altLang="en-US" sz="1300" b="0" i="0" u="none" strike="noStrike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청소년유해약물과 유사한 형태의 제품으로 청소년의 사용을 제한하지 아니하면 청소년의 청소년유해약물 이용습관을 심각하게 조장할 우려가 있는 물건으로서 대통령령으로 정하는 기준에 따라 청소년보호위원회가 결정하고 </a:t>
                      </a:r>
                      <a:r>
                        <a:rPr kumimoji="0" lang="ko-KR" altLang="en-US" sz="1300" b="0" i="0" u="none" strike="noStrike" kern="1200" dirty="0" err="1">
                          <a:solidFill>
                            <a:srgbClr val="FF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여성가족부장관이</a:t>
                      </a:r>
                      <a:r>
                        <a:rPr kumimoji="0" lang="ko-KR" altLang="en-US" sz="1300" b="0" i="0" u="none" strike="noStrike" kern="1200" dirty="0">
                          <a:solidFill>
                            <a:srgbClr val="FF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고시한 것</a:t>
                      </a:r>
                    </a:p>
                  </a:txBody>
                  <a:tcPr marL="17780" marR="17780" marT="17780" marB="17780" anchor="ctr">
                    <a:lnL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10002"/>
                  </a:ext>
                </a:extLst>
              </a:tr>
            </a:tbl>
          </a:graphicData>
        </a:graphic>
      </p:graphicFrame>
      <p:sp>
        <p:nvSpPr>
          <p:cNvPr id="18433" name="Rectangle 1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57901598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제목 2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altLang="ko-KR" sz="3600" dirty="0"/>
              <a:t>1-5. </a:t>
            </a:r>
            <a:r>
              <a:rPr lang="ko-KR" altLang="en-US" sz="3600" dirty="0"/>
              <a:t>풍속사범 관련 법률 </a:t>
            </a:r>
            <a:r>
              <a:rPr lang="en-US" altLang="ko-KR" sz="3600" dirty="0"/>
              <a:t>- </a:t>
            </a:r>
            <a:r>
              <a:rPr lang="ko-KR" altLang="en-US" sz="3600" dirty="0"/>
              <a:t>청소년보호법</a:t>
            </a:r>
          </a:p>
        </p:txBody>
      </p:sp>
      <p:graphicFrame>
        <p:nvGraphicFramePr>
          <p:cNvPr id="4" name="표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436903473"/>
              </p:ext>
            </p:extLst>
          </p:nvPr>
        </p:nvGraphicFramePr>
        <p:xfrm>
          <a:off x="476420" y="1412776"/>
          <a:ext cx="8381859" cy="5112568"/>
        </p:xfrm>
        <a:graphic>
          <a:graphicData uri="http://schemas.openxmlformats.org/drawingml/2006/table">
            <a:tbl>
              <a:tblPr/>
              <a:tblGrid>
                <a:gridCol w="1176401">
                  <a:extLst>
                    <a:ext uri="{9D8B030D-6E8A-4147-A177-3AD203B41FA5}">
                      <a16:colId xmlns="" xmlns:a16="http://schemas.microsoft.com/office/drawing/2014/main" val="20000"/>
                    </a:ext>
                  </a:extLst>
                </a:gridCol>
                <a:gridCol w="7205458">
                  <a:extLst>
                    <a:ext uri="{9D8B030D-6E8A-4147-A177-3AD203B41FA5}">
                      <a16:colId xmlns="" xmlns:a16="http://schemas.microsoft.com/office/drawing/2014/main" val="20001"/>
                    </a:ext>
                  </a:extLst>
                </a:gridCol>
              </a:tblGrid>
              <a:tr h="5112568"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300" b="0" i="0" u="none" spc="50" dirty="0">
                          <a:solidFill>
                            <a:srgbClr val="FF0000"/>
                          </a:solidFill>
                          <a:latin typeface="-윤고딕130"/>
                        </a:rPr>
                        <a:t>청소년 </a:t>
                      </a:r>
                      <a:endParaRPr lang="en-US" altLang="ko-KR" sz="1300" b="0" i="0" u="none" spc="50" dirty="0">
                        <a:solidFill>
                          <a:srgbClr val="FF0000"/>
                        </a:solidFill>
                        <a:latin typeface="-윤고딕130"/>
                      </a:endParaRPr>
                    </a:p>
                    <a:p>
                      <a:pPr marL="0" marR="0" indent="0" algn="ctr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300" b="0" i="0" u="none" spc="50" dirty="0">
                          <a:solidFill>
                            <a:srgbClr val="FF0000"/>
                          </a:solidFill>
                          <a:latin typeface="-윤고딕130"/>
                        </a:rPr>
                        <a:t>유해업소</a:t>
                      </a:r>
                    </a:p>
                  </a:txBody>
                  <a:tcPr marL="17780" marR="17780" marT="17780" marB="17780" anchor="ctr">
                    <a:lnL>
                      <a:noFill/>
                    </a:lnL>
                    <a:lnR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EAE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kumimoji="0" lang="ko-KR" altLang="en-US" sz="1400" b="0" i="0" u="none" strike="noStrike" kern="1200" dirty="0">
                          <a:solidFill>
                            <a:srgbClr val="FF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가</a:t>
                      </a:r>
                      <a:r>
                        <a:rPr kumimoji="0" lang="en-US" altLang="ko-KR" sz="1400" b="0" i="0" u="none" strike="noStrike" kern="1200" dirty="0">
                          <a:solidFill>
                            <a:srgbClr val="FF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. </a:t>
                      </a:r>
                      <a:r>
                        <a:rPr kumimoji="0" lang="ko-KR" altLang="en-US" sz="1400" b="0" i="0" u="none" strike="noStrike" kern="1200" dirty="0">
                          <a:solidFill>
                            <a:srgbClr val="FF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청소년 </a:t>
                      </a:r>
                      <a:r>
                        <a:rPr kumimoji="0" lang="ko-KR" altLang="en-US" sz="1400" b="0" i="0" u="none" strike="noStrike" kern="1200" dirty="0" err="1">
                          <a:solidFill>
                            <a:srgbClr val="FF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출입ㆍ고용금지업소</a:t>
                      </a:r>
                      <a:endParaRPr kumimoji="0" lang="en-US" altLang="ko-KR" sz="1400" b="0" i="0" u="none" strike="noStrike" kern="1200" dirty="0">
                        <a:solidFill>
                          <a:srgbClr val="FF000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endParaRPr kumimoji="0" lang="ko-KR" altLang="en-US" sz="1400" b="0" i="0" u="none" strike="noStrike" kern="1200" dirty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342900" indent="-342900">
                        <a:buAutoNum type="arabicParenR"/>
                      </a:pPr>
                      <a:r>
                        <a:rPr kumimoji="0" lang="ko-KR" altLang="en-US" sz="1400" b="0" i="0" u="none" strike="noStrike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「게임산업진흥에 관한 법률」에 따른 </a:t>
                      </a:r>
                      <a:r>
                        <a:rPr kumimoji="0" lang="ko-KR" altLang="en-US" sz="1400" b="0" i="0" u="none" strike="noStrike" kern="1200" dirty="0" err="1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일반게임제공업</a:t>
                      </a:r>
                      <a:r>
                        <a:rPr kumimoji="0" lang="ko-KR" altLang="en-US" sz="1400" b="0" i="0" u="none" strike="noStrike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및 </a:t>
                      </a:r>
                      <a:r>
                        <a:rPr kumimoji="0" lang="ko-KR" altLang="en-US" sz="1400" b="0" i="0" u="none" strike="noStrike" kern="1200" dirty="0" err="1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복합유통게임제공업</a:t>
                      </a:r>
                      <a:r>
                        <a:rPr kumimoji="0" lang="ko-KR" altLang="en-US" sz="1400" b="0" i="0" u="none" strike="noStrike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중 대통령령으로 정하는 것</a:t>
                      </a:r>
                    </a:p>
                    <a:p>
                      <a:r>
                        <a:rPr kumimoji="0" lang="en-US" altLang="ko-KR" sz="1400" b="0" i="0" u="none" strike="noStrike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2) </a:t>
                      </a:r>
                      <a:r>
                        <a:rPr kumimoji="0" lang="ko-KR" altLang="en-US" sz="1400" b="0" i="0" u="none" strike="noStrike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「사행행위 등 규제 및 처벌 특례법」에 따른 사행행위영업</a:t>
                      </a:r>
                    </a:p>
                    <a:p>
                      <a:r>
                        <a:rPr kumimoji="0" lang="en-US" altLang="ko-KR" sz="1400" b="0" i="0" u="none" strike="noStrike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3) </a:t>
                      </a:r>
                      <a:r>
                        <a:rPr kumimoji="0" lang="ko-KR" altLang="en-US" sz="1400" b="0" i="0" u="none" strike="noStrike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「식품위생법」에 따른 식품접객업 중 대통령령으로 정하는 것</a:t>
                      </a:r>
                    </a:p>
                    <a:p>
                      <a:r>
                        <a:rPr kumimoji="0" lang="en-US" altLang="ko-KR" sz="1400" b="0" i="0" u="none" strike="noStrike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4) </a:t>
                      </a:r>
                      <a:r>
                        <a:rPr kumimoji="0" lang="ko-KR" altLang="en-US" sz="1400" b="0" i="0" u="none" strike="noStrike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「영화 및 비디오물의 진흥에 관한 법률」 제</a:t>
                      </a:r>
                      <a:r>
                        <a:rPr kumimoji="0" lang="en-US" altLang="ko-KR" sz="1400" b="0" i="0" u="none" strike="noStrike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  <a:r>
                        <a:rPr kumimoji="0" lang="ko-KR" altLang="en-US" sz="1400" b="0" i="0" u="none" strike="noStrike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조제</a:t>
                      </a:r>
                      <a:r>
                        <a:rPr kumimoji="0" lang="en-US" altLang="ko-KR" sz="1400" b="0" i="0" u="none" strike="noStrike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16</a:t>
                      </a:r>
                      <a:r>
                        <a:rPr kumimoji="0" lang="ko-KR" altLang="en-US" sz="1400" b="0" i="0" u="none" strike="noStrike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호에 따른 </a:t>
                      </a:r>
                      <a:r>
                        <a:rPr kumimoji="0" lang="ko-KR" altLang="en-US" sz="1400" b="0" i="0" u="none" strike="noStrike" kern="1200" dirty="0" err="1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비디오물감상실업ㆍ제한</a:t>
                      </a:r>
                      <a:endParaRPr kumimoji="0" lang="en-US" altLang="ko-KR" sz="1400" b="0" i="0" u="none" strike="noStrike" kern="1200" dirty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r>
                        <a:rPr kumimoji="0" lang="en-US" altLang="ko-KR" sz="1400" b="0" i="0" u="none" strike="noStrike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       </a:t>
                      </a:r>
                      <a:r>
                        <a:rPr kumimoji="0" lang="ko-KR" altLang="en-US" sz="1400" b="0" i="0" u="none" strike="noStrike" kern="1200" dirty="0" err="1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관람가비디오물소극장업</a:t>
                      </a:r>
                      <a:r>
                        <a:rPr kumimoji="0" lang="ko-KR" altLang="en-US" sz="1400" b="0" i="0" u="none" strike="noStrike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및 </a:t>
                      </a:r>
                      <a:r>
                        <a:rPr kumimoji="0" lang="ko-KR" altLang="en-US" sz="1400" b="0" i="0" u="none" strike="noStrike" kern="1200" dirty="0" err="1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복합영상물제공업</a:t>
                      </a:r>
                      <a:endParaRPr kumimoji="0" lang="ko-KR" altLang="en-US" sz="1400" b="0" i="0" u="none" strike="noStrike" kern="1200" dirty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r>
                        <a:rPr kumimoji="0" lang="en-US" altLang="ko-KR" sz="1400" b="0" i="0" u="none" strike="noStrike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5) </a:t>
                      </a:r>
                      <a:r>
                        <a:rPr kumimoji="0" lang="ko-KR" altLang="en-US" sz="1400" b="0" i="0" u="none" strike="noStrike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「음악산업진흥에 관한 법률」에 따른 </a:t>
                      </a:r>
                      <a:r>
                        <a:rPr kumimoji="0" lang="ko-KR" altLang="en-US" sz="1400" b="0" i="0" u="none" strike="noStrike" kern="1200" dirty="0" err="1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노래연습장업</a:t>
                      </a:r>
                      <a:r>
                        <a:rPr kumimoji="0" lang="ko-KR" altLang="en-US" sz="1400" b="0" i="0" u="none" strike="noStrike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중 대통령령으로 정하는 것</a:t>
                      </a:r>
                    </a:p>
                    <a:p>
                      <a:r>
                        <a:rPr kumimoji="0" lang="en-US" altLang="ko-KR" sz="1400" b="0" i="0" u="none" strike="noStrike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6) </a:t>
                      </a:r>
                      <a:r>
                        <a:rPr kumimoji="0" lang="ko-KR" altLang="en-US" sz="1400" b="0" i="0" u="none" strike="noStrike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「체육시설의 </a:t>
                      </a:r>
                      <a:r>
                        <a:rPr kumimoji="0" lang="ko-KR" altLang="en-US" sz="1400" b="0" i="0" u="none" strike="noStrike" kern="1200" dirty="0" err="1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설치ㆍ이용에</a:t>
                      </a:r>
                      <a:r>
                        <a:rPr kumimoji="0" lang="ko-KR" altLang="en-US" sz="1400" b="0" i="0" u="none" strike="noStrike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관한 법률」에 따른 </a:t>
                      </a:r>
                      <a:r>
                        <a:rPr kumimoji="0" lang="ko-KR" altLang="en-US" sz="1400" b="0" i="0" u="none" strike="noStrike" kern="1200" dirty="0" err="1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무도학원업</a:t>
                      </a:r>
                      <a:r>
                        <a:rPr kumimoji="0" lang="ko-KR" altLang="en-US" sz="1400" b="0" i="0" u="none" strike="noStrike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및 </a:t>
                      </a:r>
                      <a:r>
                        <a:rPr kumimoji="0" lang="ko-KR" altLang="en-US" sz="1400" b="0" i="0" u="none" strike="noStrike" kern="1200" dirty="0" err="1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무도장업</a:t>
                      </a:r>
                      <a:endParaRPr kumimoji="0" lang="ko-KR" altLang="en-US" sz="1400" b="0" i="0" u="none" strike="noStrike" kern="1200" dirty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r>
                        <a:rPr kumimoji="0" lang="en-US" altLang="ko-KR" sz="1400" b="0" i="0" u="none" strike="noStrike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7) </a:t>
                      </a:r>
                      <a:r>
                        <a:rPr kumimoji="0" lang="ko-KR" altLang="en-US" sz="1400" b="0" i="0" u="none" strike="noStrike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전기통신설비를 갖추고 </a:t>
                      </a:r>
                      <a:r>
                        <a:rPr kumimoji="0" lang="ko-KR" altLang="en-US" sz="1400" b="0" i="0" u="none" strike="noStrike" kern="1200" dirty="0" err="1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불특정한</a:t>
                      </a:r>
                      <a:r>
                        <a:rPr kumimoji="0" lang="ko-KR" altLang="en-US" sz="1400" b="0" i="0" u="none" strike="noStrike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사람들 사이의 음성대화 또는 화상대화를 매개하는 것을 </a:t>
                      </a:r>
                      <a:endParaRPr kumimoji="0" lang="en-US" altLang="ko-KR" sz="1400" b="0" i="0" u="none" strike="noStrike" kern="1200" dirty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r>
                        <a:rPr kumimoji="0" lang="en-US" altLang="ko-KR" sz="1400" b="0" i="0" u="none" strike="noStrike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       </a:t>
                      </a:r>
                      <a:r>
                        <a:rPr kumimoji="0" lang="ko-KR" altLang="en-US" sz="1400" b="0" i="0" u="none" strike="noStrike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주된 목적으로 하는 영업</a:t>
                      </a:r>
                      <a:r>
                        <a:rPr kumimoji="0" lang="en-US" altLang="ko-KR" sz="1400" b="0" i="0" u="none" strike="noStrike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. </a:t>
                      </a:r>
                      <a:r>
                        <a:rPr kumimoji="0" lang="ko-KR" altLang="en-US" sz="1400" b="0" i="0" u="none" strike="noStrike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다만</a:t>
                      </a:r>
                      <a:r>
                        <a:rPr kumimoji="0" lang="en-US" altLang="ko-KR" sz="1400" b="0" i="0" u="none" strike="noStrike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, </a:t>
                      </a:r>
                      <a:r>
                        <a:rPr kumimoji="0" lang="ko-KR" altLang="en-US" sz="1400" b="0" i="0" u="none" strike="noStrike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「전기통신사업법」 등 다른 법률에 따라 통신을 </a:t>
                      </a:r>
                      <a:r>
                        <a:rPr kumimoji="0" lang="ko-KR" altLang="en-US" sz="1400" b="0" i="0" u="none" strike="noStrike" kern="1200" dirty="0" err="1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매개하</a:t>
                      </a:r>
                      <a:endParaRPr kumimoji="0" lang="en-US" altLang="ko-KR" sz="1400" b="0" i="0" u="none" strike="noStrike" kern="1200" dirty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r>
                        <a:rPr kumimoji="0" lang="en-US" altLang="ko-KR" sz="1400" b="0" i="0" u="none" strike="noStrike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       </a:t>
                      </a:r>
                      <a:r>
                        <a:rPr kumimoji="0" lang="ko-KR" altLang="en-US" sz="1400" b="0" i="0" u="none" strike="noStrike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는 영업은 제외한다</a:t>
                      </a:r>
                      <a:r>
                        <a:rPr kumimoji="0" lang="en-US" altLang="ko-KR" sz="1400" b="0" i="0" u="none" strike="noStrike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.</a:t>
                      </a:r>
                    </a:p>
                    <a:p>
                      <a:r>
                        <a:rPr kumimoji="0" lang="en-US" altLang="ko-KR" sz="1400" b="0" i="0" u="none" strike="noStrike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8) </a:t>
                      </a:r>
                      <a:r>
                        <a:rPr kumimoji="0" lang="ko-KR" altLang="en-US" sz="1400" b="0" i="0" u="none" strike="noStrike" kern="1200" dirty="0" err="1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불특정한</a:t>
                      </a:r>
                      <a:r>
                        <a:rPr kumimoji="0" lang="ko-KR" altLang="en-US" sz="1400" b="0" i="0" u="none" strike="noStrike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사람 사이의 신체적인 접촉 또는 은밀한 부분의 노출 등 성적 행위가 </a:t>
                      </a:r>
                      <a:r>
                        <a:rPr kumimoji="0" lang="ko-KR" altLang="en-US" sz="1400" b="0" i="0" u="none" strike="noStrike" kern="1200" dirty="0" err="1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이루어지거</a:t>
                      </a:r>
                      <a:endParaRPr kumimoji="0" lang="en-US" altLang="ko-KR" sz="1400" b="0" i="0" u="none" strike="noStrike" kern="1200" dirty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r>
                        <a:rPr kumimoji="0" lang="en-US" altLang="ko-KR" sz="1400" b="0" i="0" u="none" strike="noStrike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       </a:t>
                      </a:r>
                      <a:r>
                        <a:rPr kumimoji="0" lang="ko-KR" altLang="en-US" sz="1400" b="0" i="0" u="none" strike="noStrike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나 이와 유사한 행위가 이루어질 우려가 있는 서비스를 제공하는 영업으로서 </a:t>
                      </a:r>
                      <a:r>
                        <a:rPr kumimoji="0" lang="ko-KR" altLang="en-US" sz="1400" b="0" i="0" u="none" strike="noStrike" kern="1200" dirty="0" err="1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청소년보</a:t>
                      </a:r>
                      <a:endParaRPr kumimoji="0" lang="en-US" altLang="ko-KR" sz="1400" b="0" i="0" u="none" strike="noStrike" kern="1200" dirty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r>
                        <a:rPr kumimoji="0" lang="en-US" altLang="ko-KR" sz="1400" b="0" i="0" u="none" strike="noStrike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       </a:t>
                      </a:r>
                      <a:r>
                        <a:rPr kumimoji="0" lang="ko-KR" altLang="en-US" sz="1400" b="0" i="0" u="none" strike="noStrike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호위원회가 결정하고 </a:t>
                      </a:r>
                      <a:r>
                        <a:rPr kumimoji="0" lang="ko-KR" altLang="en-US" sz="1400" b="0" i="0" u="none" strike="noStrike" kern="1200" dirty="0" err="1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여성가족부장관이</a:t>
                      </a:r>
                      <a:r>
                        <a:rPr kumimoji="0" lang="ko-KR" altLang="en-US" sz="1400" b="0" i="0" u="none" strike="noStrike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고시한 것</a:t>
                      </a:r>
                    </a:p>
                    <a:p>
                      <a:r>
                        <a:rPr kumimoji="0" lang="en-US" altLang="ko-KR" sz="1400" b="0" i="0" u="none" strike="noStrike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9) </a:t>
                      </a:r>
                      <a:r>
                        <a:rPr kumimoji="0" lang="ko-KR" altLang="en-US" sz="1400" b="0" i="0" u="none" strike="noStrike" kern="1200" dirty="0" err="1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청소년유해매체물</a:t>
                      </a:r>
                      <a:r>
                        <a:rPr kumimoji="0" lang="ko-KR" altLang="en-US" sz="1400" b="0" i="0" u="none" strike="noStrike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및 </a:t>
                      </a:r>
                      <a:r>
                        <a:rPr kumimoji="0" lang="ko-KR" altLang="en-US" sz="1400" b="0" i="0" u="none" strike="noStrike" kern="1200" dirty="0" err="1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청소년유해약물등을</a:t>
                      </a:r>
                      <a:r>
                        <a:rPr kumimoji="0" lang="ko-KR" altLang="en-US" sz="1400" b="0" i="0" u="none" strike="noStrike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kumimoji="0" lang="ko-KR" altLang="en-US" sz="1400" b="0" i="0" u="none" strike="noStrike" kern="1200" dirty="0" err="1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제작ㆍ생산ㆍ유통하는</a:t>
                      </a:r>
                      <a:r>
                        <a:rPr kumimoji="0" lang="ko-KR" altLang="en-US" sz="1400" b="0" i="0" u="none" strike="noStrike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영업 등 청소년의 출입</a:t>
                      </a:r>
                      <a:endParaRPr kumimoji="0" lang="en-US" altLang="ko-KR" sz="1400" b="0" i="0" u="none" strike="noStrike" kern="1200" dirty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r>
                        <a:rPr kumimoji="0" lang="en-US" altLang="ko-KR" sz="1400" b="0" i="0" u="none" strike="noStrike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       </a:t>
                      </a:r>
                      <a:r>
                        <a:rPr kumimoji="0" lang="ko-KR" altLang="en-US" sz="1400" b="0" i="0" u="none" strike="noStrike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과 고용이 청소년에게 유해하다고 인정되는 영업으로서 대통령령으로 정하는 기준에 따</a:t>
                      </a:r>
                      <a:endParaRPr kumimoji="0" lang="en-US" altLang="ko-KR" sz="1400" b="0" i="0" u="none" strike="noStrike" kern="1200" dirty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r>
                        <a:rPr kumimoji="0" lang="en-US" altLang="ko-KR" sz="1400" b="0" i="0" u="none" strike="noStrike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       </a:t>
                      </a:r>
                      <a:r>
                        <a:rPr kumimoji="0" lang="ko-KR" altLang="en-US" sz="1400" b="0" i="0" u="none" strike="noStrike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라 청소년보호위원회가 결정하고 </a:t>
                      </a:r>
                      <a:r>
                        <a:rPr kumimoji="0" lang="ko-KR" altLang="en-US" sz="1400" b="0" i="0" u="none" strike="noStrike" kern="1200" dirty="0" err="1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여성가족부장관이</a:t>
                      </a:r>
                      <a:r>
                        <a:rPr kumimoji="0" lang="ko-KR" altLang="en-US" sz="1400" b="0" i="0" u="none" strike="noStrike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고시한 것</a:t>
                      </a:r>
                    </a:p>
                    <a:p>
                      <a:r>
                        <a:rPr kumimoji="0" lang="en-US" altLang="ko-KR" sz="1400" b="0" i="0" u="none" strike="noStrike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10) </a:t>
                      </a:r>
                      <a:r>
                        <a:rPr kumimoji="0" lang="ko-KR" altLang="en-US" sz="1400" b="0" i="0" u="none" strike="noStrike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「</a:t>
                      </a:r>
                      <a:r>
                        <a:rPr kumimoji="0" lang="ko-KR" altLang="en-US" sz="1400" b="0" i="0" u="none" strike="noStrike" kern="1200" dirty="0" err="1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한국마사회법</a:t>
                      </a:r>
                      <a:r>
                        <a:rPr kumimoji="0" lang="ko-KR" altLang="en-US" sz="1400" b="0" i="0" u="none" strike="noStrike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」 제</a:t>
                      </a:r>
                      <a:r>
                        <a:rPr kumimoji="0" lang="en-US" altLang="ko-KR" sz="1400" b="0" i="0" u="none" strike="noStrike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  <a:r>
                        <a:rPr kumimoji="0" lang="ko-KR" altLang="en-US" sz="1400" b="0" i="0" u="none" strike="noStrike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조제</a:t>
                      </a:r>
                      <a:r>
                        <a:rPr kumimoji="0" lang="en-US" altLang="ko-KR" sz="1400" b="0" i="0" u="none" strike="noStrike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  <a:r>
                        <a:rPr kumimoji="0" lang="ko-KR" altLang="en-US" sz="1400" b="0" i="0" u="none" strike="noStrike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항에 따른 장외발매소</a:t>
                      </a:r>
                    </a:p>
                    <a:p>
                      <a:r>
                        <a:rPr kumimoji="0" lang="en-US" altLang="ko-KR" sz="1400" b="0" i="0" u="none" strike="noStrike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11) </a:t>
                      </a:r>
                      <a:r>
                        <a:rPr kumimoji="0" lang="ko-KR" altLang="en-US" sz="1400" b="0" i="0" u="none" strike="noStrike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「</a:t>
                      </a:r>
                      <a:r>
                        <a:rPr kumimoji="0" lang="ko-KR" altLang="en-US" sz="1400" b="0" i="0" u="none" strike="noStrike" kern="1200" dirty="0" err="1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경륜ㆍ경정법</a:t>
                      </a:r>
                      <a:r>
                        <a:rPr kumimoji="0" lang="ko-KR" altLang="en-US" sz="1400" b="0" i="0" u="none" strike="noStrike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」 제</a:t>
                      </a:r>
                      <a:r>
                        <a:rPr kumimoji="0" lang="en-US" altLang="ko-KR" sz="1400" b="0" i="0" u="none" strike="noStrike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9</a:t>
                      </a:r>
                      <a:r>
                        <a:rPr kumimoji="0" lang="ko-KR" altLang="en-US" sz="1400" b="0" i="0" u="none" strike="noStrike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조제</a:t>
                      </a:r>
                      <a:r>
                        <a:rPr kumimoji="0" lang="en-US" altLang="ko-KR" sz="1400" b="0" i="0" u="none" strike="noStrike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  <a:r>
                        <a:rPr kumimoji="0" lang="ko-KR" altLang="en-US" sz="1400" b="0" i="0" u="none" strike="noStrike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항에 따른 장외매장</a:t>
                      </a:r>
                    </a:p>
                  </a:txBody>
                  <a:tcPr marL="17780" marR="17780" marT="17780" marB="17780" anchor="ctr">
                    <a:lnL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10000"/>
                  </a:ext>
                </a:extLst>
              </a:tr>
            </a:tbl>
          </a:graphicData>
        </a:graphic>
      </p:graphicFrame>
      <p:sp>
        <p:nvSpPr>
          <p:cNvPr id="18433" name="Rectangle 1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990401645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제목 2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altLang="ko-KR" sz="3600" dirty="0"/>
              <a:t>1-5. </a:t>
            </a:r>
            <a:r>
              <a:rPr lang="ko-KR" altLang="en-US" sz="3600" dirty="0"/>
              <a:t>풍속사범 관련 법률 </a:t>
            </a:r>
            <a:r>
              <a:rPr lang="en-US" altLang="ko-KR" sz="3600" dirty="0"/>
              <a:t>- </a:t>
            </a:r>
            <a:r>
              <a:rPr lang="ko-KR" altLang="en-US" sz="3600" dirty="0"/>
              <a:t>청소년보호법</a:t>
            </a:r>
          </a:p>
        </p:txBody>
      </p:sp>
      <p:graphicFrame>
        <p:nvGraphicFramePr>
          <p:cNvPr id="4" name="표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103176739"/>
              </p:ext>
            </p:extLst>
          </p:nvPr>
        </p:nvGraphicFramePr>
        <p:xfrm>
          <a:off x="303476" y="1531676"/>
          <a:ext cx="8554804" cy="3384376"/>
        </p:xfrm>
        <a:graphic>
          <a:graphicData uri="http://schemas.openxmlformats.org/drawingml/2006/table">
            <a:tbl>
              <a:tblPr/>
              <a:tblGrid>
                <a:gridCol w="1200674">
                  <a:extLst>
                    <a:ext uri="{9D8B030D-6E8A-4147-A177-3AD203B41FA5}">
                      <a16:colId xmlns="" xmlns:a16="http://schemas.microsoft.com/office/drawing/2014/main" val="20000"/>
                    </a:ext>
                  </a:extLst>
                </a:gridCol>
                <a:gridCol w="7354130">
                  <a:extLst>
                    <a:ext uri="{9D8B030D-6E8A-4147-A177-3AD203B41FA5}">
                      <a16:colId xmlns="" xmlns:a16="http://schemas.microsoft.com/office/drawing/2014/main" val="20001"/>
                    </a:ext>
                  </a:extLst>
                </a:gridCol>
              </a:tblGrid>
              <a:tr h="3384376"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300" b="0" i="0" u="none" spc="50" dirty="0">
                          <a:solidFill>
                            <a:srgbClr val="FF0000"/>
                          </a:solidFill>
                          <a:latin typeface="-윤고딕130"/>
                        </a:rPr>
                        <a:t>청소년 </a:t>
                      </a:r>
                      <a:endParaRPr lang="en-US" altLang="ko-KR" sz="1300" b="0" i="0" u="none" spc="50" dirty="0">
                        <a:solidFill>
                          <a:srgbClr val="FF0000"/>
                        </a:solidFill>
                        <a:latin typeface="-윤고딕130"/>
                      </a:endParaRPr>
                    </a:p>
                    <a:p>
                      <a:pPr marL="0" marR="0" indent="0" algn="ctr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300" b="0" i="0" u="none" spc="50" dirty="0">
                          <a:solidFill>
                            <a:srgbClr val="FF0000"/>
                          </a:solidFill>
                          <a:latin typeface="-윤고딕130"/>
                        </a:rPr>
                        <a:t>유해업소</a:t>
                      </a:r>
                    </a:p>
                  </a:txBody>
                  <a:tcPr marL="17780" marR="17780" marT="17780" marB="17780" anchor="ctr">
                    <a:lnL>
                      <a:noFill/>
                    </a:lnL>
                    <a:lnR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EAE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kumimoji="0" lang="ko-KR" altLang="en-US" sz="1400" b="0" i="0" u="none" strike="noStrike" kern="1200" dirty="0">
                          <a:solidFill>
                            <a:srgbClr val="FF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나</a:t>
                      </a:r>
                      <a:r>
                        <a:rPr kumimoji="0" lang="en-US" altLang="ko-KR" sz="1400" b="0" i="0" u="none" strike="noStrike" kern="1200" dirty="0">
                          <a:solidFill>
                            <a:srgbClr val="FF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. </a:t>
                      </a:r>
                      <a:r>
                        <a:rPr kumimoji="0" lang="ko-KR" altLang="en-US" sz="1400" b="0" i="0" u="none" strike="noStrike" kern="1200" dirty="0">
                          <a:solidFill>
                            <a:srgbClr val="FF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청소년고용금지업소</a:t>
                      </a:r>
                      <a:endParaRPr kumimoji="0" lang="en-US" altLang="ko-KR" sz="1400" b="0" i="0" u="none" strike="noStrike" kern="1200" dirty="0">
                        <a:solidFill>
                          <a:srgbClr val="FF000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endParaRPr kumimoji="0" lang="ko-KR" altLang="en-US" sz="1400" b="0" i="0" u="none" strike="noStrike" kern="1200" dirty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r>
                        <a:rPr kumimoji="0" lang="en-US" altLang="ko-KR" sz="1400" b="0" i="0" u="none" strike="noStrike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1) </a:t>
                      </a:r>
                      <a:r>
                        <a:rPr kumimoji="0" lang="ko-KR" altLang="en-US" sz="1400" b="0" i="0" u="none" strike="noStrike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「게임산업진흥에 관한 법률」에 따른 </a:t>
                      </a:r>
                      <a:r>
                        <a:rPr kumimoji="0" lang="ko-KR" altLang="en-US" sz="1400" b="0" i="0" u="none" strike="noStrike" kern="1200" dirty="0" err="1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청소년게임제공업</a:t>
                      </a:r>
                      <a:r>
                        <a:rPr kumimoji="0" lang="ko-KR" altLang="en-US" sz="1400" b="0" i="0" u="none" strike="noStrike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및 </a:t>
                      </a:r>
                      <a:r>
                        <a:rPr kumimoji="0" lang="ko-KR" altLang="en-US" sz="1400" b="0" i="0" u="none" strike="noStrike" kern="1200" dirty="0" err="1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인터넷컴퓨터게임시설제공업</a:t>
                      </a:r>
                      <a:endParaRPr kumimoji="0" lang="ko-KR" altLang="en-US" sz="1400" b="0" i="0" u="none" strike="noStrike" kern="1200" dirty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r>
                        <a:rPr kumimoji="0" lang="en-US" altLang="ko-KR" sz="1400" b="0" i="0" u="none" strike="noStrike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2) </a:t>
                      </a:r>
                      <a:r>
                        <a:rPr kumimoji="0" lang="ko-KR" altLang="en-US" sz="1400" b="0" i="0" u="none" strike="noStrike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「공중위생관리법」에 따른 숙박업</a:t>
                      </a:r>
                      <a:r>
                        <a:rPr kumimoji="0" lang="en-US" altLang="ko-KR" sz="1400" b="0" i="0" u="none" strike="noStrike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, </a:t>
                      </a:r>
                      <a:r>
                        <a:rPr kumimoji="0" lang="ko-KR" altLang="en-US" sz="1400" b="0" i="0" u="none" strike="noStrike" kern="1200" dirty="0" err="1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목욕장업</a:t>
                      </a:r>
                      <a:r>
                        <a:rPr kumimoji="0" lang="en-US" altLang="ko-KR" sz="1400" b="0" i="0" u="none" strike="noStrike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, </a:t>
                      </a:r>
                      <a:r>
                        <a:rPr kumimoji="0" lang="ko-KR" altLang="en-US" sz="1400" b="0" i="0" u="none" strike="noStrike" kern="1200" dirty="0" err="1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이용업</a:t>
                      </a:r>
                      <a:r>
                        <a:rPr kumimoji="0" lang="ko-KR" altLang="en-US" sz="1400" b="0" i="0" u="none" strike="noStrike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중 대통령령으로 정하는 것</a:t>
                      </a:r>
                    </a:p>
                    <a:p>
                      <a:r>
                        <a:rPr kumimoji="0" lang="en-US" altLang="ko-KR" sz="1400" b="0" i="0" u="none" strike="noStrike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3) </a:t>
                      </a:r>
                      <a:r>
                        <a:rPr kumimoji="0" lang="ko-KR" altLang="en-US" sz="1400" b="0" i="0" u="none" strike="noStrike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「식품위생법」에 따른 식품접객업 중 대통령령으로 정하는 것</a:t>
                      </a:r>
                    </a:p>
                    <a:p>
                      <a:r>
                        <a:rPr kumimoji="0" lang="en-US" altLang="ko-KR" sz="1400" b="0" i="0" u="none" strike="noStrike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4) </a:t>
                      </a:r>
                      <a:r>
                        <a:rPr kumimoji="0" lang="ko-KR" altLang="en-US" sz="1400" b="0" i="0" u="none" strike="noStrike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「영화 및 비디오물의 진흥에 관한 법률」에 따른 </a:t>
                      </a:r>
                      <a:r>
                        <a:rPr kumimoji="0" lang="ko-KR" altLang="en-US" sz="1400" b="0" i="0" u="none" strike="noStrike" kern="1200" dirty="0" err="1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비디오물소극장업</a:t>
                      </a:r>
                      <a:endParaRPr kumimoji="0" lang="ko-KR" altLang="en-US" sz="1400" b="0" i="0" u="none" strike="noStrike" kern="1200" dirty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r>
                        <a:rPr kumimoji="0" lang="en-US" altLang="ko-KR" sz="1400" b="0" i="0" u="none" strike="noStrike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5) </a:t>
                      </a:r>
                      <a:r>
                        <a:rPr kumimoji="0" lang="ko-KR" altLang="en-US" sz="1400" b="0" i="0" u="none" strike="noStrike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「화학물질관리법」에 따른 유해화학물질 영업</a:t>
                      </a:r>
                      <a:r>
                        <a:rPr kumimoji="0" lang="en-US" altLang="ko-KR" sz="1400" b="0" i="0" u="none" strike="noStrike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. </a:t>
                      </a:r>
                      <a:r>
                        <a:rPr kumimoji="0" lang="ko-KR" altLang="en-US" sz="1400" b="0" i="0" u="none" strike="noStrike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다만</a:t>
                      </a:r>
                      <a:r>
                        <a:rPr kumimoji="0" lang="en-US" altLang="ko-KR" sz="1400" b="0" i="0" u="none" strike="noStrike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, </a:t>
                      </a:r>
                      <a:r>
                        <a:rPr kumimoji="0" lang="ko-KR" altLang="en-US" sz="1400" b="0" i="0" u="none" strike="noStrike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유해화학물질 사용과 직접 관련이 </a:t>
                      </a:r>
                      <a:r>
                        <a:rPr kumimoji="0" lang="ko-KR" altLang="en-US" sz="1400" b="0" i="0" u="none" strike="noStrike" kern="1200" dirty="0" err="1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없</a:t>
                      </a:r>
                      <a:endParaRPr kumimoji="0" lang="en-US" altLang="ko-KR" sz="1400" b="0" i="0" u="none" strike="noStrike" kern="1200" dirty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r>
                        <a:rPr kumimoji="0" lang="en-US" altLang="ko-KR" sz="1400" b="0" i="0" u="none" strike="noStrike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     </a:t>
                      </a:r>
                      <a:r>
                        <a:rPr kumimoji="0" lang="ko-KR" altLang="en-US" sz="1400" b="0" i="0" u="none" strike="noStrike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는 영업으로서 대통령령으로 정하는 영업은 제외한다</a:t>
                      </a:r>
                      <a:r>
                        <a:rPr kumimoji="0" lang="en-US" altLang="ko-KR" sz="1400" b="0" i="0" u="none" strike="noStrike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.</a:t>
                      </a:r>
                    </a:p>
                    <a:p>
                      <a:r>
                        <a:rPr kumimoji="0" lang="en-US" altLang="ko-KR" sz="1400" b="0" i="0" u="none" strike="noStrike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6) </a:t>
                      </a:r>
                      <a:r>
                        <a:rPr kumimoji="0" lang="ko-KR" altLang="en-US" sz="1400" b="0" i="0" u="none" strike="noStrike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회비 등을 받거나 유료로 만화를 빌려 주는 만화대여업</a:t>
                      </a:r>
                    </a:p>
                    <a:p>
                      <a:r>
                        <a:rPr kumimoji="0" lang="en-US" altLang="ko-KR" sz="1400" b="0" i="0" u="none" strike="noStrike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7) </a:t>
                      </a:r>
                      <a:r>
                        <a:rPr kumimoji="0" lang="ko-KR" altLang="en-US" sz="1400" b="0" i="0" u="none" strike="noStrike" kern="1200" dirty="0" err="1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청소년유해매체물</a:t>
                      </a:r>
                      <a:r>
                        <a:rPr kumimoji="0" lang="ko-KR" altLang="en-US" sz="1400" b="0" i="0" u="none" strike="noStrike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및 </a:t>
                      </a:r>
                      <a:r>
                        <a:rPr kumimoji="0" lang="ko-KR" altLang="en-US" sz="1400" b="0" i="0" u="none" strike="noStrike" kern="1200" dirty="0" err="1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청소년유해약물등을</a:t>
                      </a:r>
                      <a:r>
                        <a:rPr kumimoji="0" lang="ko-KR" altLang="en-US" sz="1400" b="0" i="0" u="none" strike="noStrike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kumimoji="0" lang="ko-KR" altLang="en-US" sz="1400" b="0" i="0" u="none" strike="noStrike" kern="1200" dirty="0" err="1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제작ㆍ생산ㆍ유통하는</a:t>
                      </a:r>
                      <a:r>
                        <a:rPr kumimoji="0" lang="ko-KR" altLang="en-US" sz="1400" b="0" i="0" u="none" strike="noStrike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영업 등 청소년의 고용이 </a:t>
                      </a:r>
                      <a:endParaRPr kumimoji="0" lang="en-US" altLang="ko-KR" sz="1400" b="0" i="0" u="none" strike="noStrike" kern="1200" dirty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r>
                        <a:rPr kumimoji="0" lang="en-US" altLang="ko-KR" sz="1400" b="0" i="0" u="none" strike="noStrike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   </a:t>
                      </a:r>
                      <a:r>
                        <a:rPr kumimoji="0" lang="ko-KR" altLang="en-US" sz="1400" b="0" i="0" u="none" strike="noStrike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청소년에게 유해하다고 인정되는 영업으로서 대통령령으로 정하는 기준에 따라 청소년보호</a:t>
                      </a:r>
                      <a:endParaRPr kumimoji="0" lang="en-US" altLang="ko-KR" sz="1400" b="0" i="0" u="none" strike="noStrike" kern="1200" dirty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r>
                        <a:rPr kumimoji="0" lang="en-US" altLang="ko-KR" sz="1400" b="0" i="0" u="none" strike="noStrike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   </a:t>
                      </a:r>
                      <a:r>
                        <a:rPr kumimoji="0" lang="ko-KR" altLang="en-US" sz="1400" b="0" i="0" u="none" strike="noStrike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위원회가 결정하고 </a:t>
                      </a:r>
                      <a:r>
                        <a:rPr kumimoji="0" lang="ko-KR" altLang="en-US" sz="1400" b="0" i="0" u="none" strike="noStrike" kern="1200" dirty="0" err="1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여성가족부장관이</a:t>
                      </a:r>
                      <a:r>
                        <a:rPr kumimoji="0" lang="ko-KR" altLang="en-US" sz="1400" b="0" i="0" u="none" strike="noStrike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고시한 것</a:t>
                      </a:r>
                    </a:p>
                    <a:p>
                      <a:endParaRPr kumimoji="0" lang="ko-KR" altLang="en-US" sz="1400" b="0" i="0" u="none" strike="noStrike" kern="1200" dirty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17780" marR="17780" marT="17780" marB="17780" anchor="ctr">
                    <a:lnL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10000"/>
                  </a:ext>
                </a:extLst>
              </a:tr>
            </a:tbl>
          </a:graphicData>
        </a:graphic>
      </p:graphicFrame>
      <p:sp>
        <p:nvSpPr>
          <p:cNvPr id="18433" name="Rectangle 1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949075827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제목 2"/>
          <p:cNvSpPr>
            <a:spLocks noGrp="1"/>
          </p:cNvSpPr>
          <p:nvPr>
            <p:ph type="title"/>
          </p:nvPr>
        </p:nvSpPr>
        <p:spPr>
          <a:xfrm>
            <a:off x="285720" y="571480"/>
            <a:ext cx="8554805" cy="939784"/>
          </a:xfrm>
        </p:spPr>
        <p:txBody>
          <a:bodyPr>
            <a:noAutofit/>
          </a:bodyPr>
          <a:lstStyle/>
          <a:p>
            <a:r>
              <a:rPr lang="en-US" altLang="ko-KR" sz="3600" dirty="0"/>
              <a:t>1-6. </a:t>
            </a:r>
            <a:r>
              <a:rPr lang="ko-KR" altLang="en-US" sz="3600" dirty="0"/>
              <a:t>풍속사범 관련 법률 </a:t>
            </a:r>
            <a:r>
              <a:rPr lang="en-US" altLang="ko-KR" sz="3600" dirty="0"/>
              <a:t/>
            </a:r>
            <a:br>
              <a:rPr lang="en-US" altLang="ko-KR" sz="3600" dirty="0"/>
            </a:br>
            <a:r>
              <a:rPr lang="en-US" altLang="ko-KR" sz="3600" dirty="0"/>
              <a:t>– </a:t>
            </a:r>
            <a:r>
              <a:rPr lang="ko-KR" altLang="en-US" sz="3600" dirty="0"/>
              <a:t>아동</a:t>
            </a:r>
            <a:r>
              <a:rPr lang="en-US" altLang="ko-KR" sz="3600" dirty="0"/>
              <a:t>, </a:t>
            </a:r>
            <a:r>
              <a:rPr lang="ko-KR" altLang="en-US" sz="3600" dirty="0"/>
              <a:t>청소년의 </a:t>
            </a:r>
            <a:r>
              <a:rPr lang="ko-KR" altLang="en-US" sz="3600" dirty="0" err="1"/>
              <a:t>성보호에</a:t>
            </a:r>
            <a:r>
              <a:rPr lang="ko-KR" altLang="en-US" sz="3600" dirty="0"/>
              <a:t> 관한 법률</a:t>
            </a:r>
          </a:p>
        </p:txBody>
      </p:sp>
      <p:graphicFrame>
        <p:nvGraphicFramePr>
          <p:cNvPr id="4" name="표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297095406"/>
              </p:ext>
            </p:extLst>
          </p:nvPr>
        </p:nvGraphicFramePr>
        <p:xfrm>
          <a:off x="827584" y="1772816"/>
          <a:ext cx="7715304" cy="4803855"/>
        </p:xfrm>
        <a:graphic>
          <a:graphicData uri="http://schemas.openxmlformats.org/drawingml/2006/table">
            <a:tbl>
              <a:tblPr/>
              <a:tblGrid>
                <a:gridCol w="1037352">
                  <a:extLst>
                    <a:ext uri="{9D8B030D-6E8A-4147-A177-3AD203B41FA5}">
                      <a16:colId xmlns="" xmlns:a16="http://schemas.microsoft.com/office/drawing/2014/main" val="20000"/>
                    </a:ext>
                  </a:extLst>
                </a:gridCol>
                <a:gridCol w="6677952">
                  <a:extLst>
                    <a:ext uri="{9D8B030D-6E8A-4147-A177-3AD203B41FA5}">
                      <a16:colId xmlns="" xmlns:a16="http://schemas.microsoft.com/office/drawing/2014/main" val="20001"/>
                    </a:ext>
                  </a:extLst>
                </a:gridCol>
              </a:tblGrid>
              <a:tr h="668624"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300" b="0" i="0" spc="50" dirty="0">
                          <a:solidFill>
                            <a:srgbClr val="FF0000"/>
                          </a:solidFill>
                          <a:latin typeface="-윤고딕130"/>
                        </a:rPr>
                        <a:t>아동</a:t>
                      </a:r>
                      <a:r>
                        <a:rPr lang="en-US" altLang="ko-KR" sz="1300" b="0" i="0" spc="50" dirty="0">
                          <a:solidFill>
                            <a:srgbClr val="FF0000"/>
                          </a:solidFill>
                          <a:latin typeface="-윤고딕130"/>
                        </a:rPr>
                        <a:t>, </a:t>
                      </a:r>
                    </a:p>
                    <a:p>
                      <a:pPr marL="0" marR="0" indent="0" algn="ctr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300" b="0" i="0" spc="50" dirty="0">
                          <a:solidFill>
                            <a:srgbClr val="FF0000"/>
                          </a:solidFill>
                          <a:latin typeface="-윤고딕130"/>
                        </a:rPr>
                        <a:t>청소년</a:t>
                      </a:r>
                    </a:p>
                  </a:txBody>
                  <a:tcPr marL="16989" marR="16989" marT="16989" marB="16989" anchor="ctr">
                    <a:lnL>
                      <a:noFill/>
                    </a:lnL>
                    <a:lnR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EAEA"/>
                    </a:solidFill>
                  </a:tcPr>
                </a:tc>
                <a:tc>
                  <a:txBody>
                    <a:bodyPr/>
                    <a:lstStyle/>
                    <a:p>
                      <a:pPr marL="63500" marR="63500" indent="0" algn="just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300" b="0" i="0" spc="50" dirty="0">
                          <a:solidFill>
                            <a:srgbClr val="000000"/>
                          </a:solidFill>
                          <a:latin typeface="-윤고딕110"/>
                        </a:rPr>
                        <a:t> </a:t>
                      </a:r>
                      <a:r>
                        <a:rPr lang="en-US" altLang="ko-KR" sz="1300" b="0" i="0" spc="50" dirty="0">
                          <a:solidFill>
                            <a:srgbClr val="FF0000"/>
                          </a:solidFill>
                          <a:latin typeface="-윤고딕110"/>
                        </a:rPr>
                        <a:t>19</a:t>
                      </a:r>
                      <a:r>
                        <a:rPr lang="ko-KR" altLang="en-US" sz="1300" b="0" i="0" spc="50" dirty="0" err="1">
                          <a:solidFill>
                            <a:srgbClr val="FF0000"/>
                          </a:solidFill>
                          <a:latin typeface="-윤고딕110"/>
                        </a:rPr>
                        <a:t>세미만의</a:t>
                      </a:r>
                      <a:r>
                        <a:rPr lang="ko-KR" altLang="en-US" sz="1300" b="0" i="0" spc="50" dirty="0">
                          <a:solidFill>
                            <a:srgbClr val="FF0000"/>
                          </a:solidFill>
                          <a:latin typeface="-윤고딕110"/>
                        </a:rPr>
                        <a:t> </a:t>
                      </a:r>
                      <a:r>
                        <a:rPr lang="ko-KR" altLang="en-US" sz="1300" b="0" i="0" spc="50" dirty="0" smtClean="0">
                          <a:solidFill>
                            <a:srgbClr val="FF0000"/>
                          </a:solidFill>
                          <a:latin typeface="-윤고딕110"/>
                        </a:rPr>
                        <a:t>사람</a:t>
                      </a:r>
                      <a:r>
                        <a:rPr lang="en-US" altLang="ko-KR" sz="1300" b="0" i="0" spc="50" dirty="0" smtClean="0">
                          <a:solidFill>
                            <a:srgbClr val="000000"/>
                          </a:solidFill>
                          <a:latin typeface="-윤고딕110"/>
                        </a:rPr>
                        <a:t>(</a:t>
                      </a:r>
                      <a:r>
                        <a:rPr kumimoji="0" lang="ko-KR" altLang="en-US" sz="1300" b="0" i="0" u="none" strike="noStrike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다만</a:t>
                      </a:r>
                      <a:r>
                        <a:rPr kumimoji="0" lang="en-US" altLang="ko-KR" sz="1300" b="0" i="0" u="none" strike="noStrike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, 19</a:t>
                      </a:r>
                      <a:r>
                        <a:rPr kumimoji="0" lang="ko-KR" altLang="en-US" sz="1300" b="0" i="0" u="none" strike="noStrike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세에 도달하는 연도의 </a:t>
                      </a:r>
                      <a:r>
                        <a:rPr kumimoji="0" lang="en-US" altLang="ko-KR" sz="1300" b="0" i="0" u="none" strike="noStrike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  <a:r>
                        <a:rPr kumimoji="0" lang="ko-KR" altLang="en-US" sz="1300" b="0" i="0" u="none" strike="noStrike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월 </a:t>
                      </a:r>
                      <a:r>
                        <a:rPr kumimoji="0" lang="en-US" altLang="ko-KR" sz="1300" b="0" i="0" u="none" strike="noStrike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  <a:r>
                        <a:rPr kumimoji="0" lang="ko-KR" altLang="en-US" sz="1300" b="0" i="0" u="none" strike="noStrike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일을 맞이한 자는 제외</a:t>
                      </a:r>
                      <a:r>
                        <a:rPr kumimoji="0" lang="en-US" altLang="ko-KR" sz="1300" b="0" i="0" u="none" strike="noStrike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)</a:t>
                      </a:r>
                      <a:endParaRPr lang="en-US" altLang="ko-KR" sz="1300" b="0" i="0" spc="50" dirty="0">
                        <a:solidFill>
                          <a:srgbClr val="000000"/>
                        </a:solidFill>
                        <a:latin typeface="-윤고딕110"/>
                      </a:endParaRPr>
                    </a:p>
                  </a:txBody>
                  <a:tcPr marL="16989" marR="16989" marT="16989" marB="16989" anchor="ctr">
                    <a:lnL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10000"/>
                  </a:ext>
                </a:extLst>
              </a:tr>
              <a:tr h="1348761"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300" b="0" i="0" spc="50" dirty="0">
                          <a:solidFill>
                            <a:srgbClr val="FF0000"/>
                          </a:solidFill>
                          <a:latin typeface="-윤고딕130"/>
                        </a:rPr>
                        <a:t>목 적</a:t>
                      </a:r>
                    </a:p>
                  </a:txBody>
                  <a:tcPr marL="16989" marR="16989" marT="16989" marB="16989" anchor="ctr">
                    <a:lnL>
                      <a:noFill/>
                    </a:lnL>
                    <a:lnR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EAEA"/>
                    </a:solidFill>
                  </a:tcPr>
                </a:tc>
                <a:tc>
                  <a:txBody>
                    <a:bodyPr/>
                    <a:lstStyle/>
                    <a:p>
                      <a:pPr marL="63500" marR="63500" indent="0" algn="just" defTabSz="914400" rtl="0" eaLnBrk="1" fontAlgn="auto" latinLnBrk="1" hangingPunct="1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o-KR" altLang="en-US" sz="1300" b="0" i="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이 법은 아동</a:t>
                      </a:r>
                      <a:r>
                        <a:rPr kumimoji="0" lang="en-US" altLang="ko-KR" sz="1300" b="0" i="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·</a:t>
                      </a:r>
                      <a:r>
                        <a:rPr kumimoji="0" lang="ko-KR" altLang="en-US" sz="1300" b="0" i="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청소년대상 성범죄의 처벌과 절차에 관한 특례를 규정하고 피해아동</a:t>
                      </a:r>
                      <a:r>
                        <a:rPr kumimoji="0" lang="en-US" altLang="ko-KR" sz="1300" b="0" i="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·</a:t>
                      </a:r>
                      <a:r>
                        <a:rPr kumimoji="0" lang="ko-KR" altLang="en-US" sz="1300" b="0" i="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청소년을 위한 구제 및 지원절차를 마련하며 아동</a:t>
                      </a:r>
                      <a:r>
                        <a:rPr kumimoji="0" lang="en-US" altLang="ko-KR" sz="1300" b="0" i="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·</a:t>
                      </a:r>
                      <a:r>
                        <a:rPr kumimoji="0" lang="ko-KR" altLang="en-US" sz="1300" b="0" i="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청소년대상 </a:t>
                      </a:r>
                      <a:r>
                        <a:rPr kumimoji="0" lang="ko-KR" altLang="en-US" sz="1300" b="0" i="0" kern="1200" dirty="0" err="1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성범죄자를</a:t>
                      </a:r>
                      <a:r>
                        <a:rPr kumimoji="0" lang="ko-KR" altLang="en-US" sz="1300" b="0" i="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 체계적으로 관리함으로써 </a:t>
                      </a:r>
                      <a:r>
                        <a:rPr kumimoji="0" lang="ko-KR" altLang="en-US" sz="1300" b="0" i="0" kern="1200" dirty="0">
                          <a:solidFill>
                            <a:srgbClr val="FF0000"/>
                          </a:solidFill>
                          <a:latin typeface="+mn-lt"/>
                          <a:ea typeface="+mn-ea"/>
                          <a:cs typeface="+mn-cs"/>
                        </a:rPr>
                        <a:t>아동</a:t>
                      </a:r>
                      <a:r>
                        <a:rPr kumimoji="0" lang="en-US" altLang="ko-KR" sz="1300" b="0" i="0" kern="1200" dirty="0">
                          <a:solidFill>
                            <a:srgbClr val="FF0000"/>
                          </a:solidFill>
                          <a:latin typeface="+mn-lt"/>
                          <a:ea typeface="+mn-ea"/>
                          <a:cs typeface="+mn-cs"/>
                        </a:rPr>
                        <a:t>·</a:t>
                      </a:r>
                      <a:r>
                        <a:rPr kumimoji="0" lang="ko-KR" altLang="en-US" sz="1300" b="0" i="0" kern="1200" dirty="0">
                          <a:solidFill>
                            <a:srgbClr val="FF0000"/>
                          </a:solidFill>
                          <a:latin typeface="+mn-lt"/>
                          <a:ea typeface="+mn-ea"/>
                          <a:cs typeface="+mn-cs"/>
                        </a:rPr>
                        <a:t>청소년을 성범죄로부터 보호하고 아동</a:t>
                      </a:r>
                      <a:r>
                        <a:rPr kumimoji="0" lang="en-US" altLang="ko-KR" sz="1300" b="0" i="0" kern="1200" dirty="0">
                          <a:solidFill>
                            <a:srgbClr val="FF0000"/>
                          </a:solidFill>
                          <a:latin typeface="+mn-lt"/>
                          <a:ea typeface="+mn-ea"/>
                          <a:cs typeface="+mn-cs"/>
                        </a:rPr>
                        <a:t>·</a:t>
                      </a:r>
                      <a:r>
                        <a:rPr kumimoji="0" lang="ko-KR" altLang="en-US" sz="1300" b="0" i="0" kern="1200" dirty="0">
                          <a:solidFill>
                            <a:srgbClr val="FF0000"/>
                          </a:solidFill>
                          <a:latin typeface="+mn-lt"/>
                          <a:ea typeface="+mn-ea"/>
                          <a:cs typeface="+mn-cs"/>
                        </a:rPr>
                        <a:t>청소년이 건강한 사회구성원으로 성장할 수 있도록 함</a:t>
                      </a:r>
                      <a:r>
                        <a:rPr kumimoji="0" lang="ko-KR" altLang="en-US" sz="1300" b="0" i="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을 목적으로 한다</a:t>
                      </a:r>
                      <a:r>
                        <a:rPr kumimoji="0" lang="en-US" altLang="ko-KR" sz="1300" b="0" i="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.</a:t>
                      </a:r>
                      <a:endParaRPr kumimoji="0" lang="ko-KR" altLang="en-US" sz="1300" b="0" i="0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16989" marR="16989" marT="16989" marB="16989" anchor="ctr">
                    <a:lnL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10001"/>
                  </a:ext>
                </a:extLst>
              </a:tr>
              <a:tr h="1348761"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300" b="0" i="0" spc="50" dirty="0">
                          <a:solidFill>
                            <a:srgbClr val="FF0000"/>
                          </a:solidFill>
                          <a:latin typeface="-윤고딕130"/>
                        </a:rPr>
                        <a:t>규제대상</a:t>
                      </a:r>
                    </a:p>
                  </a:txBody>
                  <a:tcPr marL="16989" marR="16989" marT="16989" marB="16989" anchor="ctr">
                    <a:lnL>
                      <a:noFill/>
                    </a:lnL>
                    <a:lnR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EAEA"/>
                    </a:solidFill>
                  </a:tcPr>
                </a:tc>
                <a:tc>
                  <a:txBody>
                    <a:bodyPr/>
                    <a:lstStyle/>
                    <a:p>
                      <a:pPr marL="63500" marR="63500" indent="0" algn="just" defTabSz="914400" rtl="0" eaLnBrk="1" fontAlgn="auto" latinLnBrk="1" hangingPunct="1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300" b="0" i="0" spc="50" dirty="0">
                          <a:solidFill>
                            <a:srgbClr val="000000"/>
                          </a:solidFill>
                          <a:latin typeface="-윤고딕110"/>
                        </a:rPr>
                        <a:t>․</a:t>
                      </a:r>
                      <a:r>
                        <a:rPr kumimoji="0" lang="ko-KR" altLang="en-US" sz="1300" b="0" i="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아동</a:t>
                      </a:r>
                      <a:r>
                        <a:rPr kumimoji="0" lang="en-US" altLang="ko-KR" sz="1300" b="0" i="0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·</a:t>
                      </a:r>
                      <a:r>
                        <a:rPr kumimoji="0" lang="ko-KR" altLang="en-US" sz="1300" b="0" i="0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성폭력범죄</a:t>
                      </a:r>
                      <a:r>
                        <a:rPr kumimoji="0" lang="en-US" altLang="ko-KR" sz="1300" b="0" i="0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,</a:t>
                      </a:r>
                      <a:endParaRPr kumimoji="0" lang="en-US" altLang="ko-KR" sz="1300" b="0" i="0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63500" marR="63500" indent="0" algn="just" defTabSz="914400" rtl="0" eaLnBrk="1" fontAlgn="auto" latinLnBrk="1" hangingPunct="1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ko-KR" sz="1300" b="0" i="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· </a:t>
                      </a:r>
                      <a:r>
                        <a:rPr kumimoji="0" lang="ko-KR" altLang="en-US" sz="1300" b="0" i="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아동</a:t>
                      </a:r>
                      <a:r>
                        <a:rPr kumimoji="0" lang="en-US" altLang="ko-KR" sz="1300" b="0" i="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.</a:t>
                      </a:r>
                      <a:r>
                        <a:rPr kumimoji="0" lang="ko-KR" altLang="en-US" sz="1300" b="0" i="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청소년의 성을 사는 행위</a:t>
                      </a:r>
                      <a:r>
                        <a:rPr kumimoji="0" lang="en-US" altLang="ko-KR" sz="1300" b="0" i="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, </a:t>
                      </a:r>
                    </a:p>
                    <a:p>
                      <a:pPr marL="63500" marR="63500" indent="0" algn="just" defTabSz="914400" rtl="0" eaLnBrk="1" fontAlgn="auto" latinLnBrk="1" hangingPunct="1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300" b="0" i="0" spc="50" dirty="0" smtClean="0">
                          <a:solidFill>
                            <a:srgbClr val="000000"/>
                          </a:solidFill>
                          <a:latin typeface="-윤고딕110"/>
                        </a:rPr>
                        <a:t>․</a:t>
                      </a:r>
                      <a:r>
                        <a:rPr kumimoji="0" lang="ko-KR" altLang="en-US" sz="1300" b="0" i="0" kern="1200" dirty="0" err="1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아동ㆍ청소년성착취물의</a:t>
                      </a:r>
                      <a:r>
                        <a:rPr kumimoji="0" lang="ko-KR" altLang="en-US" sz="1300" b="0" i="0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kumimoji="0" lang="ko-KR" altLang="en-US" sz="1300" b="0" i="0" kern="1200" dirty="0" err="1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제작ㆍ배포</a:t>
                      </a:r>
                      <a:r>
                        <a:rPr kumimoji="0" lang="en-US" altLang="ko-KR" sz="1300" b="0" i="0" kern="1200" baseline="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kumimoji="0" lang="ko-KR" altLang="en-US" sz="1300" b="0" i="0" kern="1200" baseline="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등</a:t>
                      </a:r>
                      <a:r>
                        <a:rPr kumimoji="0" lang="en-US" altLang="ko-KR" sz="1300" b="0" i="0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, </a:t>
                      </a:r>
                      <a:endParaRPr kumimoji="0" lang="en-US" altLang="ko-KR" sz="1300" b="0" i="0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63500" marR="63500" indent="0" algn="just" defTabSz="914400" rtl="0" eaLnBrk="1" fontAlgn="auto" latinLnBrk="1" hangingPunct="1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300" b="0" i="0" spc="50" dirty="0">
                          <a:solidFill>
                            <a:srgbClr val="000000"/>
                          </a:solidFill>
                          <a:latin typeface="-윤고딕110"/>
                        </a:rPr>
                        <a:t>․</a:t>
                      </a:r>
                      <a:r>
                        <a:rPr kumimoji="0" lang="ko-KR" altLang="en-US" sz="1300" b="0" i="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아동</a:t>
                      </a:r>
                      <a:r>
                        <a:rPr kumimoji="0" lang="en-US" altLang="ko-KR" sz="1300" b="0" i="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․</a:t>
                      </a:r>
                      <a:r>
                        <a:rPr kumimoji="0" lang="ko-KR" altLang="en-US" sz="1300" b="0" i="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청소년에 대한 </a:t>
                      </a:r>
                      <a:r>
                        <a:rPr kumimoji="0" lang="ko-KR" altLang="en-US" sz="1300" b="0" i="0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매매행위</a:t>
                      </a:r>
                      <a:r>
                        <a:rPr kumimoji="0" lang="en-US" altLang="ko-KR" sz="1300" b="0" i="0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,</a:t>
                      </a:r>
                      <a:r>
                        <a:rPr kumimoji="0" lang="ko-KR" altLang="en-US" sz="1300" b="0" i="0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endParaRPr kumimoji="0" lang="en-US" altLang="ko-KR" sz="1300" b="0" i="0" kern="1200" dirty="0" smtClean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63500" marR="63500" indent="0" algn="just" defTabSz="914400" rtl="0" eaLnBrk="1" fontAlgn="auto" latinLnBrk="1" hangingPunct="1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300" b="0" i="0" spc="50" dirty="0" smtClean="0">
                          <a:solidFill>
                            <a:srgbClr val="000000"/>
                          </a:solidFill>
                          <a:latin typeface="-윤고딕110"/>
                        </a:rPr>
                        <a:t>․</a:t>
                      </a:r>
                      <a:r>
                        <a:rPr kumimoji="0" lang="ko-KR" altLang="en-US" sz="1300" b="0" i="0" kern="1200" spc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알선영업행위</a:t>
                      </a:r>
                      <a:r>
                        <a:rPr kumimoji="0" lang="en-US" altLang="ko-KR" sz="1300" b="0" i="0" kern="1200" spc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,</a:t>
                      </a:r>
                      <a:endParaRPr kumimoji="0" lang="en-US" altLang="ko-KR" sz="1300" b="0" i="0" kern="1200" dirty="0" smtClean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63500" marR="63500" indent="0" algn="just" defTabSz="914400" rtl="0" eaLnBrk="1" fontAlgn="auto" latinLnBrk="1" hangingPunct="1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300" b="0" i="0" spc="50" dirty="0" smtClean="0">
                          <a:solidFill>
                            <a:srgbClr val="000000"/>
                          </a:solidFill>
                          <a:latin typeface="-윤고딕110"/>
                        </a:rPr>
                        <a:t>․</a:t>
                      </a:r>
                      <a:r>
                        <a:rPr kumimoji="0" lang="ko-KR" altLang="en-US" sz="1300" b="0" i="0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아동</a:t>
                      </a:r>
                      <a:r>
                        <a:rPr kumimoji="0" lang="en-US" altLang="ko-KR" sz="1300" b="0" i="0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․</a:t>
                      </a:r>
                      <a:r>
                        <a:rPr kumimoji="0" lang="ko-KR" altLang="en-US" sz="1300" b="0" i="0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청소년에 대한 강요행위 등</a:t>
                      </a:r>
                      <a:endParaRPr kumimoji="0" lang="ko-KR" altLang="en-US" sz="1300" b="0" i="0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16989" marR="16989" marT="16989" marB="16989" anchor="ctr">
                    <a:lnL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10002"/>
                  </a:ext>
                </a:extLst>
              </a:tr>
              <a:tr h="1348761"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300" b="0" i="0" spc="50" dirty="0">
                          <a:solidFill>
                            <a:srgbClr val="FF0000"/>
                          </a:solidFill>
                          <a:latin typeface="-윤고딕130"/>
                        </a:rPr>
                        <a:t>미수처벌</a:t>
                      </a:r>
                    </a:p>
                  </a:txBody>
                  <a:tcPr marL="16989" marR="16989" marT="16989" marB="16989" anchor="ctr">
                    <a:lnL>
                      <a:noFill/>
                    </a:lnL>
                    <a:lnR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EAEA"/>
                    </a:solidFill>
                  </a:tcPr>
                </a:tc>
                <a:tc>
                  <a:txBody>
                    <a:bodyPr/>
                    <a:lstStyle/>
                    <a:p>
                      <a:pPr marL="63500" marR="63500" indent="0" algn="just" defTabSz="914400" rtl="0" eaLnBrk="1" fontAlgn="auto" latinLnBrk="1" hangingPunct="1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300" b="0" i="0" spc="50" dirty="0">
                          <a:solidFill>
                            <a:srgbClr val="000000"/>
                          </a:solidFill>
                          <a:latin typeface="-윤고딕110"/>
                        </a:rPr>
                        <a:t>․</a:t>
                      </a:r>
                      <a:r>
                        <a:rPr kumimoji="0" lang="ko-KR" altLang="en-US" sz="1300" b="0" i="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아동</a:t>
                      </a:r>
                      <a:r>
                        <a:rPr kumimoji="0" lang="en-US" altLang="ko-KR" sz="1300" b="0" i="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·</a:t>
                      </a:r>
                      <a:r>
                        <a:rPr kumimoji="0" lang="ko-KR" altLang="en-US" sz="1300" b="0" i="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청소년에 대한 강간</a:t>
                      </a:r>
                      <a:r>
                        <a:rPr kumimoji="0" lang="en-US" altLang="ko-KR" sz="1300" b="0" i="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·</a:t>
                      </a:r>
                      <a:r>
                        <a:rPr kumimoji="0" lang="ko-KR" altLang="en-US" sz="1300" b="0" i="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강제추행 등</a:t>
                      </a:r>
                      <a:endParaRPr kumimoji="0" lang="en-US" altLang="ko-KR" sz="1300" b="0" i="0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63500" marR="63500" indent="0" algn="just" defTabSz="914400" rtl="0" eaLnBrk="1" fontAlgn="auto" latinLnBrk="1" hangingPunct="1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300" b="0" i="0" spc="50" dirty="0">
                          <a:solidFill>
                            <a:srgbClr val="000000"/>
                          </a:solidFill>
                          <a:latin typeface="-윤고딕110"/>
                        </a:rPr>
                        <a:t>․</a:t>
                      </a:r>
                      <a:r>
                        <a:rPr kumimoji="0" lang="ko-KR" altLang="en-US" sz="1300" b="0" i="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아동</a:t>
                      </a:r>
                      <a:r>
                        <a:rPr kumimoji="0" lang="en-US" altLang="ko-KR" sz="1300" b="0" i="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·</a:t>
                      </a:r>
                      <a:r>
                        <a:rPr kumimoji="0" lang="ko-KR" altLang="en-US" sz="1300" b="0" i="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청소년이용음란물 제작</a:t>
                      </a:r>
                      <a:r>
                        <a:rPr kumimoji="0" lang="en-US" altLang="ko-KR" sz="1300" b="0" i="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·</a:t>
                      </a:r>
                      <a:r>
                        <a:rPr kumimoji="0" lang="ko-KR" altLang="en-US" sz="1300" b="0" i="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수입</a:t>
                      </a:r>
                      <a:r>
                        <a:rPr kumimoji="0" lang="en-US" altLang="ko-KR" sz="1300" b="0" i="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·</a:t>
                      </a:r>
                      <a:r>
                        <a:rPr kumimoji="0" lang="ko-KR" altLang="en-US" sz="1300" b="0" i="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수출만</a:t>
                      </a:r>
                      <a:endParaRPr kumimoji="0" lang="en-US" altLang="ko-KR" sz="1300" b="0" i="0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63500" marR="63500" indent="0" algn="just" defTabSz="914400" rtl="0" eaLnBrk="1" fontAlgn="auto" latinLnBrk="1" hangingPunct="1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300" b="0" i="0" spc="50" dirty="0">
                          <a:solidFill>
                            <a:srgbClr val="000000"/>
                          </a:solidFill>
                          <a:latin typeface="-윤고딕110"/>
                        </a:rPr>
                        <a:t>․</a:t>
                      </a:r>
                      <a:r>
                        <a:rPr kumimoji="0" lang="ko-KR" altLang="en-US" sz="1300" b="0" i="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아동</a:t>
                      </a:r>
                      <a:r>
                        <a:rPr kumimoji="0" lang="en-US" altLang="ko-KR" sz="1300" b="0" i="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·</a:t>
                      </a:r>
                      <a:r>
                        <a:rPr kumimoji="0" lang="ko-KR" altLang="en-US" sz="1300" b="0" i="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청소년매매행위</a:t>
                      </a:r>
                      <a:endParaRPr kumimoji="0" lang="en-US" altLang="ko-KR" sz="1300" b="0" i="0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63500" marR="63500" indent="0" algn="just" defTabSz="914400" rtl="0" eaLnBrk="1" fontAlgn="auto" latinLnBrk="1" hangingPunct="1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300" b="0" i="0" spc="50" dirty="0">
                          <a:solidFill>
                            <a:srgbClr val="000000"/>
                          </a:solidFill>
                          <a:latin typeface="-윤고딕110"/>
                        </a:rPr>
                        <a:t>․</a:t>
                      </a:r>
                      <a:r>
                        <a:rPr kumimoji="0" lang="ko-KR" altLang="en-US" sz="1300" b="0" i="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아동</a:t>
                      </a:r>
                      <a:r>
                        <a:rPr kumimoji="0" lang="en-US" altLang="ko-KR" sz="1300" b="0" i="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·</a:t>
                      </a:r>
                      <a:r>
                        <a:rPr kumimoji="0" lang="ko-KR" altLang="en-US" sz="1300" b="0" i="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청소년에 대한 강요행위</a:t>
                      </a:r>
                    </a:p>
                  </a:txBody>
                  <a:tcPr marL="16989" marR="16989" marT="16989" marB="16989" anchor="ctr">
                    <a:lnL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10003"/>
                  </a:ext>
                </a:extLst>
              </a:tr>
            </a:tbl>
          </a:graphicData>
        </a:graphic>
      </p:graphicFrame>
      <p:sp>
        <p:nvSpPr>
          <p:cNvPr id="19457" name="Rectangle 1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제목 2"/>
          <p:cNvSpPr>
            <a:spLocks noGrp="1"/>
          </p:cNvSpPr>
          <p:nvPr>
            <p:ph type="title"/>
          </p:nvPr>
        </p:nvSpPr>
        <p:spPr>
          <a:xfrm>
            <a:off x="285720" y="571480"/>
            <a:ext cx="8554805" cy="939784"/>
          </a:xfrm>
        </p:spPr>
        <p:txBody>
          <a:bodyPr>
            <a:noAutofit/>
          </a:bodyPr>
          <a:lstStyle/>
          <a:p>
            <a:r>
              <a:rPr lang="en-US" altLang="ko-KR" sz="2800" dirty="0"/>
              <a:t>1-6. </a:t>
            </a:r>
            <a:r>
              <a:rPr lang="ko-KR" altLang="en-US" sz="2800" dirty="0"/>
              <a:t>풍속사범 관련 법률 </a:t>
            </a:r>
            <a:r>
              <a:rPr lang="en-US" altLang="ko-KR" sz="2800" dirty="0"/>
              <a:t/>
            </a:r>
            <a:br>
              <a:rPr lang="en-US" altLang="ko-KR" sz="2800" dirty="0"/>
            </a:br>
            <a:r>
              <a:rPr lang="en-US" altLang="ko-KR" sz="2800" dirty="0"/>
              <a:t>– </a:t>
            </a:r>
            <a:r>
              <a:rPr lang="ko-KR" altLang="en-US" sz="2800" dirty="0"/>
              <a:t>아동</a:t>
            </a:r>
            <a:r>
              <a:rPr lang="en-US" altLang="ko-KR" sz="2800" dirty="0"/>
              <a:t>, </a:t>
            </a:r>
            <a:r>
              <a:rPr lang="ko-KR" altLang="en-US" sz="2800" dirty="0"/>
              <a:t>청소년의 </a:t>
            </a:r>
            <a:r>
              <a:rPr lang="ko-KR" altLang="en-US" sz="2800" dirty="0" err="1"/>
              <a:t>성보호에</a:t>
            </a:r>
            <a:r>
              <a:rPr lang="ko-KR" altLang="en-US" sz="2800" dirty="0"/>
              <a:t> 관한 법률 </a:t>
            </a:r>
            <a:r>
              <a:rPr lang="en-US" altLang="ko-KR" sz="2800" dirty="0"/>
              <a:t>: </a:t>
            </a:r>
            <a:r>
              <a:rPr lang="ko-KR" altLang="en-US" sz="2800" dirty="0"/>
              <a:t>주요내용</a:t>
            </a:r>
          </a:p>
        </p:txBody>
      </p:sp>
      <p:sp>
        <p:nvSpPr>
          <p:cNvPr id="19457" name="Rectangle 1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graphicFrame>
        <p:nvGraphicFramePr>
          <p:cNvPr id="5" name="표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812741821"/>
              </p:ext>
            </p:extLst>
          </p:nvPr>
        </p:nvGraphicFramePr>
        <p:xfrm>
          <a:off x="714348" y="1714489"/>
          <a:ext cx="7890100" cy="4234791"/>
        </p:xfrm>
        <a:graphic>
          <a:graphicData uri="http://schemas.openxmlformats.org/drawingml/2006/table">
            <a:tbl>
              <a:tblPr/>
              <a:tblGrid>
                <a:gridCol w="1709721">
                  <a:extLst>
                    <a:ext uri="{9D8B030D-6E8A-4147-A177-3AD203B41FA5}">
                      <a16:colId xmlns="" xmlns:a16="http://schemas.microsoft.com/office/drawing/2014/main" val="20000"/>
                    </a:ext>
                  </a:extLst>
                </a:gridCol>
                <a:gridCol w="6180379">
                  <a:extLst>
                    <a:ext uri="{9D8B030D-6E8A-4147-A177-3AD203B41FA5}">
                      <a16:colId xmlns="" xmlns:a16="http://schemas.microsoft.com/office/drawing/2014/main" val="20001"/>
                    </a:ext>
                  </a:extLst>
                </a:gridCol>
              </a:tblGrid>
              <a:tr h="871463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o-KR" altLang="en-US" sz="1400" b="0" i="0" kern="1200" dirty="0">
                          <a:solidFill>
                            <a:srgbClr val="FF0000"/>
                          </a:solidFill>
                          <a:latin typeface="+mn-lt"/>
                          <a:ea typeface="+mn-ea"/>
                          <a:cs typeface="+mn-cs"/>
                        </a:rPr>
                        <a:t>청소년대상 성범죄의 신고의무자</a:t>
                      </a:r>
                    </a:p>
                  </a:txBody>
                  <a:tcPr marL="16133" marR="16133" marT="16133" marB="16133" anchor="ctr">
                    <a:lnL>
                      <a:noFill/>
                    </a:lnL>
                    <a:lnR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EAE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o-KR" altLang="en-US" sz="1400" b="0" i="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아동</a:t>
                      </a:r>
                      <a:r>
                        <a:rPr kumimoji="0" lang="en-US" altLang="ko-KR" sz="1400" b="0" i="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․</a:t>
                      </a:r>
                      <a:r>
                        <a:rPr kumimoji="0" lang="ko-KR" altLang="en-US" sz="1400" b="0" i="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청소년 관련 기관</a:t>
                      </a:r>
                      <a:r>
                        <a:rPr kumimoji="0" lang="en-US" altLang="ko-KR" sz="1400" b="0" i="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·</a:t>
                      </a:r>
                      <a:r>
                        <a:rPr kumimoji="0" lang="ko-KR" altLang="en-US" sz="1400" b="0" i="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시설 또는 단체의 장과 그 종사자는 직무상 아동</a:t>
                      </a:r>
                      <a:r>
                        <a:rPr kumimoji="0" lang="en-US" altLang="ko-KR" sz="1400" b="0" i="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·</a:t>
                      </a:r>
                      <a:r>
                        <a:rPr kumimoji="0" lang="ko-KR" altLang="en-US" sz="1400" b="0" i="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청소년대상 성범죄의 발생 사실을 알게 된 때에는 </a:t>
                      </a:r>
                      <a:r>
                        <a:rPr kumimoji="0" lang="ko-KR" altLang="en-US" sz="1400" b="0" i="0" kern="1200" dirty="0">
                          <a:solidFill>
                            <a:srgbClr val="FF0000"/>
                          </a:solidFill>
                          <a:latin typeface="+mn-lt"/>
                          <a:ea typeface="+mn-ea"/>
                          <a:cs typeface="+mn-cs"/>
                        </a:rPr>
                        <a:t>즉시 수사기관에 신고하여야 한다</a:t>
                      </a:r>
                      <a:r>
                        <a:rPr kumimoji="0" lang="en-US" altLang="ko-KR" sz="1400" b="0" i="0" kern="1200" dirty="0">
                          <a:solidFill>
                            <a:srgbClr val="FF0000"/>
                          </a:solidFill>
                          <a:latin typeface="+mn-lt"/>
                          <a:ea typeface="+mn-ea"/>
                          <a:cs typeface="+mn-cs"/>
                        </a:rPr>
                        <a:t>.</a:t>
                      </a:r>
                      <a:endParaRPr kumimoji="0" lang="ko-KR" altLang="en-US" sz="1400" b="0" i="0" kern="1200" dirty="0">
                        <a:solidFill>
                          <a:srgbClr val="FF0000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16133" marR="16133" marT="16133" marB="16133" anchor="ctr">
                    <a:lnL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10000"/>
                  </a:ext>
                </a:extLst>
              </a:tr>
              <a:tr h="2086764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o-KR" altLang="en-US" sz="1400" b="0" i="0" kern="1200" dirty="0">
                          <a:solidFill>
                            <a:srgbClr val="FF0000"/>
                          </a:solidFill>
                          <a:latin typeface="+mn-lt"/>
                          <a:ea typeface="+mn-ea"/>
                          <a:cs typeface="+mn-cs"/>
                        </a:rPr>
                        <a:t>아동</a:t>
                      </a:r>
                      <a:r>
                        <a:rPr kumimoji="0" lang="en-US" altLang="ko-KR" sz="1400" b="0" i="0" kern="1200" dirty="0">
                          <a:solidFill>
                            <a:srgbClr val="FF0000"/>
                          </a:solidFill>
                          <a:latin typeface="+mn-lt"/>
                          <a:ea typeface="+mn-ea"/>
                          <a:cs typeface="+mn-cs"/>
                        </a:rPr>
                        <a:t>·</a:t>
                      </a:r>
                      <a:r>
                        <a:rPr kumimoji="0" lang="ko-KR" altLang="en-US" sz="1400" b="0" i="0" kern="1200" dirty="0">
                          <a:solidFill>
                            <a:srgbClr val="FF0000"/>
                          </a:solidFill>
                          <a:latin typeface="+mn-lt"/>
                          <a:ea typeface="+mn-ea"/>
                          <a:cs typeface="+mn-cs"/>
                        </a:rPr>
                        <a:t>청소년 관련 </a:t>
                      </a:r>
                      <a:endParaRPr kumimoji="0" lang="en-US" altLang="ko-KR" sz="1400" b="0" i="0" kern="1200" dirty="0">
                        <a:solidFill>
                          <a:srgbClr val="FF0000"/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o-KR" altLang="en-US" sz="1400" b="0" i="0" kern="1200" dirty="0">
                          <a:solidFill>
                            <a:srgbClr val="FF0000"/>
                          </a:solidFill>
                          <a:latin typeface="+mn-lt"/>
                          <a:ea typeface="+mn-ea"/>
                          <a:cs typeface="+mn-cs"/>
                        </a:rPr>
                        <a:t>교육기관 등에의 </a:t>
                      </a:r>
                      <a:endParaRPr kumimoji="0" lang="en-US" altLang="ko-KR" sz="1400" b="0" i="0" kern="1200" dirty="0">
                        <a:solidFill>
                          <a:srgbClr val="FF0000"/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o-KR" altLang="en-US" sz="1400" b="0" i="0" kern="1200" dirty="0">
                          <a:solidFill>
                            <a:srgbClr val="FF0000"/>
                          </a:solidFill>
                          <a:latin typeface="+mn-lt"/>
                          <a:ea typeface="+mn-ea"/>
                          <a:cs typeface="+mn-cs"/>
                        </a:rPr>
                        <a:t>취업제한 </a:t>
                      </a:r>
                    </a:p>
                  </a:txBody>
                  <a:tcPr marL="16133" marR="16133" marT="16133" marB="16133" anchor="ctr">
                    <a:lnL>
                      <a:noFill/>
                    </a:lnL>
                    <a:lnR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EAE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o-KR" altLang="en-US" sz="1400" b="0" i="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아동</a:t>
                      </a:r>
                      <a:r>
                        <a:rPr kumimoji="0" lang="en-US" altLang="ko-KR" sz="1400" b="0" i="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·</a:t>
                      </a:r>
                      <a:r>
                        <a:rPr kumimoji="0" lang="ko-KR" altLang="en-US" sz="1400" b="0" i="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청소년대상 성범죄 또는 성인대상 성범죄로 </a:t>
                      </a:r>
                      <a:r>
                        <a:rPr kumimoji="0" lang="ko-KR" altLang="en-US" sz="1400" b="0" i="0" kern="1200" dirty="0">
                          <a:solidFill>
                            <a:srgbClr val="FF0000"/>
                          </a:solidFill>
                          <a:latin typeface="+mn-lt"/>
                          <a:ea typeface="+mn-ea"/>
                          <a:cs typeface="+mn-cs"/>
                        </a:rPr>
                        <a:t>형 또는 치료감호를 </a:t>
                      </a:r>
                      <a:r>
                        <a:rPr kumimoji="0" lang="ko-KR" altLang="en-US" sz="1400" b="0" i="0" kern="1200" dirty="0" err="1">
                          <a:solidFill>
                            <a:srgbClr val="FF0000"/>
                          </a:solidFill>
                          <a:latin typeface="+mn-lt"/>
                          <a:ea typeface="+mn-ea"/>
                          <a:cs typeface="+mn-cs"/>
                        </a:rPr>
                        <a:t>선고받아</a:t>
                      </a:r>
                      <a:r>
                        <a:rPr kumimoji="0" lang="ko-KR" altLang="en-US" sz="1400" b="0" i="0" kern="1200" dirty="0">
                          <a:solidFill>
                            <a:srgbClr val="FF0000"/>
                          </a:solidFill>
                          <a:latin typeface="+mn-lt"/>
                          <a:ea typeface="+mn-ea"/>
                          <a:cs typeface="+mn-cs"/>
                        </a:rPr>
                        <a:t> 확정된 자는 그 형 또는 치료감호의 전부 또는 일부의 집행을 종료하거나 집행이 유예</a:t>
                      </a:r>
                      <a:r>
                        <a:rPr kumimoji="0" lang="en-US" altLang="ko-KR" sz="1400" b="0" i="0" kern="1200" dirty="0">
                          <a:solidFill>
                            <a:srgbClr val="FF0000"/>
                          </a:solidFill>
                          <a:latin typeface="+mn-lt"/>
                          <a:ea typeface="+mn-ea"/>
                          <a:cs typeface="+mn-cs"/>
                        </a:rPr>
                        <a:t>·</a:t>
                      </a:r>
                      <a:r>
                        <a:rPr kumimoji="0" lang="ko-KR" altLang="en-US" sz="1400" b="0" i="0" kern="1200" dirty="0">
                          <a:solidFill>
                            <a:srgbClr val="FF0000"/>
                          </a:solidFill>
                          <a:latin typeface="+mn-lt"/>
                          <a:ea typeface="+mn-ea"/>
                          <a:cs typeface="+mn-cs"/>
                        </a:rPr>
                        <a:t>면제된 날부터 </a:t>
                      </a:r>
                      <a:r>
                        <a:rPr kumimoji="0" lang="en-US" altLang="ko-KR" sz="1400" b="0" i="0" kern="1200" dirty="0">
                          <a:solidFill>
                            <a:srgbClr val="FF0000"/>
                          </a:solidFill>
                          <a:latin typeface="+mn-lt"/>
                          <a:ea typeface="+mn-ea"/>
                          <a:cs typeface="+mn-cs"/>
                        </a:rPr>
                        <a:t>10</a:t>
                      </a:r>
                      <a:r>
                        <a:rPr kumimoji="0" lang="ko-KR" altLang="en-US" sz="1400" b="0" i="0" kern="1200" dirty="0">
                          <a:solidFill>
                            <a:srgbClr val="FF0000"/>
                          </a:solidFill>
                          <a:latin typeface="+mn-lt"/>
                          <a:ea typeface="+mn-ea"/>
                          <a:cs typeface="+mn-cs"/>
                        </a:rPr>
                        <a:t>년 동안</a:t>
                      </a:r>
                      <a:r>
                        <a:rPr kumimoji="0" lang="en-US" altLang="ko-KR" sz="1400" b="0" i="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, </a:t>
                      </a:r>
                      <a:r>
                        <a:rPr kumimoji="0" lang="ko-KR" altLang="en-US" sz="1400" b="0" i="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가정을 방문하여 아동</a:t>
                      </a:r>
                      <a:r>
                        <a:rPr kumimoji="0" lang="en-US" altLang="ko-KR" sz="1400" b="0" i="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·</a:t>
                      </a:r>
                      <a:r>
                        <a:rPr kumimoji="0" lang="ko-KR" altLang="en-US" sz="1400" b="0" i="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청소년에게 직접교육서비스를 제공하는 업무에 종사할 수 없으며 관련 시설 또는 기관을 운영하거나 아동</a:t>
                      </a:r>
                      <a:r>
                        <a:rPr kumimoji="0" lang="en-US" altLang="ko-KR" sz="1400" b="0" i="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·</a:t>
                      </a:r>
                      <a:r>
                        <a:rPr kumimoji="0" lang="ko-KR" altLang="en-US" sz="1400" b="0" i="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청소년 관련 교육기관 등에 취업 또는 사실상 노무를 제공할 수 없다</a:t>
                      </a:r>
                    </a:p>
                  </a:txBody>
                  <a:tcPr marL="16133" marR="16133" marT="16133" marB="16133" anchor="ctr">
                    <a:lnL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10002"/>
                  </a:ext>
                </a:extLst>
              </a:tr>
              <a:tr h="1276564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o-KR" altLang="en-US" sz="1400" b="0" i="0" kern="1200" dirty="0">
                          <a:solidFill>
                            <a:srgbClr val="FF0000"/>
                          </a:solidFill>
                          <a:latin typeface="+mn-lt"/>
                          <a:ea typeface="+mn-ea"/>
                          <a:cs typeface="+mn-cs"/>
                        </a:rPr>
                        <a:t>취업자의 </a:t>
                      </a:r>
                      <a:endParaRPr kumimoji="0" lang="en-US" altLang="ko-KR" sz="1400" b="0" i="0" kern="1200" dirty="0">
                        <a:solidFill>
                          <a:srgbClr val="FF0000"/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o-KR" altLang="en-US" sz="1400" b="0" i="0" kern="1200" dirty="0">
                          <a:solidFill>
                            <a:srgbClr val="FF0000"/>
                          </a:solidFill>
                          <a:latin typeface="+mn-lt"/>
                          <a:ea typeface="+mn-ea"/>
                          <a:cs typeface="+mn-cs"/>
                        </a:rPr>
                        <a:t>해임요구 등</a:t>
                      </a:r>
                    </a:p>
                  </a:txBody>
                  <a:tcPr marL="16133" marR="16133" marT="16133" marB="16133" anchor="ctr">
                    <a:lnL>
                      <a:noFill/>
                    </a:lnL>
                    <a:lnR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EAE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o-KR" altLang="en-US" sz="1400" b="0" i="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아동</a:t>
                      </a:r>
                      <a:r>
                        <a:rPr kumimoji="0" lang="en-US" altLang="ko-KR" sz="1400" b="0" i="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·</a:t>
                      </a:r>
                      <a:r>
                        <a:rPr kumimoji="0" lang="ko-KR" altLang="en-US" sz="1400" b="0" i="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청소년 대상 성범죄자 중 아동</a:t>
                      </a:r>
                      <a:r>
                        <a:rPr kumimoji="0" lang="en-US" altLang="ko-KR" sz="1400" b="0" i="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·</a:t>
                      </a:r>
                      <a:r>
                        <a:rPr kumimoji="0" lang="ko-KR" altLang="en-US" sz="1400" b="0" i="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청소년 관련 교육기관 등에 취업하거나 사실상 노무를 제공하는 자가 있으면 </a:t>
                      </a:r>
                      <a:r>
                        <a:rPr kumimoji="0" lang="ko-KR" altLang="en-US" sz="1400" b="0" i="0" kern="1200" dirty="0">
                          <a:solidFill>
                            <a:srgbClr val="FF0000"/>
                          </a:solidFill>
                          <a:latin typeface="+mn-lt"/>
                          <a:ea typeface="+mn-ea"/>
                          <a:cs typeface="+mn-cs"/>
                        </a:rPr>
                        <a:t>아동</a:t>
                      </a:r>
                      <a:r>
                        <a:rPr kumimoji="0" lang="en-US" altLang="ko-KR" sz="1400" b="0" i="0" kern="1200" dirty="0">
                          <a:solidFill>
                            <a:srgbClr val="FF0000"/>
                          </a:solidFill>
                          <a:latin typeface="+mn-lt"/>
                          <a:ea typeface="+mn-ea"/>
                          <a:cs typeface="+mn-cs"/>
                        </a:rPr>
                        <a:t>·</a:t>
                      </a:r>
                      <a:r>
                        <a:rPr kumimoji="0" lang="ko-KR" altLang="en-US" sz="1400" b="0" i="0" kern="1200" dirty="0">
                          <a:solidFill>
                            <a:srgbClr val="FF0000"/>
                          </a:solidFill>
                          <a:latin typeface="+mn-lt"/>
                          <a:ea typeface="+mn-ea"/>
                          <a:cs typeface="+mn-cs"/>
                        </a:rPr>
                        <a:t>청소년 관련 기관 등의 장에게 그의 해임을 요구할 수 있다</a:t>
                      </a:r>
                      <a:r>
                        <a:rPr kumimoji="0" lang="en-US" altLang="ko-KR" sz="1400" b="0" i="0" kern="1200" dirty="0">
                          <a:solidFill>
                            <a:srgbClr val="FF0000"/>
                          </a:solidFill>
                          <a:latin typeface="+mn-lt"/>
                          <a:ea typeface="+mn-ea"/>
                          <a:cs typeface="+mn-cs"/>
                        </a:rPr>
                        <a:t>.</a:t>
                      </a:r>
                      <a:endParaRPr kumimoji="0" lang="ko-KR" altLang="en-US" sz="1400" b="0" i="0" kern="1200" dirty="0">
                        <a:solidFill>
                          <a:srgbClr val="FF0000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16133" marR="16133" marT="16133" marB="16133" anchor="ctr">
                    <a:lnL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10003"/>
                  </a:ext>
                </a:extLst>
              </a:tr>
            </a:tbl>
          </a:graphicData>
        </a:graphic>
      </p:graphicFrame>
      <p:sp>
        <p:nvSpPr>
          <p:cNvPr id="20481" name="Rectangle 1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제목 2"/>
          <p:cNvSpPr>
            <a:spLocks noGrp="1"/>
          </p:cNvSpPr>
          <p:nvPr>
            <p:ph type="title"/>
          </p:nvPr>
        </p:nvSpPr>
        <p:spPr>
          <a:xfrm>
            <a:off x="179512" y="285728"/>
            <a:ext cx="8964487" cy="939784"/>
          </a:xfrm>
        </p:spPr>
        <p:txBody>
          <a:bodyPr>
            <a:noAutofit/>
          </a:bodyPr>
          <a:lstStyle/>
          <a:p>
            <a:r>
              <a:rPr lang="en-US" altLang="ko-KR" sz="2800" dirty="0"/>
              <a:t>1-7. </a:t>
            </a:r>
            <a:r>
              <a:rPr lang="ko-KR" altLang="en-US" sz="2800" dirty="0"/>
              <a:t>풍속사범 관련 법률 </a:t>
            </a:r>
            <a:r>
              <a:rPr lang="en-US" altLang="ko-KR" sz="2800" dirty="0"/>
              <a:t>– </a:t>
            </a:r>
            <a:br>
              <a:rPr lang="en-US" altLang="ko-KR" sz="2800" dirty="0"/>
            </a:br>
            <a:r>
              <a:rPr lang="ko-KR" altLang="en-US" sz="2800" dirty="0"/>
              <a:t>사행행위 등 규제 및 처벌특례법</a:t>
            </a:r>
          </a:p>
        </p:txBody>
      </p:sp>
      <p:graphicFrame>
        <p:nvGraphicFramePr>
          <p:cNvPr id="4" name="표 3"/>
          <p:cNvGraphicFramePr>
            <a:graphicFrameLocks noGrp="1"/>
          </p:cNvGraphicFramePr>
          <p:nvPr/>
        </p:nvGraphicFramePr>
        <p:xfrm>
          <a:off x="539552" y="1268760"/>
          <a:ext cx="8280920" cy="5211837"/>
        </p:xfrm>
        <a:graphic>
          <a:graphicData uri="http://schemas.openxmlformats.org/drawingml/2006/table">
            <a:tbl>
              <a:tblPr/>
              <a:tblGrid>
                <a:gridCol w="1193646">
                  <a:extLst>
                    <a:ext uri="{9D8B030D-6E8A-4147-A177-3AD203B41FA5}">
                      <a16:colId xmlns="" xmlns:a16="http://schemas.microsoft.com/office/drawing/2014/main" val="20000"/>
                    </a:ext>
                  </a:extLst>
                </a:gridCol>
                <a:gridCol w="7087274">
                  <a:extLst>
                    <a:ext uri="{9D8B030D-6E8A-4147-A177-3AD203B41FA5}">
                      <a16:colId xmlns="" xmlns:a16="http://schemas.microsoft.com/office/drawing/2014/main" val="20001"/>
                    </a:ext>
                  </a:extLst>
                </a:gridCol>
              </a:tblGrid>
              <a:tr h="790451">
                <a:tc>
                  <a:txBody>
                    <a:bodyPr/>
                    <a:lstStyle/>
                    <a:p>
                      <a:pPr algn="ctr"/>
                      <a:r>
                        <a:rPr lang="ko-KR" altLang="en-US" sz="1400" dirty="0">
                          <a:solidFill>
                            <a:srgbClr val="FF0000"/>
                          </a:solidFill>
                        </a:rPr>
                        <a:t>의의</a:t>
                      </a:r>
                    </a:p>
                  </a:txBody>
                  <a:tcPr marL="16133" marR="16133" marT="16133" marB="16133" anchor="ctr">
                    <a:lnL>
                      <a:noFill/>
                    </a:lnL>
                    <a:lnR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EAE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o-KR" altLang="en-US" sz="1200" b="0" i="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건전한 국민생활을 해치는 지나친 사행심</a:t>
                      </a:r>
                      <a:r>
                        <a:rPr kumimoji="0" lang="en-US" altLang="ko-KR" sz="1200" b="0" i="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(</a:t>
                      </a:r>
                      <a:r>
                        <a:rPr kumimoji="0" lang="ko-KR" altLang="en-US" sz="1200" b="0" i="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射倖心</a:t>
                      </a:r>
                      <a:r>
                        <a:rPr kumimoji="0" lang="en-US" altLang="ko-KR" sz="1200" b="0" i="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)</a:t>
                      </a:r>
                      <a:r>
                        <a:rPr kumimoji="0" lang="ko-KR" altLang="en-US" sz="1200" b="0" i="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의 유발을 방지하고 선량한 풍속을 유지하기 위하여 사행행위 관련 영업에 대한 지도와 규제에 관한 사항</a:t>
                      </a:r>
                      <a:r>
                        <a:rPr kumimoji="0" lang="en-US" altLang="ko-KR" sz="1200" b="0" i="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, </a:t>
                      </a:r>
                      <a:r>
                        <a:rPr kumimoji="0" lang="ko-KR" altLang="en-US" sz="1200" b="0" i="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사행행위 관련 영업 외에 </a:t>
                      </a:r>
                      <a:r>
                        <a:rPr kumimoji="0" lang="ko-KR" altLang="en-US" sz="1200" b="0" i="0" kern="1200" dirty="0" err="1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투전기</a:t>
                      </a:r>
                      <a:r>
                        <a:rPr kumimoji="0" lang="en-US" altLang="ko-KR" sz="1200" b="0" i="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(</a:t>
                      </a:r>
                      <a:r>
                        <a:rPr kumimoji="0" lang="ko-KR" altLang="en-US" sz="1200" b="0" i="0" kern="1200" dirty="0" err="1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投錢機</a:t>
                      </a:r>
                      <a:r>
                        <a:rPr kumimoji="0" lang="en-US" altLang="ko-KR" sz="1200" b="0" i="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)</a:t>
                      </a:r>
                      <a:r>
                        <a:rPr kumimoji="0" lang="ko-KR" altLang="en-US" sz="1200" b="0" i="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나 사행성</a:t>
                      </a:r>
                      <a:r>
                        <a:rPr kumimoji="0" lang="en-US" altLang="ko-KR" sz="1200" b="0" i="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(</a:t>
                      </a:r>
                      <a:r>
                        <a:rPr kumimoji="0" lang="ko-KR" altLang="en-US" sz="1200" b="0" i="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射倖性</a:t>
                      </a:r>
                      <a:r>
                        <a:rPr kumimoji="0" lang="en-US" altLang="ko-KR" sz="1200" b="0" i="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) </a:t>
                      </a:r>
                      <a:r>
                        <a:rPr kumimoji="0" lang="ko-KR" altLang="en-US" sz="1200" b="0" i="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유기기구</a:t>
                      </a:r>
                      <a:r>
                        <a:rPr kumimoji="0" lang="en-US" altLang="ko-KR" sz="1200" b="0" i="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(</a:t>
                      </a:r>
                      <a:r>
                        <a:rPr kumimoji="0" lang="ko-KR" altLang="en-US" sz="1200" b="0" i="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遊技機具</a:t>
                      </a:r>
                      <a:r>
                        <a:rPr kumimoji="0" lang="en-US" altLang="ko-KR" sz="1200" b="0" i="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)</a:t>
                      </a:r>
                      <a:r>
                        <a:rPr kumimoji="0" lang="ko-KR" altLang="en-US" sz="1200" b="0" i="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로 사행행위를 하는 자 등에 대한 처벌의 특례에 관한 사항을 규정함</a:t>
                      </a:r>
                      <a:r>
                        <a:rPr kumimoji="0" lang="en-US" altLang="ko-KR" sz="1200" b="0" i="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.</a:t>
                      </a:r>
                      <a:endParaRPr kumimoji="0" lang="ko-KR" altLang="en-US" sz="1200" b="0" i="0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16133" marR="16133" marT="16133" marB="16133" anchor="ctr">
                    <a:lnL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10000"/>
                  </a:ext>
                </a:extLst>
              </a:tr>
              <a:tr h="1542968">
                <a:tc>
                  <a:txBody>
                    <a:bodyPr/>
                    <a:lstStyle/>
                    <a:p>
                      <a:pPr algn="ctr"/>
                      <a:r>
                        <a:rPr lang="ko-KR" altLang="en-US" sz="1400" dirty="0">
                          <a:solidFill>
                            <a:srgbClr val="FF0000"/>
                          </a:solidFill>
                        </a:rPr>
                        <a:t>규제대상</a:t>
                      </a:r>
                    </a:p>
                  </a:txBody>
                  <a:tcPr marL="16133" marR="16133" marT="16133" marB="16133" anchor="ctr">
                    <a:lnL>
                      <a:noFill/>
                    </a:lnL>
                    <a:lnR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EAE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kumimoji="0" lang="ko-KR" altLang="en-US" sz="1200" b="0" i="0" kern="1200" dirty="0">
                          <a:solidFill>
                            <a:srgbClr val="FF0000"/>
                          </a:solidFill>
                          <a:latin typeface="+mn-lt"/>
                          <a:ea typeface="+mn-ea"/>
                          <a:cs typeface="+mn-cs"/>
                        </a:rPr>
                        <a:t>㉠ 사행행위</a:t>
                      </a:r>
                    </a:p>
                    <a:p>
                      <a:r>
                        <a:rPr kumimoji="0" lang="ko-KR" altLang="en-US" sz="1200" b="0" i="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사행행위란 여러 사람으로부터 재물이나 재산상의 이익을 모아 </a:t>
                      </a:r>
                      <a:r>
                        <a:rPr kumimoji="0" lang="ko-KR" altLang="en-US" sz="1200" b="0" i="0" kern="1200" dirty="0">
                          <a:solidFill>
                            <a:srgbClr val="FF0000"/>
                          </a:solidFill>
                          <a:latin typeface="+mn-lt"/>
                          <a:ea typeface="+mn-ea"/>
                          <a:cs typeface="+mn-cs"/>
                        </a:rPr>
                        <a:t>우연적</a:t>
                      </a:r>
                      <a:r>
                        <a:rPr kumimoji="0" lang="en-US" altLang="ko-KR" sz="1200" b="0" i="0" kern="1200" dirty="0">
                          <a:solidFill>
                            <a:srgbClr val="FF0000"/>
                          </a:solidFill>
                          <a:latin typeface="+mn-lt"/>
                          <a:ea typeface="+mn-ea"/>
                          <a:cs typeface="+mn-cs"/>
                        </a:rPr>
                        <a:t>(</a:t>
                      </a:r>
                      <a:r>
                        <a:rPr kumimoji="0" lang="ko-KR" altLang="en-US" sz="1200" b="0" i="0" kern="1200" dirty="0">
                          <a:solidFill>
                            <a:srgbClr val="FF0000"/>
                          </a:solidFill>
                          <a:latin typeface="+mn-lt"/>
                          <a:ea typeface="+mn-ea"/>
                          <a:cs typeface="+mn-cs"/>
                        </a:rPr>
                        <a:t>偶然的</a:t>
                      </a:r>
                      <a:r>
                        <a:rPr kumimoji="0" lang="en-US" altLang="ko-KR" sz="1200" b="0" i="0" kern="1200" dirty="0">
                          <a:solidFill>
                            <a:srgbClr val="FF0000"/>
                          </a:solidFill>
                          <a:latin typeface="+mn-lt"/>
                          <a:ea typeface="+mn-ea"/>
                          <a:cs typeface="+mn-cs"/>
                        </a:rPr>
                        <a:t>) </a:t>
                      </a:r>
                      <a:r>
                        <a:rPr kumimoji="0" lang="ko-KR" altLang="en-US" sz="1200" b="0" i="0" kern="1200" dirty="0">
                          <a:solidFill>
                            <a:srgbClr val="FF0000"/>
                          </a:solidFill>
                          <a:latin typeface="+mn-lt"/>
                          <a:ea typeface="+mn-ea"/>
                          <a:cs typeface="+mn-cs"/>
                        </a:rPr>
                        <a:t>방법으로 득실</a:t>
                      </a:r>
                      <a:r>
                        <a:rPr kumimoji="0" lang="en-US" altLang="ko-KR" sz="1200" b="0" i="0" kern="1200" dirty="0">
                          <a:solidFill>
                            <a:srgbClr val="FF0000"/>
                          </a:solidFill>
                          <a:latin typeface="+mn-lt"/>
                          <a:ea typeface="+mn-ea"/>
                          <a:cs typeface="+mn-cs"/>
                        </a:rPr>
                        <a:t>(</a:t>
                      </a:r>
                      <a:r>
                        <a:rPr kumimoji="0" lang="ko-KR" altLang="en-US" sz="1200" b="0" i="0" kern="1200" dirty="0">
                          <a:solidFill>
                            <a:srgbClr val="FF0000"/>
                          </a:solidFill>
                          <a:latin typeface="+mn-lt"/>
                          <a:ea typeface="+mn-ea"/>
                          <a:cs typeface="+mn-cs"/>
                        </a:rPr>
                        <a:t>得失</a:t>
                      </a:r>
                      <a:r>
                        <a:rPr kumimoji="0" lang="en-US" altLang="ko-KR" sz="1200" b="0" i="0" kern="1200" dirty="0">
                          <a:solidFill>
                            <a:srgbClr val="FF0000"/>
                          </a:solidFill>
                          <a:latin typeface="+mn-lt"/>
                          <a:ea typeface="+mn-ea"/>
                          <a:cs typeface="+mn-cs"/>
                        </a:rPr>
                        <a:t>)</a:t>
                      </a:r>
                      <a:r>
                        <a:rPr kumimoji="0" lang="ko-KR" altLang="en-US" sz="1200" b="0" i="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을 결정하여 재산상의 이익이나 손실을 주는 행위를 말함</a:t>
                      </a:r>
                      <a:r>
                        <a:rPr kumimoji="0" lang="en-US" altLang="ko-KR" sz="1200" b="0" i="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.</a:t>
                      </a:r>
                      <a:endParaRPr kumimoji="0" lang="ko-KR" altLang="en-US" sz="1200" b="0" i="0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r>
                        <a:rPr kumimoji="0" lang="ko-KR" altLang="en-US" sz="1200" b="0" i="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/>
                      </a:r>
                      <a:br>
                        <a:rPr kumimoji="0" lang="ko-KR" altLang="en-US" sz="1200" b="0" i="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</a:br>
                      <a:r>
                        <a:rPr kumimoji="0" lang="ko-KR" altLang="en-US" sz="1200" b="0" i="0" kern="1200" dirty="0">
                          <a:solidFill>
                            <a:srgbClr val="FF0000"/>
                          </a:solidFill>
                          <a:latin typeface="+mn-lt"/>
                          <a:ea typeface="+mn-ea"/>
                          <a:cs typeface="+mn-cs"/>
                        </a:rPr>
                        <a:t>㉡ 사행행위영업</a:t>
                      </a:r>
                    </a:p>
                    <a:p>
                      <a:endParaRPr kumimoji="0" lang="en-US" altLang="ko-KR" sz="1200" b="0" i="0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r>
                        <a:rPr kumimoji="0" lang="ko-KR" altLang="en-US" sz="1200" b="0" i="0" kern="1200" dirty="0">
                          <a:solidFill>
                            <a:srgbClr val="FF0000"/>
                          </a:solidFill>
                          <a:latin typeface="+mn-lt"/>
                          <a:ea typeface="+mn-ea"/>
                          <a:cs typeface="+mn-cs"/>
                        </a:rPr>
                        <a:t>가</a:t>
                      </a:r>
                      <a:r>
                        <a:rPr kumimoji="0" lang="en-US" altLang="ko-KR" sz="1200" b="0" i="0" kern="1200" dirty="0">
                          <a:solidFill>
                            <a:srgbClr val="FF0000"/>
                          </a:solidFill>
                          <a:latin typeface="+mn-lt"/>
                          <a:ea typeface="+mn-ea"/>
                          <a:cs typeface="+mn-cs"/>
                        </a:rPr>
                        <a:t>. </a:t>
                      </a:r>
                      <a:r>
                        <a:rPr kumimoji="0" lang="ko-KR" altLang="en-US" sz="1200" b="0" i="0" kern="1200" dirty="0" err="1">
                          <a:solidFill>
                            <a:srgbClr val="FF0000"/>
                          </a:solidFill>
                          <a:latin typeface="+mn-lt"/>
                          <a:ea typeface="+mn-ea"/>
                          <a:cs typeface="+mn-cs"/>
                        </a:rPr>
                        <a:t>복권발행업</a:t>
                      </a:r>
                      <a:r>
                        <a:rPr kumimoji="0" lang="en-US" altLang="ko-KR" sz="1200" b="0" i="0" kern="1200" dirty="0">
                          <a:solidFill>
                            <a:srgbClr val="FF0000"/>
                          </a:solidFill>
                          <a:latin typeface="+mn-lt"/>
                          <a:ea typeface="+mn-ea"/>
                          <a:cs typeface="+mn-cs"/>
                        </a:rPr>
                        <a:t>(</a:t>
                      </a:r>
                      <a:r>
                        <a:rPr kumimoji="0" lang="ko-KR" altLang="en-US" sz="1200" b="0" i="0" kern="1200" dirty="0" err="1">
                          <a:solidFill>
                            <a:srgbClr val="FF0000"/>
                          </a:solidFill>
                          <a:latin typeface="+mn-lt"/>
                          <a:ea typeface="+mn-ea"/>
                          <a:cs typeface="+mn-cs"/>
                        </a:rPr>
                        <a:t>福券發行業</a:t>
                      </a:r>
                      <a:r>
                        <a:rPr kumimoji="0" lang="en-US" altLang="ko-KR" sz="1200" b="0" i="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)</a:t>
                      </a:r>
                      <a:endParaRPr kumimoji="0" lang="ko-KR" altLang="en-US" sz="1200" b="0" i="0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r>
                        <a:rPr kumimoji="0" lang="ko-KR" altLang="en-US" sz="1200" b="0" i="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특정한 표찰</a:t>
                      </a:r>
                      <a:r>
                        <a:rPr kumimoji="0" lang="en-US" altLang="ko-KR" sz="1200" b="0" i="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(</a:t>
                      </a:r>
                      <a:r>
                        <a:rPr kumimoji="0" lang="ko-KR" altLang="en-US" sz="1200" b="0" i="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컴퓨터프로그램 등 정보처리능력을 가진 장치에 의한 전자적 형태를 포함</a:t>
                      </a:r>
                      <a:r>
                        <a:rPr kumimoji="0" lang="en-US" altLang="ko-KR" sz="1200" b="0" i="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)</a:t>
                      </a:r>
                      <a:r>
                        <a:rPr kumimoji="0" lang="ko-KR" altLang="en-US" sz="1200" b="0" i="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을 이용하여 여러 사람으로부터 재물등을 모아 추첨 등의 방법으로 당첨자에게 재산상의 이익을 주고 다른 참가자에게 손실을 주는 행위를 하는 것</a:t>
                      </a:r>
                      <a:r>
                        <a:rPr kumimoji="0" lang="en-US" altLang="ko-KR" sz="1200" b="0" i="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.</a:t>
                      </a:r>
                      <a:endParaRPr kumimoji="0" lang="ko-KR" altLang="en-US" sz="1200" b="0" i="0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r>
                        <a:rPr kumimoji="0" lang="ko-KR" altLang="en-US" sz="1200" b="0" i="0" kern="1200" dirty="0">
                          <a:solidFill>
                            <a:srgbClr val="FF0000"/>
                          </a:solidFill>
                          <a:latin typeface="+mn-lt"/>
                          <a:ea typeface="+mn-ea"/>
                          <a:cs typeface="+mn-cs"/>
                        </a:rPr>
                        <a:t>나</a:t>
                      </a:r>
                      <a:r>
                        <a:rPr kumimoji="0" lang="en-US" altLang="ko-KR" sz="1200" b="0" i="0" kern="1200" dirty="0">
                          <a:solidFill>
                            <a:srgbClr val="FF0000"/>
                          </a:solidFill>
                          <a:latin typeface="+mn-lt"/>
                          <a:ea typeface="+mn-ea"/>
                          <a:cs typeface="+mn-cs"/>
                        </a:rPr>
                        <a:t>. </a:t>
                      </a:r>
                      <a:r>
                        <a:rPr kumimoji="0" lang="ko-KR" altLang="en-US" sz="1200" b="0" i="0" kern="1200" dirty="0" err="1">
                          <a:solidFill>
                            <a:srgbClr val="FF0000"/>
                          </a:solidFill>
                          <a:latin typeface="+mn-lt"/>
                          <a:ea typeface="+mn-ea"/>
                          <a:cs typeface="+mn-cs"/>
                        </a:rPr>
                        <a:t>현상업</a:t>
                      </a:r>
                      <a:r>
                        <a:rPr kumimoji="0" lang="en-US" altLang="ko-KR" sz="1200" b="0" i="0" kern="1200" dirty="0">
                          <a:solidFill>
                            <a:srgbClr val="FF0000"/>
                          </a:solidFill>
                          <a:latin typeface="+mn-lt"/>
                          <a:ea typeface="+mn-ea"/>
                          <a:cs typeface="+mn-cs"/>
                        </a:rPr>
                        <a:t>(</a:t>
                      </a:r>
                      <a:r>
                        <a:rPr kumimoji="0" lang="ko-KR" altLang="en-US" sz="1200" b="0" i="0" kern="1200" dirty="0" err="1">
                          <a:solidFill>
                            <a:srgbClr val="FF0000"/>
                          </a:solidFill>
                          <a:latin typeface="+mn-lt"/>
                          <a:ea typeface="+mn-ea"/>
                          <a:cs typeface="+mn-cs"/>
                        </a:rPr>
                        <a:t>懸賞業</a:t>
                      </a:r>
                      <a:r>
                        <a:rPr kumimoji="0" lang="en-US" altLang="ko-KR" sz="1200" b="0" i="0" kern="1200" dirty="0">
                          <a:solidFill>
                            <a:srgbClr val="FF0000"/>
                          </a:solidFill>
                          <a:latin typeface="+mn-lt"/>
                          <a:ea typeface="+mn-ea"/>
                          <a:cs typeface="+mn-cs"/>
                        </a:rPr>
                        <a:t>)</a:t>
                      </a:r>
                      <a:endParaRPr kumimoji="0" lang="ko-KR" altLang="en-US" sz="1200" b="0" i="0" kern="1200" dirty="0">
                        <a:solidFill>
                          <a:srgbClr val="FF0000"/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r>
                        <a:rPr kumimoji="0" lang="ko-KR" altLang="en-US" sz="1200" b="0" i="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특정한 설문 또는 예측에 대하여 그 답을 제시하거나 예측이 적중하면 이익을 준다는 조건으로 응모자로부터 </a:t>
                      </a:r>
                      <a:r>
                        <a:rPr kumimoji="0" lang="ko-KR" altLang="en-US" sz="1200" b="0" i="0" kern="1200" dirty="0" err="1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재물등을</a:t>
                      </a:r>
                      <a:r>
                        <a:rPr kumimoji="0" lang="ko-KR" altLang="en-US" sz="1200" b="0" i="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 모아 그 </a:t>
                      </a:r>
                      <a:r>
                        <a:rPr kumimoji="0" lang="ko-KR" altLang="en-US" sz="1200" b="0" i="0" kern="1200" dirty="0" err="1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정답자나</a:t>
                      </a:r>
                      <a:r>
                        <a:rPr kumimoji="0" lang="ko-KR" altLang="en-US" sz="1200" b="0" i="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 적중자의 전부 또는 일부에게 재산상의 이익을 주고 다른 참가자에게 손실을 주는 행위를 하는 영업</a:t>
                      </a:r>
                      <a:r>
                        <a:rPr kumimoji="0" lang="en-US" altLang="ko-KR" sz="1200" b="0" i="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.</a:t>
                      </a:r>
                      <a:endParaRPr kumimoji="0" lang="ko-KR" altLang="en-US" sz="1200" b="0" i="0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r>
                        <a:rPr kumimoji="0" lang="ko-KR" altLang="en-US" sz="1200" b="0" i="0" kern="1200" dirty="0">
                          <a:solidFill>
                            <a:srgbClr val="FF0000"/>
                          </a:solidFill>
                          <a:latin typeface="+mn-lt"/>
                          <a:ea typeface="+mn-ea"/>
                          <a:cs typeface="+mn-cs"/>
                        </a:rPr>
                        <a:t>다</a:t>
                      </a:r>
                      <a:r>
                        <a:rPr kumimoji="0" lang="en-US" altLang="ko-KR" sz="1200" b="0" i="0" kern="1200" dirty="0">
                          <a:solidFill>
                            <a:srgbClr val="FF0000"/>
                          </a:solidFill>
                          <a:latin typeface="+mn-lt"/>
                          <a:ea typeface="+mn-ea"/>
                          <a:cs typeface="+mn-cs"/>
                        </a:rPr>
                        <a:t>. </a:t>
                      </a:r>
                      <a:r>
                        <a:rPr kumimoji="0" lang="ko-KR" altLang="en-US" sz="1200" b="0" i="0" kern="1200" dirty="0">
                          <a:solidFill>
                            <a:srgbClr val="FF0000"/>
                          </a:solidFill>
                          <a:latin typeface="+mn-lt"/>
                          <a:ea typeface="+mn-ea"/>
                          <a:cs typeface="+mn-cs"/>
                        </a:rPr>
                        <a:t>그 밖의 </a:t>
                      </a:r>
                      <a:r>
                        <a:rPr kumimoji="0" lang="ko-KR" altLang="en-US" sz="1200" b="0" i="0" kern="1200" dirty="0" err="1">
                          <a:solidFill>
                            <a:srgbClr val="FF0000"/>
                          </a:solidFill>
                          <a:latin typeface="+mn-lt"/>
                          <a:ea typeface="+mn-ea"/>
                          <a:cs typeface="+mn-cs"/>
                        </a:rPr>
                        <a:t>사행행위업</a:t>
                      </a:r>
                      <a:endParaRPr kumimoji="0" lang="ko-KR" altLang="en-US" sz="1200" b="0" i="0" kern="1200" dirty="0">
                        <a:solidFill>
                          <a:srgbClr val="FF0000"/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r>
                        <a:rPr kumimoji="0" lang="ko-KR" altLang="en-US" sz="1200" b="0" i="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영리를 목적으로 </a:t>
                      </a:r>
                      <a:r>
                        <a:rPr kumimoji="0" lang="ko-KR" altLang="en-US" sz="1200" b="0" i="0" kern="1200" dirty="0" err="1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회전판돌리기</a:t>
                      </a:r>
                      <a:r>
                        <a:rPr kumimoji="0" lang="en-US" altLang="ko-KR" sz="1200" b="0" i="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, </a:t>
                      </a:r>
                      <a:r>
                        <a:rPr kumimoji="0" lang="ko-KR" altLang="en-US" sz="1200" b="0" i="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추첨</a:t>
                      </a:r>
                      <a:r>
                        <a:rPr kumimoji="0" lang="en-US" altLang="ko-KR" sz="1200" b="0" i="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, </a:t>
                      </a:r>
                      <a:r>
                        <a:rPr kumimoji="0" lang="ko-KR" altLang="en-US" sz="1200" b="0" i="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경품</a:t>
                      </a:r>
                      <a:r>
                        <a:rPr kumimoji="0" lang="en-US" altLang="ko-KR" sz="1200" b="0" i="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(</a:t>
                      </a:r>
                      <a:r>
                        <a:rPr kumimoji="0" lang="ko-KR" altLang="en-US" sz="1200" b="0" i="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景品</a:t>
                      </a:r>
                      <a:r>
                        <a:rPr kumimoji="0" lang="en-US" altLang="ko-KR" sz="1200" b="0" i="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) </a:t>
                      </a:r>
                      <a:r>
                        <a:rPr kumimoji="0" lang="ko-KR" altLang="en-US" sz="1200" b="0" i="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등 사행심을 유발할 우려가 있는 기구 또는 방법 등을 이용하는 영업으로서 대통령령으로 정하는 영업 등</a:t>
                      </a:r>
                      <a:r>
                        <a:rPr kumimoji="0" lang="en-US" altLang="ko-KR" sz="1200" b="0" i="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. </a:t>
                      </a:r>
                      <a:endParaRPr kumimoji="0" lang="ko-KR" altLang="en-US" sz="1200" b="0" i="0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endParaRPr kumimoji="0" lang="ko-KR" altLang="en-US" sz="1200" b="0" i="0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r>
                        <a:rPr kumimoji="0" lang="ko-KR" altLang="en-US" sz="1200" b="0" i="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㉢ 사행기구 제조업</a:t>
                      </a:r>
                    </a:p>
                    <a:p>
                      <a:r>
                        <a:rPr kumimoji="0" lang="ko-KR" altLang="en-US" sz="1200" b="0" i="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 사행기구 제조업이란 사행행위영업에 이용되는 기계</a:t>
                      </a:r>
                      <a:r>
                        <a:rPr kumimoji="0" lang="en-US" altLang="ko-KR" sz="1200" b="0" i="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, </a:t>
                      </a:r>
                      <a:r>
                        <a:rPr kumimoji="0" lang="ko-KR" altLang="en-US" sz="1200" b="0" i="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기판</a:t>
                      </a:r>
                      <a:r>
                        <a:rPr kumimoji="0" lang="en-US" altLang="ko-KR" sz="1200" b="0" i="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(</a:t>
                      </a:r>
                      <a:r>
                        <a:rPr kumimoji="0" lang="ko-KR" altLang="en-US" sz="1200" b="0" i="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機板</a:t>
                      </a:r>
                      <a:r>
                        <a:rPr kumimoji="0" lang="en-US" altLang="ko-KR" sz="1200" b="0" i="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), </a:t>
                      </a:r>
                      <a:r>
                        <a:rPr kumimoji="0" lang="ko-KR" altLang="en-US" sz="1200" b="0" i="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용구</a:t>
                      </a:r>
                      <a:r>
                        <a:rPr kumimoji="0" lang="en-US" altLang="ko-KR" sz="1200" b="0" i="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(</a:t>
                      </a:r>
                      <a:r>
                        <a:rPr kumimoji="0" lang="ko-KR" altLang="en-US" sz="1200" b="0" i="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用具</a:t>
                      </a:r>
                      <a:r>
                        <a:rPr kumimoji="0" lang="en-US" altLang="ko-KR" sz="1200" b="0" i="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) </a:t>
                      </a:r>
                      <a:r>
                        <a:rPr kumimoji="0" lang="ko-KR" altLang="en-US" sz="1200" b="0" i="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또는 컴퓨터프로그램을 제작</a:t>
                      </a:r>
                      <a:r>
                        <a:rPr kumimoji="0" lang="en-US" altLang="ko-KR" sz="1200" b="0" i="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·</a:t>
                      </a:r>
                      <a:r>
                        <a:rPr kumimoji="0" lang="ko-KR" altLang="en-US" sz="1200" b="0" i="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개조하거나 수리하는 영업</a:t>
                      </a:r>
                      <a:r>
                        <a:rPr kumimoji="0" lang="en-US" altLang="ko-KR" sz="1200" b="0" i="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.</a:t>
                      </a:r>
                      <a:endParaRPr kumimoji="0" lang="ko-KR" altLang="en-US" sz="1200" b="0" i="0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endParaRPr kumimoji="0" lang="ko-KR" altLang="en-US" sz="1200" b="0" i="0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r>
                        <a:rPr kumimoji="0" lang="ko-KR" altLang="en-US" sz="1200" b="0" i="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㉣ 사행기구 판매업</a:t>
                      </a:r>
                    </a:p>
                    <a:p>
                      <a:r>
                        <a:rPr kumimoji="0" lang="ko-KR" altLang="en-US" sz="1200" b="0" i="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사행기구 판매업이란 사행기구를 판매하거나 수입</a:t>
                      </a:r>
                      <a:r>
                        <a:rPr kumimoji="0" lang="en-US" altLang="ko-KR" sz="1200" b="0" i="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(</a:t>
                      </a:r>
                      <a:r>
                        <a:rPr kumimoji="0" lang="ko-KR" altLang="en-US" sz="1200" b="0" i="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輸入</a:t>
                      </a:r>
                      <a:r>
                        <a:rPr kumimoji="0" lang="en-US" altLang="ko-KR" sz="1200" b="0" i="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)</a:t>
                      </a:r>
                      <a:r>
                        <a:rPr kumimoji="0" lang="ko-KR" altLang="en-US" sz="1200" b="0" i="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하는 영업</a:t>
                      </a:r>
                      <a:r>
                        <a:rPr kumimoji="0" lang="en-US" altLang="ko-KR" sz="1200" b="0" i="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.</a:t>
                      </a:r>
                      <a:endParaRPr kumimoji="0" lang="ko-KR" altLang="en-US" sz="1200" b="0" i="0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16133" marR="16133" marT="16133" marB="16133" anchor="ctr">
                    <a:lnL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10001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제목 2"/>
          <p:cNvSpPr>
            <a:spLocks noGrp="1"/>
          </p:cNvSpPr>
          <p:nvPr>
            <p:ph type="title"/>
          </p:nvPr>
        </p:nvSpPr>
        <p:spPr>
          <a:xfrm>
            <a:off x="179512" y="285728"/>
            <a:ext cx="8964487" cy="939784"/>
          </a:xfrm>
        </p:spPr>
        <p:txBody>
          <a:bodyPr>
            <a:noAutofit/>
          </a:bodyPr>
          <a:lstStyle/>
          <a:p>
            <a:r>
              <a:rPr lang="en-US" altLang="ko-KR" sz="2800" dirty="0"/>
              <a:t>1-7. </a:t>
            </a:r>
            <a:r>
              <a:rPr lang="ko-KR" altLang="en-US" sz="2800" dirty="0"/>
              <a:t>풍속사범 관련 법률 </a:t>
            </a:r>
            <a:r>
              <a:rPr lang="en-US" altLang="ko-KR" sz="2800" dirty="0"/>
              <a:t/>
            </a:r>
            <a:br>
              <a:rPr lang="en-US" altLang="ko-KR" sz="2800" dirty="0"/>
            </a:br>
            <a:r>
              <a:rPr lang="en-US" altLang="ko-KR" sz="2800" dirty="0"/>
              <a:t>- </a:t>
            </a:r>
            <a:r>
              <a:rPr lang="ko-KR" altLang="en-US" sz="2800" dirty="0"/>
              <a:t>사행행위 등 규제 및 처벌특례법</a:t>
            </a:r>
          </a:p>
        </p:txBody>
      </p:sp>
      <p:graphicFrame>
        <p:nvGraphicFramePr>
          <p:cNvPr id="4" name="표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93644011"/>
              </p:ext>
            </p:extLst>
          </p:nvPr>
        </p:nvGraphicFramePr>
        <p:xfrm>
          <a:off x="539552" y="1556792"/>
          <a:ext cx="8280920" cy="4208919"/>
        </p:xfrm>
        <a:graphic>
          <a:graphicData uri="http://schemas.openxmlformats.org/drawingml/2006/table">
            <a:tbl>
              <a:tblPr/>
              <a:tblGrid>
                <a:gridCol w="1193646">
                  <a:extLst>
                    <a:ext uri="{9D8B030D-6E8A-4147-A177-3AD203B41FA5}">
                      <a16:colId xmlns="" xmlns:a16="http://schemas.microsoft.com/office/drawing/2014/main" val="20000"/>
                    </a:ext>
                  </a:extLst>
                </a:gridCol>
                <a:gridCol w="7087274">
                  <a:extLst>
                    <a:ext uri="{9D8B030D-6E8A-4147-A177-3AD203B41FA5}">
                      <a16:colId xmlns="" xmlns:a16="http://schemas.microsoft.com/office/drawing/2014/main" val="20001"/>
                    </a:ext>
                  </a:extLst>
                </a:gridCol>
              </a:tblGrid>
              <a:tr h="1829693">
                <a:tc rowSpan="2">
                  <a:txBody>
                    <a:bodyPr/>
                    <a:lstStyle/>
                    <a:p>
                      <a:pPr algn="ctr"/>
                      <a:r>
                        <a:rPr lang="ko-KR" altLang="en-US" sz="1400" dirty="0">
                          <a:solidFill>
                            <a:srgbClr val="FF0000"/>
                          </a:solidFill>
                        </a:rPr>
                        <a:t>사행행위 </a:t>
                      </a:r>
                      <a:endParaRPr lang="en-US" altLang="ko-KR" sz="1400" dirty="0">
                        <a:solidFill>
                          <a:srgbClr val="FF0000"/>
                        </a:solidFill>
                      </a:endParaRPr>
                    </a:p>
                    <a:p>
                      <a:pPr algn="ctr"/>
                      <a:r>
                        <a:rPr lang="ko-KR" altLang="en-US" sz="1400" dirty="0">
                          <a:solidFill>
                            <a:srgbClr val="FF0000"/>
                          </a:solidFill>
                        </a:rPr>
                        <a:t>영업허가</a:t>
                      </a:r>
                      <a:endParaRPr lang="en-US" altLang="ko-KR" sz="1400" dirty="0">
                        <a:solidFill>
                          <a:srgbClr val="FF0000"/>
                        </a:solidFill>
                      </a:endParaRPr>
                    </a:p>
                  </a:txBody>
                  <a:tcPr marL="16133" marR="16133" marT="16133" marB="16133" anchor="ctr">
                    <a:lnL>
                      <a:noFill/>
                    </a:lnL>
                    <a:lnR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EAE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buFontTx/>
                        <a:buNone/>
                      </a:pPr>
                      <a:endParaRPr kumimoji="0" lang="en-US" altLang="ko-KR" sz="1400" b="0" i="0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pPr>
                        <a:buFontTx/>
                        <a:buNone/>
                      </a:pPr>
                      <a:r>
                        <a:rPr kumimoji="0" lang="en-US" altLang="ko-KR" sz="1400" b="0" i="0" kern="1200" dirty="0">
                          <a:solidFill>
                            <a:srgbClr val="FF0000"/>
                          </a:solidFill>
                          <a:latin typeface="+mn-lt"/>
                          <a:ea typeface="+mn-ea"/>
                          <a:cs typeface="+mn-cs"/>
                        </a:rPr>
                        <a:t>* </a:t>
                      </a:r>
                      <a:r>
                        <a:rPr kumimoji="0" lang="ko-KR" altLang="en-US" sz="1400" b="0" i="0" kern="1200" dirty="0" err="1">
                          <a:solidFill>
                            <a:srgbClr val="FF0000"/>
                          </a:solidFill>
                          <a:latin typeface="+mn-lt"/>
                          <a:ea typeface="+mn-ea"/>
                          <a:cs typeface="+mn-cs"/>
                        </a:rPr>
                        <a:t>허가권자</a:t>
                      </a:r>
                      <a:endParaRPr kumimoji="0" lang="en-US" altLang="ko-KR" sz="1400" b="0" i="0" kern="1200" dirty="0">
                        <a:solidFill>
                          <a:srgbClr val="FF0000"/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indent="0">
                        <a:buFontTx/>
                        <a:buNone/>
                      </a:pPr>
                      <a:r>
                        <a:rPr kumimoji="0" lang="ko-KR" altLang="en-US" sz="1400" b="0" i="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kumimoji="0" lang="en-US" altLang="ko-KR" sz="1400" b="0" i="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- </a:t>
                      </a:r>
                      <a:r>
                        <a:rPr kumimoji="0" lang="ko-KR" altLang="en-US" sz="1400" b="0" i="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사행행위영업을 하려는 자는 관련 시설 등을 갖추어 </a:t>
                      </a:r>
                      <a:r>
                        <a:rPr kumimoji="0" lang="ko-KR" altLang="en-US" sz="1400" b="0" i="0" kern="1200" dirty="0" err="1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행정안전부령으로</a:t>
                      </a:r>
                      <a:r>
                        <a:rPr kumimoji="0" lang="ko-KR" altLang="en-US" sz="1400" b="0" i="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 정하는 바에 따라 </a:t>
                      </a:r>
                      <a:endParaRPr kumimoji="0" lang="en-US" altLang="ko-KR" sz="1400" b="0" i="0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indent="0">
                        <a:buFontTx/>
                        <a:buNone/>
                      </a:pPr>
                      <a:r>
                        <a:rPr kumimoji="0" lang="en-US" altLang="ko-KR" sz="1400" b="0" i="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    </a:t>
                      </a:r>
                      <a:r>
                        <a:rPr kumimoji="0" lang="ko-KR" altLang="en-US" sz="1400" b="0" i="0" kern="1200" dirty="0">
                          <a:solidFill>
                            <a:srgbClr val="FF0000"/>
                          </a:solidFill>
                          <a:latin typeface="+mn-lt"/>
                          <a:ea typeface="+mn-ea"/>
                          <a:cs typeface="+mn-cs"/>
                        </a:rPr>
                        <a:t>시도경찰청장의 허가를 받아야 함</a:t>
                      </a:r>
                      <a:r>
                        <a:rPr kumimoji="0" lang="en-US" altLang="ko-KR" sz="1400" b="0" i="0" kern="1200" dirty="0">
                          <a:solidFill>
                            <a:srgbClr val="FF0000"/>
                          </a:solidFill>
                          <a:latin typeface="+mn-lt"/>
                          <a:ea typeface="+mn-ea"/>
                          <a:cs typeface="+mn-cs"/>
                        </a:rPr>
                        <a:t>. </a:t>
                      </a:r>
                    </a:p>
                    <a:p>
                      <a:pPr>
                        <a:buFontTx/>
                        <a:buNone/>
                      </a:pPr>
                      <a:r>
                        <a:rPr kumimoji="0" lang="en-US" altLang="ko-KR" sz="1400" b="0" i="0" kern="1200" baseline="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 - </a:t>
                      </a:r>
                      <a:r>
                        <a:rPr kumimoji="0" lang="ko-KR" altLang="en-US" sz="1400" b="0" i="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다만</a:t>
                      </a:r>
                      <a:r>
                        <a:rPr kumimoji="0" lang="en-US" altLang="ko-KR" sz="1400" b="0" i="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, </a:t>
                      </a:r>
                      <a:r>
                        <a:rPr kumimoji="0" lang="ko-KR" altLang="en-US" sz="1400" b="0" i="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그 </a:t>
                      </a:r>
                      <a:r>
                        <a:rPr kumimoji="0" lang="ko-KR" altLang="en-US" sz="1400" b="0" i="0" kern="1200" dirty="0">
                          <a:solidFill>
                            <a:srgbClr val="FF0000"/>
                          </a:solidFill>
                          <a:latin typeface="+mn-lt"/>
                          <a:ea typeface="+mn-ea"/>
                          <a:cs typeface="+mn-cs"/>
                        </a:rPr>
                        <a:t>영업의 대상 범위가 둘 이상의 특별시</a:t>
                      </a:r>
                      <a:r>
                        <a:rPr kumimoji="0" lang="en-US" altLang="ko-KR" sz="1400" b="0" i="0" kern="1200" dirty="0">
                          <a:solidFill>
                            <a:srgbClr val="FF0000"/>
                          </a:solidFill>
                          <a:latin typeface="+mn-lt"/>
                          <a:ea typeface="+mn-ea"/>
                          <a:cs typeface="+mn-cs"/>
                        </a:rPr>
                        <a:t>·</a:t>
                      </a:r>
                      <a:r>
                        <a:rPr kumimoji="0" lang="ko-KR" altLang="en-US" sz="1400" b="0" i="0" kern="1200" dirty="0">
                          <a:solidFill>
                            <a:srgbClr val="FF0000"/>
                          </a:solidFill>
                          <a:latin typeface="+mn-lt"/>
                          <a:ea typeface="+mn-ea"/>
                          <a:cs typeface="+mn-cs"/>
                        </a:rPr>
                        <a:t>광역시</a:t>
                      </a:r>
                      <a:r>
                        <a:rPr kumimoji="0" lang="en-US" altLang="ko-KR" sz="1400" b="0" i="0" kern="1200" dirty="0">
                          <a:solidFill>
                            <a:srgbClr val="FF0000"/>
                          </a:solidFill>
                          <a:latin typeface="+mn-lt"/>
                          <a:ea typeface="+mn-ea"/>
                          <a:cs typeface="+mn-cs"/>
                        </a:rPr>
                        <a:t>·</a:t>
                      </a:r>
                      <a:r>
                        <a:rPr kumimoji="0" lang="ko-KR" altLang="en-US" sz="1400" b="0" i="0" kern="1200" dirty="0">
                          <a:solidFill>
                            <a:srgbClr val="FF0000"/>
                          </a:solidFill>
                          <a:latin typeface="+mn-lt"/>
                          <a:ea typeface="+mn-ea"/>
                          <a:cs typeface="+mn-cs"/>
                        </a:rPr>
                        <a:t>도 또는 특별자치도에 걸치는 경우</a:t>
                      </a:r>
                      <a:endParaRPr kumimoji="0" lang="en-US" altLang="ko-KR" sz="1400" b="0" i="0" kern="1200" dirty="0">
                        <a:solidFill>
                          <a:srgbClr val="FF0000"/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pPr>
                        <a:buFontTx/>
                        <a:buNone/>
                      </a:pPr>
                      <a:r>
                        <a:rPr kumimoji="0" lang="en-US" altLang="ko-KR" sz="1400" b="0" i="0" kern="1200" dirty="0">
                          <a:solidFill>
                            <a:srgbClr val="FF0000"/>
                          </a:solidFill>
                          <a:latin typeface="+mn-lt"/>
                          <a:ea typeface="+mn-ea"/>
                          <a:cs typeface="+mn-cs"/>
                        </a:rPr>
                        <a:t>    </a:t>
                      </a:r>
                      <a:r>
                        <a:rPr kumimoji="0" lang="ko-KR" altLang="en-US" sz="1400" b="0" i="0" kern="1200" dirty="0">
                          <a:solidFill>
                            <a:srgbClr val="FF0000"/>
                          </a:solidFill>
                          <a:latin typeface="+mn-lt"/>
                          <a:ea typeface="+mn-ea"/>
                          <a:cs typeface="+mn-cs"/>
                        </a:rPr>
                        <a:t>에는 경찰청장의 허가</a:t>
                      </a:r>
                      <a:r>
                        <a:rPr kumimoji="0" lang="ko-KR" altLang="en-US" sz="1400" b="0" i="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를 받아야 한다</a:t>
                      </a:r>
                      <a:r>
                        <a:rPr kumimoji="0" lang="en-US" altLang="ko-KR" sz="1400" b="0" i="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.</a:t>
                      </a:r>
                      <a:endParaRPr kumimoji="0" lang="ko-KR" altLang="en-US" sz="1400" b="0" i="0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r>
                        <a:rPr kumimoji="0" lang="ko-KR" altLang="en-US" sz="1400" b="0" i="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kumimoji="0" lang="en-US" altLang="ko-KR" sz="1400" b="0" i="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- </a:t>
                      </a:r>
                      <a:r>
                        <a:rPr kumimoji="0" lang="ko-KR" altLang="en-US" sz="1400" b="0" i="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또한 허가를 받은 자가 대통령령으로 정하는 </a:t>
                      </a:r>
                      <a:r>
                        <a:rPr kumimoji="0" lang="ko-KR" altLang="en-US" sz="1400" b="0" i="0" kern="1200" dirty="0">
                          <a:solidFill>
                            <a:srgbClr val="FF0000"/>
                          </a:solidFill>
                          <a:latin typeface="+mn-lt"/>
                          <a:ea typeface="+mn-ea"/>
                          <a:cs typeface="+mn-cs"/>
                        </a:rPr>
                        <a:t>중요 사항을 변경하려면 </a:t>
                      </a:r>
                      <a:r>
                        <a:rPr kumimoji="0" lang="ko-KR" altLang="en-US" sz="1400" b="0" i="0" kern="1200" dirty="0" err="1">
                          <a:solidFill>
                            <a:srgbClr val="FF0000"/>
                          </a:solidFill>
                          <a:latin typeface="+mn-lt"/>
                          <a:ea typeface="+mn-ea"/>
                          <a:cs typeface="+mn-cs"/>
                        </a:rPr>
                        <a:t>행정안전부령으로</a:t>
                      </a:r>
                      <a:r>
                        <a:rPr kumimoji="0" lang="ko-KR" altLang="en-US" sz="1400" b="0" i="0" kern="1200" dirty="0">
                          <a:solidFill>
                            <a:srgbClr val="FF0000"/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endParaRPr kumimoji="0" lang="en-US" altLang="ko-KR" sz="1400" b="0" i="0" kern="1200" dirty="0">
                        <a:solidFill>
                          <a:srgbClr val="FF0000"/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r>
                        <a:rPr kumimoji="0" lang="en-US" altLang="ko-KR" sz="1400" b="0" i="0" kern="1200" dirty="0">
                          <a:solidFill>
                            <a:srgbClr val="FF0000"/>
                          </a:solidFill>
                          <a:latin typeface="+mn-lt"/>
                          <a:ea typeface="+mn-ea"/>
                          <a:cs typeface="+mn-cs"/>
                        </a:rPr>
                        <a:t>   </a:t>
                      </a:r>
                      <a:r>
                        <a:rPr kumimoji="0" lang="ko-KR" altLang="en-US" sz="1400" b="0" i="0" kern="1200" dirty="0">
                          <a:solidFill>
                            <a:srgbClr val="FF0000"/>
                          </a:solidFill>
                          <a:latin typeface="+mn-lt"/>
                          <a:ea typeface="+mn-ea"/>
                          <a:cs typeface="+mn-cs"/>
                        </a:rPr>
                        <a:t>정하는 바에 따라 경찰청장이나 시도경찰청장의 허가</a:t>
                      </a:r>
                      <a:r>
                        <a:rPr kumimoji="0" lang="ko-KR" altLang="en-US" sz="1400" b="0" i="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를 받아야 함</a:t>
                      </a:r>
                      <a:r>
                        <a:rPr kumimoji="0" lang="en-US" altLang="ko-KR" sz="1400" b="0" i="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. </a:t>
                      </a:r>
                    </a:p>
                    <a:p>
                      <a:r>
                        <a:rPr kumimoji="0" lang="en-US" altLang="ko-KR" sz="1400" b="0" i="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 - </a:t>
                      </a:r>
                      <a:r>
                        <a:rPr kumimoji="0" lang="ko-KR" altLang="en-US" sz="1400" b="0" i="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한편</a:t>
                      </a:r>
                      <a:r>
                        <a:rPr kumimoji="0" lang="en-US" altLang="ko-KR" sz="1400" b="0" i="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, </a:t>
                      </a:r>
                      <a:r>
                        <a:rPr kumimoji="0" lang="ko-KR" altLang="en-US" sz="1400" b="0" i="0" kern="1200" dirty="0">
                          <a:solidFill>
                            <a:srgbClr val="FF0000"/>
                          </a:solidFill>
                          <a:latin typeface="+mn-lt"/>
                          <a:ea typeface="+mn-ea"/>
                          <a:cs typeface="+mn-cs"/>
                        </a:rPr>
                        <a:t>국가기관이나 지방자치단체가 사행행위영업을 하려면 경찰청장의 승인</a:t>
                      </a:r>
                      <a:r>
                        <a:rPr kumimoji="0" lang="ko-KR" altLang="en-US" sz="1400" b="0" i="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을 받아야 </a:t>
                      </a:r>
                      <a:endParaRPr kumimoji="0" lang="en-US" altLang="ko-KR" sz="1400" b="0" i="0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r>
                        <a:rPr kumimoji="0" lang="en-US" altLang="ko-KR" sz="1400" b="0" i="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    </a:t>
                      </a:r>
                      <a:r>
                        <a:rPr kumimoji="0" lang="ko-KR" altLang="en-US" sz="1400" b="0" i="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함</a:t>
                      </a:r>
                      <a:r>
                        <a:rPr kumimoji="0" lang="en-US" altLang="ko-KR" sz="1400" b="0" i="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.</a:t>
                      </a:r>
                      <a:endParaRPr kumimoji="0" lang="ko-KR" altLang="en-US" sz="1400" b="0" i="0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endParaRPr lang="ko-KR" altLang="en-US" sz="1400" dirty="0"/>
                    </a:p>
                  </a:txBody>
                  <a:tcPr marL="16133" marR="16133" marT="16133" marB="16133" anchor="ctr">
                    <a:lnL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10000"/>
                  </a:ext>
                </a:extLst>
              </a:tr>
              <a:tr h="1829693">
                <a:tc vMerge="1">
                  <a:txBody>
                    <a:bodyPr/>
                    <a:lstStyle/>
                    <a:p>
                      <a:endParaRPr lang="ko-KR" altLang="en-US" sz="1400" dirty="0"/>
                    </a:p>
                  </a:txBody>
                  <a:tcPr marL="16133" marR="16133" marT="16133" marB="16133" anchor="ctr">
                    <a:lnL>
                      <a:noFill/>
                    </a:lnL>
                    <a:lnR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EAEA"/>
                    </a:solidFill>
                  </a:tcPr>
                </a:tc>
                <a:tc>
                  <a:txBody>
                    <a:bodyPr/>
                    <a:lstStyle/>
                    <a:p>
                      <a:endParaRPr kumimoji="0" lang="en-US" altLang="ko-KR" sz="1400" b="0" i="0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r>
                        <a:rPr kumimoji="0" lang="en-US" altLang="ko-KR" sz="1400" b="0" i="0" kern="1200" dirty="0">
                          <a:solidFill>
                            <a:srgbClr val="FF0000"/>
                          </a:solidFill>
                          <a:latin typeface="+mn-lt"/>
                          <a:ea typeface="+mn-ea"/>
                          <a:cs typeface="+mn-cs"/>
                        </a:rPr>
                        <a:t>* </a:t>
                      </a:r>
                      <a:r>
                        <a:rPr kumimoji="0" lang="ko-KR" altLang="en-US" sz="1400" b="0" i="0" kern="1200" dirty="0">
                          <a:solidFill>
                            <a:srgbClr val="FF0000"/>
                          </a:solidFill>
                          <a:latin typeface="+mn-lt"/>
                          <a:ea typeface="+mn-ea"/>
                          <a:cs typeface="+mn-cs"/>
                        </a:rPr>
                        <a:t>허가 기간</a:t>
                      </a:r>
                      <a:endParaRPr kumimoji="0" lang="en-US" altLang="ko-KR" sz="1400" b="0" i="0" kern="1200" dirty="0">
                        <a:solidFill>
                          <a:srgbClr val="FF0000"/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r>
                        <a:rPr kumimoji="0" lang="ko-KR" altLang="en-US" sz="1400" b="0" i="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kumimoji="0" lang="en-US" altLang="ko-KR" sz="1400" b="0" i="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- </a:t>
                      </a:r>
                      <a:r>
                        <a:rPr kumimoji="0" lang="ko-KR" altLang="en-US" sz="1400" b="0" i="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사행행위 영업허가의 유효기간은 사행행위영업의 </a:t>
                      </a:r>
                      <a:r>
                        <a:rPr kumimoji="0" lang="ko-KR" altLang="en-US" sz="1400" b="0" i="0" kern="1200" dirty="0">
                          <a:solidFill>
                            <a:srgbClr val="FF0000"/>
                          </a:solidFill>
                          <a:latin typeface="+mn-lt"/>
                          <a:ea typeface="+mn-ea"/>
                          <a:cs typeface="+mn-cs"/>
                        </a:rPr>
                        <a:t>종류별로 대통령령으로 정하되</a:t>
                      </a:r>
                      <a:r>
                        <a:rPr kumimoji="0" lang="en-US" altLang="ko-KR" sz="1400" b="0" i="0" kern="1200" dirty="0">
                          <a:solidFill>
                            <a:srgbClr val="FF0000"/>
                          </a:solidFill>
                          <a:latin typeface="+mn-lt"/>
                          <a:ea typeface="+mn-ea"/>
                          <a:cs typeface="+mn-cs"/>
                        </a:rPr>
                        <a:t>, 3</a:t>
                      </a:r>
                      <a:r>
                        <a:rPr kumimoji="0" lang="ko-KR" altLang="en-US" sz="1400" b="0" i="0" kern="1200" dirty="0">
                          <a:solidFill>
                            <a:srgbClr val="FF0000"/>
                          </a:solidFill>
                          <a:latin typeface="+mn-lt"/>
                          <a:ea typeface="+mn-ea"/>
                          <a:cs typeface="+mn-cs"/>
                        </a:rPr>
                        <a:t>년을 </a:t>
                      </a:r>
                      <a:endParaRPr kumimoji="0" lang="en-US" altLang="ko-KR" sz="1400" b="0" i="0" kern="1200" dirty="0">
                        <a:solidFill>
                          <a:srgbClr val="FF0000"/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r>
                        <a:rPr kumimoji="0" lang="en-US" altLang="ko-KR" sz="1400" b="0" i="0" kern="1200" dirty="0">
                          <a:solidFill>
                            <a:srgbClr val="FF0000"/>
                          </a:solidFill>
                          <a:latin typeface="+mn-lt"/>
                          <a:ea typeface="+mn-ea"/>
                          <a:cs typeface="+mn-cs"/>
                        </a:rPr>
                        <a:t>    </a:t>
                      </a:r>
                      <a:r>
                        <a:rPr kumimoji="0" lang="ko-KR" altLang="en-US" sz="1400" b="0" i="0" kern="1200" dirty="0">
                          <a:solidFill>
                            <a:srgbClr val="FF0000"/>
                          </a:solidFill>
                          <a:latin typeface="+mn-lt"/>
                          <a:ea typeface="+mn-ea"/>
                          <a:cs typeface="+mn-cs"/>
                        </a:rPr>
                        <a:t>초과할 수 없다</a:t>
                      </a:r>
                      <a:r>
                        <a:rPr kumimoji="0" lang="en-US" altLang="ko-KR" sz="1400" b="0" i="0" kern="1200" dirty="0">
                          <a:solidFill>
                            <a:srgbClr val="FF0000"/>
                          </a:solidFill>
                          <a:latin typeface="+mn-lt"/>
                          <a:ea typeface="+mn-ea"/>
                          <a:cs typeface="+mn-cs"/>
                        </a:rPr>
                        <a:t>. </a:t>
                      </a:r>
                    </a:p>
                    <a:p>
                      <a:pPr marL="0" indent="0">
                        <a:buFontTx/>
                        <a:buNone/>
                      </a:pPr>
                      <a:r>
                        <a:rPr kumimoji="0" lang="ko-KR" altLang="en-US" sz="1400" b="0" i="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kumimoji="0" lang="en-US" altLang="ko-KR" sz="1400" b="0" i="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- </a:t>
                      </a:r>
                      <a:r>
                        <a:rPr kumimoji="0" lang="ko-KR" altLang="en-US" sz="1400" b="0" i="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영업허가의 유효기간이 지난 후 계속하여 영업을 하려는 자는 </a:t>
                      </a:r>
                      <a:r>
                        <a:rPr kumimoji="0" lang="ko-KR" altLang="en-US" sz="1400" b="0" i="0" kern="1200" dirty="0" err="1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행정안전부령으로</a:t>
                      </a:r>
                      <a:r>
                        <a:rPr kumimoji="0" lang="ko-KR" altLang="en-US" sz="1400" b="0" i="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 정하는 </a:t>
                      </a:r>
                      <a:endParaRPr kumimoji="0" lang="en-US" altLang="ko-KR" sz="1400" b="0" i="0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indent="0">
                        <a:buFontTx/>
                        <a:buNone/>
                      </a:pPr>
                      <a:r>
                        <a:rPr kumimoji="0" lang="en-US" altLang="ko-KR" sz="1400" b="0" i="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    </a:t>
                      </a:r>
                      <a:r>
                        <a:rPr kumimoji="0" lang="ko-KR" altLang="en-US" sz="1400" b="0" i="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바에 따라 다시 허가를 받아야 한다</a:t>
                      </a:r>
                      <a:r>
                        <a:rPr kumimoji="0" lang="en-US" altLang="ko-KR" sz="1400" b="0" i="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.</a:t>
                      </a:r>
                      <a:endParaRPr kumimoji="0" lang="ko-KR" altLang="en-US" sz="1400" b="0" i="0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endParaRPr lang="ko-KR" altLang="en-US" sz="1400" dirty="0"/>
                    </a:p>
                  </a:txBody>
                  <a:tcPr marL="16133" marR="16133" marT="16133" marB="16133" anchor="ctr">
                    <a:lnL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10001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내용 개체 틀 1"/>
          <p:cNvSpPr>
            <a:spLocks noGrp="1"/>
          </p:cNvSpPr>
          <p:nvPr>
            <p:ph idx="1"/>
          </p:nvPr>
        </p:nvSpPr>
        <p:spPr>
          <a:xfrm>
            <a:off x="466077" y="1772816"/>
            <a:ext cx="8229600" cy="4525963"/>
          </a:xfrm>
        </p:spPr>
        <p:txBody>
          <a:bodyPr>
            <a:normAutofit/>
          </a:bodyPr>
          <a:lstStyle/>
          <a:p>
            <a:r>
              <a:rPr lang="ko-KR" altLang="en-US" sz="1600" dirty="0"/>
              <a:t> 기초질서 위반사범이란 사람들이 일상생활에 흔히 범하기 쉬운 경미한 법익의 침해행위로서 경범죄처벌법과 도로교통법에 그 행위유형들이 규정되어 있으며 </a:t>
            </a:r>
            <a:r>
              <a:rPr lang="ko-KR" altLang="en-US" sz="1600" dirty="0">
                <a:solidFill>
                  <a:srgbClr val="FF0000"/>
                </a:solidFill>
              </a:rPr>
              <a:t>제재수단이 범칙금 부과로 되어 있는 행위를 말함</a:t>
            </a:r>
            <a:r>
              <a:rPr lang="en-US" altLang="ko-KR" sz="1600" dirty="0">
                <a:solidFill>
                  <a:srgbClr val="FF0000"/>
                </a:solidFill>
              </a:rPr>
              <a:t>. </a:t>
            </a:r>
          </a:p>
          <a:p>
            <a:endParaRPr lang="en-US" altLang="ko-KR" sz="1600" dirty="0"/>
          </a:p>
          <a:p>
            <a:r>
              <a:rPr lang="ko-KR" altLang="en-US" sz="1600" dirty="0"/>
              <a:t>이러한 기초질서의 개념은 법률상의 용어나 학문적으로 정의된 개념이 아니라 실무상의 용어</a:t>
            </a:r>
            <a:endParaRPr lang="en-US" altLang="ko-KR" sz="1600" dirty="0"/>
          </a:p>
          <a:p>
            <a:endParaRPr lang="en-US" altLang="ko-KR" sz="1600" dirty="0"/>
          </a:p>
          <a:p>
            <a:r>
              <a:rPr lang="en-US" altLang="ko-KR" sz="1600" dirty="0"/>
              <a:t>  </a:t>
            </a:r>
            <a:r>
              <a:rPr lang="ko-KR" altLang="en-US" sz="1600" dirty="0"/>
              <a:t>기초질서 위반사범단속은 국민의 일상생활 속에서 준법정신을 높이고 사회적 도덕심을 향상시켜 공동생활의 평화질서를 확보하고 비교적 경미한 범죄행위의 단속을 통하여 그 이후에 발생할 수도 있는 더 큰 범죄를 사전에 예방하는데 그 의의가 있음</a:t>
            </a:r>
          </a:p>
          <a:p>
            <a:endParaRPr lang="ko-KR" altLang="en-US" sz="1600" dirty="0"/>
          </a:p>
        </p:txBody>
      </p:sp>
      <p:sp>
        <p:nvSpPr>
          <p:cNvPr id="3" name="제목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/>
              <a:t>2. </a:t>
            </a:r>
            <a:r>
              <a:rPr lang="ko-KR" altLang="en-US" dirty="0"/>
              <a:t>기초질서 위반사범의 단속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제목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/>
              <a:t>2-1. </a:t>
            </a:r>
            <a:r>
              <a:rPr lang="ko-KR" altLang="en-US" dirty="0"/>
              <a:t>단속대상</a:t>
            </a:r>
          </a:p>
        </p:txBody>
      </p:sp>
      <p:graphicFrame>
        <p:nvGraphicFramePr>
          <p:cNvPr id="4" name="표 3"/>
          <p:cNvGraphicFramePr>
            <a:graphicFrameLocks noGrp="1"/>
          </p:cNvGraphicFramePr>
          <p:nvPr/>
        </p:nvGraphicFramePr>
        <p:xfrm>
          <a:off x="428596" y="1643050"/>
          <a:ext cx="8429684" cy="3507061"/>
        </p:xfrm>
        <a:graphic>
          <a:graphicData uri="http://schemas.openxmlformats.org/drawingml/2006/table">
            <a:tbl>
              <a:tblPr/>
              <a:tblGrid>
                <a:gridCol w="1495594">
                  <a:extLst>
                    <a:ext uri="{9D8B030D-6E8A-4147-A177-3AD203B41FA5}">
                      <a16:colId xmlns="" xmlns:a16="http://schemas.microsoft.com/office/drawing/2014/main" val="20000"/>
                    </a:ext>
                  </a:extLst>
                </a:gridCol>
                <a:gridCol w="6934090">
                  <a:extLst>
                    <a:ext uri="{9D8B030D-6E8A-4147-A177-3AD203B41FA5}">
                      <a16:colId xmlns="" xmlns:a16="http://schemas.microsoft.com/office/drawing/2014/main" val="20001"/>
                    </a:ext>
                  </a:extLst>
                </a:gridCol>
              </a:tblGrid>
              <a:tr h="1857388"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800" b="0" i="0" spc="50">
                          <a:solidFill>
                            <a:srgbClr val="FF0000"/>
                          </a:solidFill>
                          <a:latin typeface="-윤고딕130"/>
                        </a:rPr>
                        <a:t>경범죄처벌법</a:t>
                      </a:r>
                    </a:p>
                    <a:p>
                      <a:pPr marL="0" marR="0" indent="0" algn="ctr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800" b="0" i="0" spc="50">
                          <a:solidFill>
                            <a:srgbClr val="FF0000"/>
                          </a:solidFill>
                          <a:latin typeface="-윤고딕130"/>
                        </a:rPr>
                        <a:t>위반행위</a:t>
                      </a:r>
                      <a:endParaRPr lang="ko-KR" altLang="en-US" sz="1800" b="0" i="0" spc="50" dirty="0">
                        <a:solidFill>
                          <a:srgbClr val="FF0000"/>
                        </a:solidFill>
                        <a:latin typeface="-윤고딕130"/>
                      </a:endParaRPr>
                    </a:p>
                  </a:txBody>
                  <a:tcPr marL="17780" marR="17780" marT="17780" marB="17780" anchor="ctr">
                    <a:lnL>
                      <a:noFill/>
                    </a:lnL>
                    <a:lnR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EAEA"/>
                    </a:solidFill>
                  </a:tcPr>
                </a:tc>
                <a:tc>
                  <a:txBody>
                    <a:bodyPr/>
                    <a:lstStyle/>
                    <a:p>
                      <a:pPr marL="63500" marR="63500" indent="0" algn="just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800" b="0" i="0" spc="50" dirty="0">
                          <a:solidFill>
                            <a:srgbClr val="000000"/>
                          </a:solidFill>
                          <a:latin typeface="-윤고딕110"/>
                        </a:rPr>
                        <a:t>오물방치 및 노상방뇨</a:t>
                      </a:r>
                      <a:r>
                        <a:rPr lang="en-US" altLang="ko-KR" sz="1800" b="0" i="0" spc="50" dirty="0">
                          <a:solidFill>
                            <a:srgbClr val="000000"/>
                          </a:solidFill>
                          <a:latin typeface="-윤고딕110"/>
                        </a:rPr>
                        <a:t>, </a:t>
                      </a:r>
                      <a:r>
                        <a:rPr lang="ko-KR" altLang="en-US" sz="1800" b="0" i="0" spc="50" dirty="0">
                          <a:solidFill>
                            <a:srgbClr val="000000"/>
                          </a:solidFill>
                          <a:latin typeface="-윤고딕110"/>
                        </a:rPr>
                        <a:t>광고물 무단첩부</a:t>
                      </a:r>
                      <a:r>
                        <a:rPr lang="en-US" altLang="ko-KR" sz="1800" b="0" i="0" spc="50" dirty="0">
                          <a:solidFill>
                            <a:srgbClr val="000000"/>
                          </a:solidFill>
                          <a:latin typeface="-윤고딕110"/>
                        </a:rPr>
                        <a:t>, </a:t>
                      </a:r>
                      <a:r>
                        <a:rPr lang="ko-KR" altLang="en-US" sz="1800" b="0" i="0" spc="50" dirty="0">
                          <a:solidFill>
                            <a:srgbClr val="000000"/>
                          </a:solidFill>
                          <a:latin typeface="-윤고딕110"/>
                        </a:rPr>
                        <a:t>음주소란</a:t>
                      </a:r>
                      <a:r>
                        <a:rPr lang="en-US" altLang="ko-KR" sz="1800" b="0" i="0" spc="50" dirty="0">
                          <a:solidFill>
                            <a:srgbClr val="000000"/>
                          </a:solidFill>
                          <a:latin typeface="-윤고딕110"/>
                        </a:rPr>
                        <a:t>, </a:t>
                      </a:r>
                      <a:r>
                        <a:rPr lang="ko-KR" altLang="en-US" sz="1800" b="0" i="0" spc="50" dirty="0">
                          <a:solidFill>
                            <a:srgbClr val="000000"/>
                          </a:solidFill>
                          <a:latin typeface="-윤고딕110"/>
                        </a:rPr>
                        <a:t>새치기</a:t>
                      </a:r>
                      <a:r>
                        <a:rPr lang="en-US" altLang="ko-KR" sz="1800" b="0" i="0" spc="50" dirty="0">
                          <a:solidFill>
                            <a:srgbClr val="000000"/>
                          </a:solidFill>
                          <a:latin typeface="-윤고딕110"/>
                        </a:rPr>
                        <a:t>, </a:t>
                      </a:r>
                      <a:r>
                        <a:rPr lang="ko-KR" altLang="en-US" sz="1800" b="0" i="0" spc="50" dirty="0">
                          <a:solidFill>
                            <a:srgbClr val="000000"/>
                          </a:solidFill>
                          <a:latin typeface="-윤고딕110"/>
                        </a:rPr>
                        <a:t>금연장소에서의 흡연</a:t>
                      </a:r>
                      <a:r>
                        <a:rPr lang="en-US" altLang="ko-KR" sz="1800" b="0" i="0" spc="50" dirty="0">
                          <a:solidFill>
                            <a:srgbClr val="000000"/>
                          </a:solidFill>
                          <a:latin typeface="-윤고딕110"/>
                        </a:rPr>
                        <a:t>, </a:t>
                      </a:r>
                      <a:r>
                        <a:rPr lang="ko-KR" altLang="en-US" sz="1800" b="0" i="0" spc="50" dirty="0">
                          <a:solidFill>
                            <a:srgbClr val="000000"/>
                          </a:solidFill>
                          <a:latin typeface="-윤고딕110"/>
                        </a:rPr>
                        <a:t>자연훼손</a:t>
                      </a:r>
                      <a:r>
                        <a:rPr lang="en-US" altLang="ko-KR" sz="1800" b="0" i="0" spc="50" dirty="0">
                          <a:solidFill>
                            <a:srgbClr val="000000"/>
                          </a:solidFill>
                          <a:latin typeface="-윤고딕110"/>
                        </a:rPr>
                        <a:t>, </a:t>
                      </a:r>
                      <a:r>
                        <a:rPr lang="ko-KR" altLang="en-US" sz="1800" b="0" i="0" spc="50" dirty="0">
                          <a:solidFill>
                            <a:srgbClr val="000000"/>
                          </a:solidFill>
                          <a:latin typeface="-윤고딕110"/>
                        </a:rPr>
                        <a:t>담배꽁초투기</a:t>
                      </a:r>
                      <a:r>
                        <a:rPr lang="en-US" altLang="ko-KR" sz="1800" b="0" i="0" spc="50" dirty="0">
                          <a:solidFill>
                            <a:srgbClr val="000000"/>
                          </a:solidFill>
                          <a:latin typeface="-윤고딕110"/>
                        </a:rPr>
                        <a:t>, </a:t>
                      </a:r>
                      <a:r>
                        <a:rPr lang="ko-KR" altLang="en-US" sz="1800" b="0" i="0" spc="50" dirty="0">
                          <a:solidFill>
                            <a:srgbClr val="000000"/>
                          </a:solidFill>
                          <a:latin typeface="-윤고딕110"/>
                        </a:rPr>
                        <a:t>암표매매</a:t>
                      </a:r>
                      <a:r>
                        <a:rPr lang="en-US" altLang="ko-KR" sz="1800" b="0" i="0" spc="50" dirty="0">
                          <a:solidFill>
                            <a:srgbClr val="000000"/>
                          </a:solidFill>
                          <a:latin typeface="-윤고딕110"/>
                        </a:rPr>
                        <a:t>, </a:t>
                      </a:r>
                      <a:r>
                        <a:rPr lang="ko-KR" altLang="en-US" sz="1800" b="0" i="0" spc="50" dirty="0">
                          <a:solidFill>
                            <a:srgbClr val="000000"/>
                          </a:solidFill>
                          <a:latin typeface="-윤고딕110"/>
                        </a:rPr>
                        <a:t>허위신고</a:t>
                      </a:r>
                      <a:r>
                        <a:rPr lang="en-US" altLang="ko-KR" sz="1800" b="0" i="0" spc="50" dirty="0">
                          <a:solidFill>
                            <a:srgbClr val="000000"/>
                          </a:solidFill>
                          <a:latin typeface="-윤고딕110"/>
                        </a:rPr>
                        <a:t>, </a:t>
                      </a:r>
                      <a:r>
                        <a:rPr lang="ko-KR" altLang="en-US" sz="1800" b="0" i="0" spc="50" dirty="0">
                          <a:solidFill>
                            <a:srgbClr val="000000"/>
                          </a:solidFill>
                          <a:latin typeface="-윤고딕110"/>
                        </a:rPr>
                        <a:t>덮개 없는 음식물 </a:t>
                      </a:r>
                      <a:r>
                        <a:rPr lang="ko-KR" altLang="en-US" sz="1800" b="0" i="0" spc="50">
                          <a:solidFill>
                            <a:srgbClr val="000000"/>
                          </a:solidFill>
                          <a:latin typeface="-윤고딕110"/>
                        </a:rPr>
                        <a:t>판매 등</a:t>
                      </a:r>
                      <a:endParaRPr lang="en-US" altLang="ko-KR" sz="1800" b="0" i="0" spc="50">
                        <a:solidFill>
                          <a:srgbClr val="000000"/>
                        </a:solidFill>
                        <a:latin typeface="-윤고딕110"/>
                      </a:endParaRPr>
                    </a:p>
                  </a:txBody>
                  <a:tcPr marL="17780" marR="17780" marT="17780" marB="17780" anchor="ctr">
                    <a:lnL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10000"/>
                  </a:ext>
                </a:extLst>
              </a:tr>
              <a:tr h="1649673"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800" b="0" i="0" spc="50" dirty="0">
                          <a:solidFill>
                            <a:srgbClr val="FF0000"/>
                          </a:solidFill>
                          <a:latin typeface="-윤고딕130"/>
                        </a:rPr>
                        <a:t>도로교통법</a:t>
                      </a:r>
                    </a:p>
                    <a:p>
                      <a:pPr marL="0" marR="0" indent="0" algn="ctr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800" b="0" i="0" spc="50" dirty="0">
                          <a:solidFill>
                            <a:srgbClr val="FF0000"/>
                          </a:solidFill>
                          <a:latin typeface="-윤고딕130"/>
                        </a:rPr>
                        <a:t>위반행위</a:t>
                      </a:r>
                    </a:p>
                  </a:txBody>
                  <a:tcPr marL="17780" marR="17780" marT="17780" marB="17780" anchor="ctr">
                    <a:lnL>
                      <a:noFill/>
                    </a:lnL>
                    <a:lnR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EAEA"/>
                    </a:solidFill>
                  </a:tcPr>
                </a:tc>
                <a:tc>
                  <a:txBody>
                    <a:bodyPr/>
                    <a:lstStyle/>
                    <a:p>
                      <a:pPr marL="63500" marR="63500" indent="0" algn="just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800" b="0" i="0" spc="50" dirty="0">
                          <a:solidFill>
                            <a:srgbClr val="000000"/>
                          </a:solidFill>
                          <a:latin typeface="-윤고딕110"/>
                        </a:rPr>
                        <a:t>신호위반</a:t>
                      </a:r>
                      <a:r>
                        <a:rPr lang="en-US" altLang="ko-KR" sz="1800" b="0" i="0" spc="50" dirty="0">
                          <a:solidFill>
                            <a:srgbClr val="000000"/>
                          </a:solidFill>
                          <a:latin typeface="-윤고딕110"/>
                        </a:rPr>
                        <a:t>, </a:t>
                      </a:r>
                      <a:r>
                        <a:rPr lang="ko-KR" altLang="en-US" sz="1800" b="0" i="0" spc="50" dirty="0">
                          <a:solidFill>
                            <a:srgbClr val="000000"/>
                          </a:solidFill>
                          <a:latin typeface="-윤고딕110"/>
                        </a:rPr>
                        <a:t>무단횡단</a:t>
                      </a:r>
                      <a:r>
                        <a:rPr lang="en-US" altLang="ko-KR" sz="1800" b="0" i="0" spc="50" dirty="0">
                          <a:solidFill>
                            <a:srgbClr val="000000"/>
                          </a:solidFill>
                          <a:latin typeface="-윤고딕110"/>
                        </a:rPr>
                        <a:t>, </a:t>
                      </a:r>
                      <a:r>
                        <a:rPr lang="ko-KR" altLang="en-US" sz="1800" b="0" i="0" spc="50" dirty="0">
                          <a:solidFill>
                            <a:srgbClr val="000000"/>
                          </a:solidFill>
                          <a:latin typeface="-윤고딕110"/>
                        </a:rPr>
                        <a:t>차도보행</a:t>
                      </a:r>
                      <a:r>
                        <a:rPr lang="en-US" altLang="ko-KR" sz="1800" b="0" i="0" spc="50" dirty="0">
                          <a:solidFill>
                            <a:srgbClr val="000000"/>
                          </a:solidFill>
                          <a:latin typeface="-윤고딕110"/>
                        </a:rPr>
                        <a:t>, </a:t>
                      </a:r>
                      <a:r>
                        <a:rPr lang="ko-KR" altLang="en-US" sz="1800" b="0" i="0" spc="50" dirty="0">
                          <a:solidFill>
                            <a:srgbClr val="000000"/>
                          </a:solidFill>
                          <a:latin typeface="-윤고딕110"/>
                        </a:rPr>
                        <a:t>차도에서 차 잡는 행위</a:t>
                      </a:r>
                      <a:r>
                        <a:rPr lang="en-US" altLang="ko-KR" sz="1800" b="0" i="0" spc="50" dirty="0">
                          <a:solidFill>
                            <a:srgbClr val="000000"/>
                          </a:solidFill>
                          <a:latin typeface="-윤고딕110"/>
                        </a:rPr>
                        <a:t>, </a:t>
                      </a:r>
                      <a:r>
                        <a:rPr lang="ko-KR" altLang="en-US" sz="1800" b="0" i="0" spc="50" dirty="0">
                          <a:solidFill>
                            <a:srgbClr val="000000"/>
                          </a:solidFill>
                          <a:latin typeface="-윤고딕110"/>
                        </a:rPr>
                        <a:t>주</a:t>
                      </a:r>
                      <a:r>
                        <a:rPr lang="en-US" altLang="ko-KR" sz="1800" b="0" i="0" spc="50" dirty="0">
                          <a:solidFill>
                            <a:srgbClr val="000000"/>
                          </a:solidFill>
                          <a:latin typeface="-윤고딕110"/>
                        </a:rPr>
                        <a:t>․</a:t>
                      </a:r>
                      <a:r>
                        <a:rPr lang="ko-KR" altLang="en-US" sz="1800" b="0" i="0" spc="50" dirty="0">
                          <a:solidFill>
                            <a:srgbClr val="000000"/>
                          </a:solidFill>
                          <a:latin typeface="-윤고딕110"/>
                        </a:rPr>
                        <a:t>정차금지위반</a:t>
                      </a:r>
                      <a:r>
                        <a:rPr lang="en-US" altLang="ko-KR" sz="1800" b="0" i="0" spc="50" dirty="0">
                          <a:solidFill>
                            <a:srgbClr val="000000"/>
                          </a:solidFill>
                          <a:latin typeface="-윤고딕110"/>
                        </a:rPr>
                        <a:t>, </a:t>
                      </a:r>
                      <a:r>
                        <a:rPr lang="ko-KR" altLang="en-US" sz="1800" b="0" i="0" spc="50" dirty="0">
                          <a:solidFill>
                            <a:srgbClr val="000000"/>
                          </a:solidFill>
                          <a:latin typeface="-윤고딕110"/>
                        </a:rPr>
                        <a:t>노상시비</a:t>
                      </a:r>
                      <a:r>
                        <a:rPr lang="en-US" altLang="ko-KR" sz="1800" b="0" i="0" spc="50" dirty="0">
                          <a:solidFill>
                            <a:srgbClr val="000000"/>
                          </a:solidFill>
                          <a:latin typeface="-윤고딕110"/>
                        </a:rPr>
                        <a:t>․ </a:t>
                      </a:r>
                      <a:r>
                        <a:rPr lang="ko-KR" altLang="en-US" sz="1800" b="0" i="0" spc="50" dirty="0">
                          <a:solidFill>
                            <a:srgbClr val="000000"/>
                          </a:solidFill>
                          <a:latin typeface="-윤고딕110"/>
                        </a:rPr>
                        <a:t>다툼으로 차량의 통행방해 등</a:t>
                      </a:r>
                    </a:p>
                  </a:txBody>
                  <a:tcPr marL="17780" marR="17780" marT="17780" marB="17780" anchor="ctr">
                    <a:lnL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10001"/>
                  </a:ext>
                </a:extLst>
              </a:tr>
            </a:tbl>
          </a:graphicData>
        </a:graphic>
      </p:graphicFrame>
      <p:sp>
        <p:nvSpPr>
          <p:cNvPr id="26625" name="Rectangle 1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내용 개체 틀 1"/>
          <p:cNvSpPr>
            <a:spLocks noGrp="1"/>
          </p:cNvSpPr>
          <p:nvPr>
            <p:ph idx="1"/>
          </p:nvPr>
        </p:nvSpPr>
        <p:spPr>
          <a:xfrm>
            <a:off x="628680" y="1844824"/>
            <a:ext cx="8229600" cy="4525963"/>
          </a:xfrm>
        </p:spPr>
        <p:txBody>
          <a:bodyPr>
            <a:normAutofit/>
          </a:bodyPr>
          <a:lstStyle/>
          <a:p>
            <a:r>
              <a:rPr lang="ko-KR" altLang="en-US" sz="1800" dirty="0"/>
              <a:t>미국에서 지하철의 깨진 유리창을 방치한 결과 시민들의 준법의식이 없어져 강력범죄가 증가한다는 심리학자의 실험결과에 착안해서 붙여진 이름</a:t>
            </a:r>
            <a:r>
              <a:rPr lang="en-US" altLang="ko-KR" sz="1800" dirty="0"/>
              <a:t> </a:t>
            </a:r>
          </a:p>
          <a:p>
            <a:endParaRPr lang="en-US" altLang="ko-KR" sz="1800" dirty="0"/>
          </a:p>
          <a:p>
            <a:r>
              <a:rPr lang="ko-KR" altLang="en-US" sz="1800" dirty="0"/>
              <a:t>공동체내의 사소한 무질서를 계속 방치하다 보면 결국에는 사회전체로 무질서가 확대되어 범죄화되기 때문에 </a:t>
            </a:r>
            <a:r>
              <a:rPr lang="ko-KR" altLang="en-US" sz="1800" dirty="0">
                <a:solidFill>
                  <a:srgbClr val="FF0000"/>
                </a:solidFill>
              </a:rPr>
              <a:t>조그만 불법</a:t>
            </a:r>
            <a:r>
              <a:rPr lang="en-US" altLang="ko-KR" sz="1800" dirty="0">
                <a:solidFill>
                  <a:srgbClr val="FF0000"/>
                </a:solidFill>
              </a:rPr>
              <a:t>․</a:t>
            </a:r>
            <a:r>
              <a:rPr lang="ko-KR" altLang="en-US" sz="1800" dirty="0">
                <a:solidFill>
                  <a:srgbClr val="FF0000"/>
                </a:solidFill>
              </a:rPr>
              <a:t>무질서라도 방치하지 말고 제때에 단속하고 조치를 취해야 한다는 이론으로 기초질서단속의 중요성을 말해줌</a:t>
            </a:r>
          </a:p>
          <a:p>
            <a:endParaRPr lang="ko-KR" altLang="en-US" sz="1800" dirty="0"/>
          </a:p>
        </p:txBody>
      </p:sp>
      <p:sp>
        <p:nvSpPr>
          <p:cNvPr id="3" name="제목 2"/>
          <p:cNvSpPr>
            <a:spLocks noGrp="1"/>
          </p:cNvSpPr>
          <p:nvPr>
            <p:ph type="title"/>
          </p:nvPr>
        </p:nvSpPr>
        <p:spPr>
          <a:xfrm>
            <a:off x="303475" y="620688"/>
            <a:ext cx="8554805" cy="939784"/>
          </a:xfrm>
        </p:spPr>
        <p:txBody>
          <a:bodyPr>
            <a:normAutofit fontScale="90000"/>
          </a:bodyPr>
          <a:lstStyle/>
          <a:p>
            <a:r>
              <a:rPr lang="en-US" altLang="ko-KR" sz="3600" dirty="0"/>
              <a:t>2-2. </a:t>
            </a:r>
            <a:r>
              <a:rPr lang="ko-KR" altLang="en-US" sz="3600" dirty="0"/>
              <a:t>깨진 유리창 이론</a:t>
            </a:r>
            <a:r>
              <a:rPr lang="en-US" altLang="ko-KR" sz="3600" dirty="0"/>
              <a:t/>
            </a:r>
            <a:br>
              <a:rPr lang="en-US" altLang="ko-KR" sz="3600" dirty="0"/>
            </a:br>
            <a:r>
              <a:rPr lang="en-US" altLang="ko-KR" sz="3600" dirty="0"/>
              <a:t>(</a:t>
            </a:r>
            <a:r>
              <a:rPr lang="en-US" sz="3600" dirty="0"/>
              <a:t>Broken-Window Theory)</a:t>
            </a:r>
            <a:endParaRPr lang="ko-KR" altLang="en-US" dirty="0"/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제목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/>
              <a:t>2-3. </a:t>
            </a:r>
            <a:r>
              <a:rPr lang="ko-KR" altLang="en-US" dirty="0"/>
              <a:t>경범죄처벌법</a:t>
            </a:r>
          </a:p>
        </p:txBody>
      </p:sp>
      <p:graphicFrame>
        <p:nvGraphicFramePr>
          <p:cNvPr id="4" name="표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745173840"/>
              </p:ext>
            </p:extLst>
          </p:nvPr>
        </p:nvGraphicFramePr>
        <p:xfrm>
          <a:off x="571472" y="1285861"/>
          <a:ext cx="8215370" cy="5277339"/>
        </p:xfrm>
        <a:graphic>
          <a:graphicData uri="http://schemas.openxmlformats.org/drawingml/2006/table">
            <a:tbl>
              <a:tblPr/>
              <a:tblGrid>
                <a:gridCol w="1003913">
                  <a:extLst>
                    <a:ext uri="{9D8B030D-6E8A-4147-A177-3AD203B41FA5}">
                      <a16:colId xmlns="" xmlns:a16="http://schemas.microsoft.com/office/drawing/2014/main" val="20000"/>
                    </a:ext>
                  </a:extLst>
                </a:gridCol>
                <a:gridCol w="7211457">
                  <a:extLst>
                    <a:ext uri="{9D8B030D-6E8A-4147-A177-3AD203B41FA5}">
                      <a16:colId xmlns="" xmlns:a16="http://schemas.microsoft.com/office/drawing/2014/main" val="20001"/>
                    </a:ext>
                  </a:extLst>
                </a:gridCol>
              </a:tblGrid>
              <a:tr h="1424169"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300" b="0" i="0" spc="50" dirty="0">
                          <a:solidFill>
                            <a:srgbClr val="FF0000"/>
                          </a:solidFill>
                          <a:latin typeface="-윤고딕130"/>
                        </a:rPr>
                        <a:t>의 의</a:t>
                      </a:r>
                    </a:p>
                  </a:txBody>
                  <a:tcPr marL="17780" marR="17780" marT="17780" marB="17780" anchor="ctr">
                    <a:lnL>
                      <a:noFill/>
                    </a:lnL>
                    <a:lnR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EAEA"/>
                    </a:solidFill>
                  </a:tcPr>
                </a:tc>
                <a:tc>
                  <a:txBody>
                    <a:bodyPr/>
                    <a:lstStyle/>
                    <a:p>
                      <a:pPr marL="63500" marR="63500" indent="0" algn="just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300" b="0" i="0" spc="50" dirty="0">
                          <a:solidFill>
                            <a:srgbClr val="000000"/>
                          </a:solidFill>
                          <a:latin typeface="-윤고딕110"/>
                        </a:rPr>
                        <a:t>경범죄처벌법은 경찰상의 목적을 수행하기 위하여 비교적 경미한 경찰의무위반자에 대한 제재로서 법 제</a:t>
                      </a:r>
                      <a:r>
                        <a:rPr lang="en-US" altLang="ko-KR" sz="1300" b="0" i="0" spc="50" dirty="0">
                          <a:solidFill>
                            <a:srgbClr val="000000"/>
                          </a:solidFill>
                          <a:latin typeface="-윤고딕110"/>
                        </a:rPr>
                        <a:t>3</a:t>
                      </a:r>
                      <a:r>
                        <a:rPr lang="ko-KR" altLang="en-US" sz="1300" b="0" i="0" spc="50" dirty="0">
                          <a:solidFill>
                            <a:srgbClr val="000000"/>
                          </a:solidFill>
                          <a:latin typeface="-윤고딕110"/>
                        </a:rPr>
                        <a:t>조의 제</a:t>
                      </a:r>
                      <a:r>
                        <a:rPr lang="en-US" altLang="ko-KR" sz="1300" b="0" i="0" spc="50" dirty="0">
                          <a:solidFill>
                            <a:srgbClr val="000000"/>
                          </a:solidFill>
                          <a:latin typeface="-윤고딕110"/>
                        </a:rPr>
                        <a:t>1</a:t>
                      </a:r>
                      <a:r>
                        <a:rPr lang="ko-KR" altLang="en-US" sz="1300" b="0" i="0" spc="50" dirty="0">
                          <a:solidFill>
                            <a:srgbClr val="000000"/>
                          </a:solidFill>
                          <a:latin typeface="-윤고딕110"/>
                        </a:rPr>
                        <a:t>항 각호에 해당하는 경우 경한 형벌인 </a:t>
                      </a:r>
                      <a:r>
                        <a:rPr lang="en-US" altLang="ko-KR" sz="1300" b="0" i="0" spc="50" dirty="0">
                          <a:solidFill>
                            <a:srgbClr val="FF0000"/>
                          </a:solidFill>
                          <a:latin typeface="-윤고딕110"/>
                        </a:rPr>
                        <a:t>10</a:t>
                      </a:r>
                      <a:r>
                        <a:rPr lang="ko-KR" altLang="en-US" sz="1300" b="0" i="0" spc="50" dirty="0">
                          <a:solidFill>
                            <a:srgbClr val="FF0000"/>
                          </a:solidFill>
                          <a:latin typeface="-윤고딕110"/>
                        </a:rPr>
                        <a:t>만원 이하의 벌금</a:t>
                      </a:r>
                      <a:r>
                        <a:rPr lang="en-US" altLang="ko-KR" sz="1300" b="0" i="0" spc="50" dirty="0">
                          <a:solidFill>
                            <a:srgbClr val="FF0000"/>
                          </a:solidFill>
                          <a:latin typeface="-윤고딕110"/>
                        </a:rPr>
                        <a:t>․</a:t>
                      </a:r>
                      <a:r>
                        <a:rPr lang="ko-KR" altLang="en-US" sz="1300" b="0" i="0" spc="50" dirty="0">
                          <a:solidFill>
                            <a:srgbClr val="FF0000"/>
                          </a:solidFill>
                          <a:latin typeface="-윤고딕110"/>
                        </a:rPr>
                        <a:t>구류 또는 과료</a:t>
                      </a:r>
                      <a:r>
                        <a:rPr lang="ko-KR" altLang="en-US" sz="1300" b="0" i="0" spc="50" dirty="0">
                          <a:solidFill>
                            <a:srgbClr val="000000"/>
                          </a:solidFill>
                          <a:latin typeface="-윤고딕110"/>
                        </a:rPr>
                        <a:t>에 처할 것을 규정한 경찰범에 관한 법률이다</a:t>
                      </a:r>
                      <a:r>
                        <a:rPr lang="en-US" altLang="ko-KR" sz="1300" b="0" i="0" spc="50" dirty="0">
                          <a:solidFill>
                            <a:srgbClr val="000000"/>
                          </a:solidFill>
                          <a:latin typeface="-윤고딕110"/>
                        </a:rPr>
                        <a:t>. </a:t>
                      </a:r>
                      <a:r>
                        <a:rPr lang="ko-KR" altLang="en-US" sz="1300" b="0" i="0" spc="50" dirty="0">
                          <a:solidFill>
                            <a:srgbClr val="FF0000"/>
                          </a:solidFill>
                          <a:latin typeface="-윤고딕110"/>
                        </a:rPr>
                        <a:t>단 경범죄 처벌법 제</a:t>
                      </a:r>
                      <a:r>
                        <a:rPr lang="en-US" altLang="ko-KR" sz="1300" b="0" i="0" spc="50" dirty="0">
                          <a:solidFill>
                            <a:srgbClr val="FF0000"/>
                          </a:solidFill>
                          <a:latin typeface="-윤고딕110"/>
                        </a:rPr>
                        <a:t>3</a:t>
                      </a:r>
                      <a:r>
                        <a:rPr lang="ko-KR" altLang="en-US" sz="1300" b="0" i="0" spc="50" dirty="0">
                          <a:solidFill>
                            <a:srgbClr val="FF0000"/>
                          </a:solidFill>
                          <a:latin typeface="-윤고딕110"/>
                        </a:rPr>
                        <a:t>조의 제</a:t>
                      </a:r>
                      <a:r>
                        <a:rPr lang="en-US" altLang="ko-KR" sz="1300" b="0" i="0" spc="50" dirty="0">
                          <a:solidFill>
                            <a:srgbClr val="FF0000"/>
                          </a:solidFill>
                          <a:latin typeface="-윤고딕110"/>
                        </a:rPr>
                        <a:t>2</a:t>
                      </a:r>
                      <a:r>
                        <a:rPr lang="ko-KR" altLang="en-US" sz="1300" b="0" i="0" spc="50" dirty="0">
                          <a:solidFill>
                            <a:srgbClr val="FF0000"/>
                          </a:solidFill>
                          <a:latin typeface="-윤고딕110"/>
                        </a:rPr>
                        <a:t>항 각 호</a:t>
                      </a:r>
                      <a:r>
                        <a:rPr lang="en-US" altLang="ko-KR" sz="1300" b="0" i="0" spc="50" dirty="0">
                          <a:solidFill>
                            <a:srgbClr val="FF0000"/>
                          </a:solidFill>
                          <a:latin typeface="-윤고딕110"/>
                        </a:rPr>
                        <a:t>(</a:t>
                      </a:r>
                      <a:r>
                        <a:rPr lang="ko-KR" altLang="en-US" sz="1300" b="0" i="0" spc="50" dirty="0">
                          <a:solidFill>
                            <a:srgbClr val="FF0000"/>
                          </a:solidFill>
                          <a:latin typeface="-윤고딕110"/>
                        </a:rPr>
                        <a:t>출판물의 부당게재 등</a:t>
                      </a:r>
                      <a:r>
                        <a:rPr lang="en-US" altLang="ko-KR" sz="1300" b="0" i="0" spc="50" dirty="0">
                          <a:solidFill>
                            <a:srgbClr val="FF0000"/>
                          </a:solidFill>
                          <a:latin typeface="-윤고딕110"/>
                        </a:rPr>
                        <a:t>, </a:t>
                      </a:r>
                      <a:r>
                        <a:rPr lang="ko-KR" altLang="en-US" sz="1300" b="0" i="0" spc="50" dirty="0">
                          <a:solidFill>
                            <a:srgbClr val="FF0000"/>
                          </a:solidFill>
                          <a:latin typeface="-윤고딕110"/>
                        </a:rPr>
                        <a:t>거짓 광고</a:t>
                      </a:r>
                      <a:r>
                        <a:rPr lang="en-US" altLang="ko-KR" sz="1300" b="0" i="0" spc="50" dirty="0">
                          <a:solidFill>
                            <a:srgbClr val="FF0000"/>
                          </a:solidFill>
                          <a:latin typeface="-윤고딕110"/>
                        </a:rPr>
                        <a:t>, </a:t>
                      </a:r>
                      <a:r>
                        <a:rPr lang="ko-KR" altLang="en-US" sz="1300" b="0" i="0" spc="50" dirty="0">
                          <a:solidFill>
                            <a:srgbClr val="FF0000"/>
                          </a:solidFill>
                          <a:latin typeface="-윤고딕110"/>
                        </a:rPr>
                        <a:t>업무방해</a:t>
                      </a:r>
                      <a:r>
                        <a:rPr lang="en-US" altLang="ko-KR" sz="1300" b="0" i="0" spc="50" dirty="0">
                          <a:solidFill>
                            <a:srgbClr val="FF0000"/>
                          </a:solidFill>
                          <a:latin typeface="-윤고딕110"/>
                        </a:rPr>
                        <a:t>, </a:t>
                      </a:r>
                      <a:r>
                        <a:rPr lang="ko-KR" altLang="en-US" sz="1300" b="0" i="0" spc="50" dirty="0">
                          <a:solidFill>
                            <a:srgbClr val="FF0000"/>
                          </a:solidFill>
                          <a:latin typeface="-윤고딕110"/>
                        </a:rPr>
                        <a:t>암표매매</a:t>
                      </a:r>
                      <a:r>
                        <a:rPr lang="en-US" altLang="ko-KR" sz="1300" b="0" i="0" spc="50" dirty="0">
                          <a:solidFill>
                            <a:srgbClr val="FF0000"/>
                          </a:solidFill>
                          <a:latin typeface="-윤고딕110"/>
                        </a:rPr>
                        <a:t>)</a:t>
                      </a:r>
                      <a:r>
                        <a:rPr lang="ko-KR" altLang="en-US" sz="1300" b="0" i="0" spc="50" dirty="0">
                          <a:solidFill>
                            <a:srgbClr val="FF0000"/>
                          </a:solidFill>
                          <a:latin typeface="-윤고딕110"/>
                        </a:rPr>
                        <a:t>에 해당하는 경우 </a:t>
                      </a:r>
                      <a:r>
                        <a:rPr lang="en-US" altLang="ko-KR" sz="1300" b="0" i="0" spc="50" dirty="0">
                          <a:solidFill>
                            <a:srgbClr val="FF0000"/>
                          </a:solidFill>
                          <a:latin typeface="-윤고딕110"/>
                        </a:rPr>
                        <a:t>20</a:t>
                      </a:r>
                      <a:r>
                        <a:rPr lang="ko-KR" altLang="en-US" sz="1300" b="0" i="0" spc="50" dirty="0">
                          <a:solidFill>
                            <a:srgbClr val="FF0000"/>
                          </a:solidFill>
                          <a:latin typeface="-윤고딕110"/>
                        </a:rPr>
                        <a:t>만원 이하의 벌금</a:t>
                      </a:r>
                      <a:r>
                        <a:rPr lang="en-US" altLang="ko-KR" sz="1300" b="0" i="0" spc="50" dirty="0">
                          <a:solidFill>
                            <a:srgbClr val="FF0000"/>
                          </a:solidFill>
                          <a:latin typeface="-윤고딕110"/>
                        </a:rPr>
                        <a:t>, </a:t>
                      </a:r>
                      <a:r>
                        <a:rPr lang="ko-KR" altLang="en-US" sz="1300" b="0" i="0" spc="50" dirty="0">
                          <a:solidFill>
                            <a:srgbClr val="FF0000"/>
                          </a:solidFill>
                          <a:latin typeface="-윤고딕110"/>
                        </a:rPr>
                        <a:t>구류</a:t>
                      </a:r>
                      <a:r>
                        <a:rPr lang="en-US" altLang="ko-KR" sz="1300" b="0" i="0" spc="50" dirty="0">
                          <a:solidFill>
                            <a:srgbClr val="FF0000"/>
                          </a:solidFill>
                          <a:latin typeface="-윤고딕110"/>
                        </a:rPr>
                        <a:t>, </a:t>
                      </a:r>
                      <a:r>
                        <a:rPr lang="ko-KR" altLang="en-US" sz="1300" b="0" i="0" spc="50" dirty="0">
                          <a:solidFill>
                            <a:srgbClr val="FF0000"/>
                          </a:solidFill>
                          <a:latin typeface="-윤고딕110"/>
                        </a:rPr>
                        <a:t>과료에 처한다</a:t>
                      </a:r>
                      <a:r>
                        <a:rPr lang="en-US" altLang="ko-KR" sz="1300" b="0" i="0" spc="50" dirty="0">
                          <a:solidFill>
                            <a:srgbClr val="FF0000"/>
                          </a:solidFill>
                          <a:latin typeface="-윤고딕110"/>
                        </a:rPr>
                        <a:t>. </a:t>
                      </a:r>
                      <a:r>
                        <a:rPr lang="ko-KR" altLang="en-US" sz="1300" b="0" i="0" spc="50" dirty="0">
                          <a:solidFill>
                            <a:srgbClr val="FF0000"/>
                          </a:solidFill>
                          <a:latin typeface="-윤고딕110"/>
                        </a:rPr>
                        <a:t>또한 법 제</a:t>
                      </a:r>
                      <a:r>
                        <a:rPr lang="en-US" altLang="ko-KR" sz="1300" b="0" i="0" spc="50" dirty="0">
                          <a:solidFill>
                            <a:srgbClr val="FF0000"/>
                          </a:solidFill>
                          <a:latin typeface="-윤고딕110"/>
                        </a:rPr>
                        <a:t>3</a:t>
                      </a:r>
                      <a:r>
                        <a:rPr lang="ko-KR" altLang="en-US" sz="1300" b="0" i="0" spc="50" dirty="0">
                          <a:solidFill>
                            <a:srgbClr val="FF0000"/>
                          </a:solidFill>
                          <a:latin typeface="-윤고딕110"/>
                        </a:rPr>
                        <a:t>조의 제</a:t>
                      </a:r>
                      <a:r>
                        <a:rPr lang="en-US" altLang="ko-KR" sz="1300" b="0" i="0" spc="50" dirty="0">
                          <a:solidFill>
                            <a:srgbClr val="FF0000"/>
                          </a:solidFill>
                          <a:latin typeface="-윤고딕110"/>
                        </a:rPr>
                        <a:t>3</a:t>
                      </a:r>
                      <a:r>
                        <a:rPr lang="ko-KR" altLang="en-US" sz="1300" b="0" i="0" spc="50" dirty="0">
                          <a:solidFill>
                            <a:srgbClr val="FF0000"/>
                          </a:solidFill>
                          <a:latin typeface="-윤고딕110"/>
                        </a:rPr>
                        <a:t>항의 각 호</a:t>
                      </a:r>
                      <a:r>
                        <a:rPr lang="en-US" altLang="ko-KR" sz="1300" b="0" i="0" spc="50" dirty="0">
                          <a:solidFill>
                            <a:srgbClr val="FF0000"/>
                          </a:solidFill>
                          <a:latin typeface="-윤고딕110"/>
                        </a:rPr>
                        <a:t>(</a:t>
                      </a:r>
                      <a:r>
                        <a:rPr lang="ko-KR" altLang="en-US" sz="1300" b="0" i="0" spc="50" dirty="0">
                          <a:solidFill>
                            <a:srgbClr val="FF0000"/>
                          </a:solidFill>
                          <a:latin typeface="-윤고딕110"/>
                        </a:rPr>
                        <a:t>관공서에서의 </a:t>
                      </a:r>
                      <a:r>
                        <a:rPr lang="ko-KR" altLang="en-US" sz="1300" b="0" i="0" spc="50" dirty="0" err="1">
                          <a:solidFill>
                            <a:srgbClr val="FF0000"/>
                          </a:solidFill>
                          <a:latin typeface="-윤고딕110"/>
                        </a:rPr>
                        <a:t>주취소란</a:t>
                      </a:r>
                      <a:r>
                        <a:rPr lang="en-US" altLang="ko-KR" sz="1300" b="0" i="0" spc="50" dirty="0">
                          <a:solidFill>
                            <a:srgbClr val="FF0000"/>
                          </a:solidFill>
                          <a:latin typeface="-윤고딕110"/>
                        </a:rPr>
                        <a:t>, </a:t>
                      </a:r>
                      <a:r>
                        <a:rPr lang="ko-KR" altLang="en-US" sz="1300" b="0" i="0" spc="50" dirty="0">
                          <a:solidFill>
                            <a:srgbClr val="FF0000"/>
                          </a:solidFill>
                          <a:latin typeface="-윤고딕110"/>
                        </a:rPr>
                        <a:t>거짓신고</a:t>
                      </a:r>
                      <a:r>
                        <a:rPr lang="en-US" altLang="ko-KR" sz="1300" b="0" i="0" spc="50" dirty="0">
                          <a:solidFill>
                            <a:srgbClr val="FF0000"/>
                          </a:solidFill>
                          <a:latin typeface="-윤고딕110"/>
                        </a:rPr>
                        <a:t>)</a:t>
                      </a:r>
                      <a:r>
                        <a:rPr lang="ko-KR" altLang="en-US" sz="1300" b="0" i="0" spc="50" dirty="0">
                          <a:solidFill>
                            <a:srgbClr val="FF0000"/>
                          </a:solidFill>
                          <a:latin typeface="-윤고딕110"/>
                        </a:rPr>
                        <a:t>의 경우 </a:t>
                      </a:r>
                      <a:r>
                        <a:rPr lang="en-US" altLang="ko-KR" sz="1300" b="0" i="0" spc="50" dirty="0">
                          <a:solidFill>
                            <a:srgbClr val="FF0000"/>
                          </a:solidFill>
                          <a:latin typeface="-윤고딕110"/>
                        </a:rPr>
                        <a:t>60</a:t>
                      </a:r>
                      <a:r>
                        <a:rPr lang="ko-KR" altLang="en-US" sz="1300" b="0" i="0" spc="50" dirty="0">
                          <a:solidFill>
                            <a:srgbClr val="FF0000"/>
                          </a:solidFill>
                          <a:latin typeface="-윤고딕110"/>
                        </a:rPr>
                        <a:t>만원 이하의 벌금</a:t>
                      </a:r>
                      <a:r>
                        <a:rPr lang="en-US" altLang="ko-KR" sz="1300" b="0" i="0" spc="50" dirty="0">
                          <a:solidFill>
                            <a:srgbClr val="FF0000"/>
                          </a:solidFill>
                          <a:latin typeface="-윤고딕110"/>
                        </a:rPr>
                        <a:t>, </a:t>
                      </a:r>
                      <a:r>
                        <a:rPr lang="ko-KR" altLang="en-US" sz="1300" b="0" i="0" spc="50" dirty="0">
                          <a:solidFill>
                            <a:srgbClr val="FF0000"/>
                          </a:solidFill>
                          <a:latin typeface="-윤고딕110"/>
                        </a:rPr>
                        <a:t>구류</a:t>
                      </a:r>
                      <a:r>
                        <a:rPr lang="en-US" altLang="ko-KR" sz="1300" b="0" i="0" spc="50" dirty="0">
                          <a:solidFill>
                            <a:srgbClr val="FF0000"/>
                          </a:solidFill>
                          <a:latin typeface="-윤고딕110"/>
                        </a:rPr>
                        <a:t>, </a:t>
                      </a:r>
                      <a:r>
                        <a:rPr lang="ko-KR" altLang="en-US" sz="1300" b="0" i="0" spc="50" dirty="0">
                          <a:solidFill>
                            <a:srgbClr val="FF0000"/>
                          </a:solidFill>
                          <a:latin typeface="-윤고딕110"/>
                        </a:rPr>
                        <a:t>과료에 처한다</a:t>
                      </a:r>
                      <a:r>
                        <a:rPr lang="en-US" altLang="ko-KR" sz="1300" b="0" i="0" spc="50" dirty="0">
                          <a:solidFill>
                            <a:srgbClr val="FF0000"/>
                          </a:solidFill>
                          <a:latin typeface="-윤고딕110"/>
                        </a:rPr>
                        <a:t>.</a:t>
                      </a:r>
                    </a:p>
                  </a:txBody>
                  <a:tcPr marL="17780" marR="17780" marT="17780" marB="17780" anchor="ctr">
                    <a:lnL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10000"/>
                  </a:ext>
                </a:extLst>
              </a:tr>
              <a:tr h="2300208"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300" b="0" i="0" spc="50" dirty="0">
                          <a:solidFill>
                            <a:srgbClr val="FF0000"/>
                          </a:solidFill>
                          <a:latin typeface="-윤고딕130"/>
                        </a:rPr>
                        <a:t>성 질</a:t>
                      </a:r>
                    </a:p>
                  </a:txBody>
                  <a:tcPr marL="17780" marR="17780" marT="17780" marB="17780" anchor="ctr">
                    <a:lnL>
                      <a:noFill/>
                    </a:lnL>
                    <a:lnR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EAEA"/>
                    </a:solidFill>
                  </a:tcPr>
                </a:tc>
                <a:tc>
                  <a:txBody>
                    <a:bodyPr/>
                    <a:lstStyle/>
                    <a:p>
                      <a:pPr marL="231140" marR="63500" indent="-167640" algn="just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300" b="0" i="0" spc="50" dirty="0">
                          <a:solidFill>
                            <a:srgbClr val="FF0000"/>
                          </a:solidFill>
                          <a:latin typeface="-윤고딕110,한컴돋움"/>
                        </a:rPr>
                        <a:t>㉠ 광의의 형법 </a:t>
                      </a:r>
                      <a:r>
                        <a:rPr lang="en-US" altLang="ko-KR" sz="1300" b="0" i="0" spc="50" dirty="0">
                          <a:solidFill>
                            <a:srgbClr val="000000"/>
                          </a:solidFill>
                          <a:latin typeface="-윤고딕110,한컴돋움"/>
                        </a:rPr>
                        <a:t>: </a:t>
                      </a:r>
                      <a:r>
                        <a:rPr lang="ko-KR" altLang="en-US" sz="1300" b="0" i="0" spc="50" dirty="0">
                          <a:solidFill>
                            <a:srgbClr val="000000"/>
                          </a:solidFill>
                          <a:latin typeface="-윤고딕110,한컴돋움"/>
                        </a:rPr>
                        <a:t>경범죄처벌법은 본질에 있어서 형법과 그 내용</a:t>
                      </a:r>
                      <a:r>
                        <a:rPr lang="en-US" altLang="ko-KR" sz="1300" b="0" i="0" spc="50" dirty="0">
                          <a:solidFill>
                            <a:srgbClr val="000000"/>
                          </a:solidFill>
                          <a:latin typeface="-윤고딕110,한컴돋움"/>
                        </a:rPr>
                        <a:t>․</a:t>
                      </a:r>
                      <a:r>
                        <a:rPr lang="ko-KR" altLang="en-US" sz="1300" b="0" i="0" spc="50" dirty="0">
                          <a:solidFill>
                            <a:srgbClr val="000000"/>
                          </a:solidFill>
                          <a:latin typeface="-윤고딕110,한컴돋움"/>
                        </a:rPr>
                        <a:t>성질</a:t>
                      </a:r>
                      <a:r>
                        <a:rPr lang="en-US" altLang="ko-KR" sz="1300" b="0" i="0" spc="50" dirty="0">
                          <a:solidFill>
                            <a:srgbClr val="000000"/>
                          </a:solidFill>
                          <a:latin typeface="-윤고딕110,한컴돋움"/>
                        </a:rPr>
                        <a:t>․</a:t>
                      </a:r>
                      <a:r>
                        <a:rPr lang="ko-KR" altLang="en-US" sz="1300" b="0" i="0" spc="50" dirty="0">
                          <a:solidFill>
                            <a:srgbClr val="000000"/>
                          </a:solidFill>
                          <a:latin typeface="-윤고딕110,한컴돋움"/>
                        </a:rPr>
                        <a:t>기능 등을 같이 하고</a:t>
                      </a:r>
                      <a:r>
                        <a:rPr lang="en-US" altLang="ko-KR" sz="1300" b="0" i="0" spc="50" dirty="0">
                          <a:solidFill>
                            <a:srgbClr val="000000"/>
                          </a:solidFill>
                          <a:latin typeface="-윤고딕110,한컴돋움"/>
                        </a:rPr>
                        <a:t>, </a:t>
                      </a:r>
                      <a:r>
                        <a:rPr lang="ko-KR" altLang="en-US" sz="1300" b="0" i="0" spc="50" dirty="0">
                          <a:solidFill>
                            <a:srgbClr val="000000"/>
                          </a:solidFill>
                          <a:latin typeface="-윤고딕110,한컴돋움"/>
                        </a:rPr>
                        <a:t>형법의 영역에 속하는 사항을 규정하고 있으므로 넓은 의미의 형법이라고 할 수 있다</a:t>
                      </a:r>
                      <a:r>
                        <a:rPr lang="en-US" altLang="ko-KR" sz="1300" b="0" i="0" spc="50" dirty="0">
                          <a:solidFill>
                            <a:srgbClr val="000000"/>
                          </a:solidFill>
                          <a:latin typeface="-윤고딕110,한컴돋움"/>
                        </a:rPr>
                        <a:t>.</a:t>
                      </a:r>
                      <a:endParaRPr lang="ko-KR" altLang="en-US" sz="1300" b="0" i="0" spc="50" dirty="0">
                        <a:solidFill>
                          <a:srgbClr val="000000"/>
                        </a:solidFill>
                        <a:latin typeface="-윤고딕110"/>
                      </a:endParaRPr>
                    </a:p>
                    <a:p>
                      <a:pPr marL="224790" marR="63500" indent="-161290" algn="just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300" b="0" i="0" spc="50" dirty="0">
                          <a:solidFill>
                            <a:srgbClr val="FF0000"/>
                          </a:solidFill>
                          <a:latin typeface="-윤고딕110,한컴돋움"/>
                        </a:rPr>
                        <a:t>㉡ 형법의 </a:t>
                      </a:r>
                      <a:r>
                        <a:rPr lang="ko-KR" altLang="en-US" sz="1300" b="0" i="0" spc="50" dirty="0" err="1">
                          <a:solidFill>
                            <a:srgbClr val="FF0000"/>
                          </a:solidFill>
                          <a:latin typeface="-윤고딕110,한컴돋움"/>
                        </a:rPr>
                        <a:t>보충법</a:t>
                      </a:r>
                      <a:r>
                        <a:rPr lang="ko-KR" altLang="en-US" sz="1300" b="0" i="0" spc="50" dirty="0">
                          <a:solidFill>
                            <a:srgbClr val="FF0000"/>
                          </a:solidFill>
                          <a:latin typeface="-윤고딕110,한컴돋움"/>
                        </a:rPr>
                        <a:t> </a:t>
                      </a:r>
                      <a:r>
                        <a:rPr lang="en-US" altLang="ko-KR" sz="1300" b="0" i="0" spc="50" dirty="0">
                          <a:solidFill>
                            <a:srgbClr val="000000"/>
                          </a:solidFill>
                          <a:latin typeface="-윤고딕110,한컴돋움"/>
                        </a:rPr>
                        <a:t>: </a:t>
                      </a:r>
                      <a:r>
                        <a:rPr lang="ko-KR" altLang="en-US" sz="1300" b="0" i="0" spc="50" dirty="0">
                          <a:solidFill>
                            <a:srgbClr val="000000"/>
                          </a:solidFill>
                          <a:latin typeface="-윤고딕110,한컴돋움"/>
                        </a:rPr>
                        <a:t>경범죄처벌법은 형법범의 예비 내지 미수적인 유형의 행위를 처벌함으로써 사회풍속상 발생할 수 있는 위험을 미연에 방지하기 위한 법이다</a:t>
                      </a:r>
                      <a:r>
                        <a:rPr lang="en-US" altLang="ko-KR" sz="1300" b="0" i="0" spc="50" dirty="0">
                          <a:solidFill>
                            <a:srgbClr val="000000"/>
                          </a:solidFill>
                          <a:latin typeface="-윤고딕110,한컴돋움"/>
                        </a:rPr>
                        <a:t>. </a:t>
                      </a:r>
                      <a:r>
                        <a:rPr lang="ko-KR" altLang="en-US" sz="1300" b="0" i="0" spc="50" dirty="0">
                          <a:solidFill>
                            <a:srgbClr val="000000"/>
                          </a:solidFill>
                          <a:latin typeface="-윤고딕110,한컴돋움"/>
                        </a:rPr>
                        <a:t>따라서 경범죄처벌법은 형법을 보충하는 성질을 가지고 있는 법이며</a:t>
                      </a:r>
                      <a:r>
                        <a:rPr lang="en-US" altLang="ko-KR" sz="1300" b="0" i="0" spc="50" dirty="0">
                          <a:solidFill>
                            <a:srgbClr val="000000"/>
                          </a:solidFill>
                          <a:latin typeface="-윤고딕110,한컴돋움"/>
                        </a:rPr>
                        <a:t>, </a:t>
                      </a:r>
                      <a:r>
                        <a:rPr lang="ko-KR" altLang="en-US" sz="1300" b="0" i="0" spc="50" dirty="0">
                          <a:solidFill>
                            <a:srgbClr val="000000"/>
                          </a:solidFill>
                          <a:latin typeface="-윤고딕110,한컴돋움"/>
                        </a:rPr>
                        <a:t>특정한 신분</a:t>
                      </a:r>
                      <a:r>
                        <a:rPr lang="en-US" altLang="ko-KR" sz="1300" b="0" i="0" spc="50" dirty="0">
                          <a:solidFill>
                            <a:srgbClr val="000000"/>
                          </a:solidFill>
                          <a:latin typeface="-윤고딕110,한컴돋움"/>
                        </a:rPr>
                        <a:t>․ </a:t>
                      </a:r>
                      <a:r>
                        <a:rPr lang="ko-KR" altLang="en-US" sz="1300" b="0" i="0" spc="50" dirty="0">
                          <a:solidFill>
                            <a:srgbClr val="000000"/>
                          </a:solidFill>
                          <a:latin typeface="-윤고딕110,한컴돋움"/>
                        </a:rPr>
                        <a:t>사물</a:t>
                      </a:r>
                      <a:r>
                        <a:rPr lang="en-US" altLang="ko-KR" sz="1300" b="0" i="0" spc="50" dirty="0">
                          <a:solidFill>
                            <a:srgbClr val="000000"/>
                          </a:solidFill>
                          <a:latin typeface="-윤고딕110,한컴돋움"/>
                        </a:rPr>
                        <a:t>․ </a:t>
                      </a:r>
                      <a:r>
                        <a:rPr lang="ko-KR" altLang="en-US" sz="1300" b="0" i="0" spc="50" dirty="0">
                          <a:solidFill>
                            <a:srgbClr val="000000"/>
                          </a:solidFill>
                          <a:latin typeface="-윤고딕110,한컴돋움"/>
                        </a:rPr>
                        <a:t>행위</a:t>
                      </a:r>
                      <a:r>
                        <a:rPr lang="en-US" altLang="ko-KR" sz="1300" b="0" i="0" spc="50" dirty="0">
                          <a:solidFill>
                            <a:srgbClr val="000000"/>
                          </a:solidFill>
                          <a:latin typeface="-윤고딕110,한컴돋움"/>
                        </a:rPr>
                        <a:t>․ </a:t>
                      </a:r>
                      <a:r>
                        <a:rPr lang="ko-KR" altLang="en-US" sz="1300" b="0" i="0" spc="50" dirty="0">
                          <a:solidFill>
                            <a:srgbClr val="000000"/>
                          </a:solidFill>
                          <a:latin typeface="-윤고딕110,한컴돋움"/>
                        </a:rPr>
                        <a:t>지역 등에 제한 없이 일반적으로 적용된다는 점에서 형법에 대한 특별법은 아니다</a:t>
                      </a:r>
                      <a:r>
                        <a:rPr lang="en-US" altLang="ko-KR" sz="1300" b="0" i="0" spc="50" dirty="0">
                          <a:solidFill>
                            <a:srgbClr val="000000"/>
                          </a:solidFill>
                          <a:latin typeface="-윤고딕110,한컴돋움"/>
                        </a:rPr>
                        <a:t>.</a:t>
                      </a:r>
                      <a:endParaRPr lang="ko-KR" altLang="en-US" sz="1300" b="0" i="0" spc="50" dirty="0">
                        <a:solidFill>
                          <a:srgbClr val="000000"/>
                        </a:solidFill>
                        <a:latin typeface="-윤고딕110"/>
                      </a:endParaRPr>
                    </a:p>
                    <a:p>
                      <a:pPr marL="224790" marR="63500" indent="-161290" algn="just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300" b="0" i="0" spc="50" dirty="0">
                          <a:solidFill>
                            <a:srgbClr val="FF0000"/>
                          </a:solidFill>
                          <a:latin typeface="-윤고딕110,한컴돋움"/>
                        </a:rPr>
                        <a:t>㉢ 형사실체법 </a:t>
                      </a:r>
                      <a:r>
                        <a:rPr lang="en-US" altLang="ko-KR" sz="1300" b="0" i="0" spc="50" dirty="0">
                          <a:solidFill>
                            <a:srgbClr val="000000"/>
                          </a:solidFill>
                          <a:latin typeface="-윤고딕110,한컴돋움"/>
                        </a:rPr>
                        <a:t>: </a:t>
                      </a:r>
                      <a:r>
                        <a:rPr lang="ko-KR" altLang="en-US" sz="1300" b="0" i="0" spc="50" dirty="0">
                          <a:solidFill>
                            <a:srgbClr val="000000"/>
                          </a:solidFill>
                          <a:latin typeface="-윤고딕110,한컴돋움"/>
                        </a:rPr>
                        <a:t>경범죄처벌법은 범죄와 이에 대한 형벌을 규정한 실체법이지 처벌절차를 규정한 절차법이 아니다</a:t>
                      </a:r>
                      <a:r>
                        <a:rPr lang="en-US" altLang="ko-KR" sz="1300" b="0" i="0" spc="50" dirty="0">
                          <a:solidFill>
                            <a:srgbClr val="000000"/>
                          </a:solidFill>
                          <a:latin typeface="-윤고딕110,한컴돋움"/>
                        </a:rPr>
                        <a:t>. </a:t>
                      </a:r>
                      <a:r>
                        <a:rPr lang="ko-KR" altLang="en-US" sz="1300" b="0" i="0" spc="50" dirty="0">
                          <a:solidFill>
                            <a:srgbClr val="000000"/>
                          </a:solidFill>
                          <a:latin typeface="-윤고딕110,한컴돋움"/>
                        </a:rPr>
                        <a:t>경범죄처벌법에 대한 절차법으로는 즉 </a:t>
                      </a:r>
                      <a:r>
                        <a:rPr lang="ko-KR" altLang="en-US" sz="1300" b="0" i="0" spc="50" dirty="0" err="1">
                          <a:solidFill>
                            <a:srgbClr val="000000"/>
                          </a:solidFill>
                          <a:latin typeface="-윤고딕110,한컴돋움"/>
                        </a:rPr>
                        <a:t>결심판에관한절차법이</a:t>
                      </a:r>
                      <a:r>
                        <a:rPr lang="ko-KR" altLang="en-US" sz="1300" b="0" i="0" spc="50" dirty="0">
                          <a:solidFill>
                            <a:srgbClr val="000000"/>
                          </a:solidFill>
                          <a:latin typeface="-윤고딕110,한컴돋움"/>
                        </a:rPr>
                        <a:t> 있다</a:t>
                      </a:r>
                      <a:r>
                        <a:rPr lang="en-US" altLang="ko-KR" sz="1300" b="0" i="0" spc="50" dirty="0">
                          <a:solidFill>
                            <a:srgbClr val="000000"/>
                          </a:solidFill>
                          <a:latin typeface="-윤고딕110,한컴돋움"/>
                        </a:rPr>
                        <a:t>.</a:t>
                      </a:r>
                      <a:endParaRPr lang="ko-KR" altLang="en-US" sz="1300" b="0" i="0" spc="50" dirty="0">
                        <a:solidFill>
                          <a:srgbClr val="000000"/>
                        </a:solidFill>
                        <a:latin typeface="-윤고딕110"/>
                      </a:endParaRPr>
                    </a:p>
                  </a:txBody>
                  <a:tcPr marL="17780" marR="17780" marT="17780" marB="17780" anchor="ctr">
                    <a:lnL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10001"/>
                  </a:ext>
                </a:extLst>
              </a:tr>
              <a:tr h="1515107"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300" b="0" i="0" spc="50" dirty="0" err="1">
                          <a:solidFill>
                            <a:srgbClr val="FF0000"/>
                          </a:solidFill>
                          <a:latin typeface="-윤고딕130"/>
                        </a:rPr>
                        <a:t>특</a:t>
                      </a:r>
                      <a:r>
                        <a:rPr lang="ko-KR" altLang="en-US" sz="1300" b="0" i="0" spc="50" dirty="0">
                          <a:solidFill>
                            <a:srgbClr val="FF0000"/>
                          </a:solidFill>
                          <a:latin typeface="-윤고딕130"/>
                        </a:rPr>
                        <a:t> 징</a:t>
                      </a:r>
                    </a:p>
                  </a:txBody>
                  <a:tcPr marL="17780" marR="17780" marT="17780" marB="17780" anchor="ctr">
                    <a:lnL>
                      <a:noFill/>
                    </a:lnL>
                    <a:lnR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EAEA"/>
                    </a:solidFill>
                  </a:tcPr>
                </a:tc>
                <a:tc>
                  <a:txBody>
                    <a:bodyPr/>
                    <a:lstStyle/>
                    <a:p>
                      <a:pPr marL="223520" marR="63500" indent="-160020" algn="just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300" b="0" i="0" spc="50" dirty="0">
                          <a:solidFill>
                            <a:srgbClr val="FF0000"/>
                          </a:solidFill>
                          <a:latin typeface="-윤고딕110,한컴돋움"/>
                        </a:rPr>
                        <a:t>㉠ 형의 면제와 병과</a:t>
                      </a:r>
                      <a:r>
                        <a:rPr lang="en-US" altLang="ko-KR" sz="1300" b="0" i="0" spc="50" dirty="0">
                          <a:solidFill>
                            <a:srgbClr val="FF0000"/>
                          </a:solidFill>
                          <a:latin typeface="-윤고딕110,한컴돋움"/>
                        </a:rPr>
                        <a:t>(</a:t>
                      </a:r>
                      <a:r>
                        <a:rPr lang="ko-KR" altLang="en-US" sz="1300" b="0" i="0" spc="50" dirty="0">
                          <a:solidFill>
                            <a:srgbClr val="FF0000"/>
                          </a:solidFill>
                          <a:latin typeface="-윤고딕110,한컴돋움"/>
                        </a:rPr>
                        <a:t>법 제</a:t>
                      </a:r>
                      <a:r>
                        <a:rPr lang="en-US" altLang="ko-KR" sz="1300" b="0" i="0" spc="50" dirty="0">
                          <a:solidFill>
                            <a:srgbClr val="FF0000"/>
                          </a:solidFill>
                          <a:latin typeface="-윤고딕110,한컴돋움"/>
                        </a:rPr>
                        <a:t>2</a:t>
                      </a:r>
                      <a:r>
                        <a:rPr lang="ko-KR" altLang="en-US" sz="1300" b="0" i="0" spc="50" dirty="0">
                          <a:solidFill>
                            <a:srgbClr val="FF0000"/>
                          </a:solidFill>
                          <a:latin typeface="-윤고딕110,한컴돋움"/>
                        </a:rPr>
                        <a:t>조</a:t>
                      </a:r>
                      <a:r>
                        <a:rPr lang="en-US" altLang="ko-KR" sz="1300" b="0" i="0" spc="50" dirty="0">
                          <a:solidFill>
                            <a:srgbClr val="FF0000"/>
                          </a:solidFill>
                          <a:latin typeface="-윤고딕110,한컴돋움"/>
                        </a:rPr>
                        <a:t>) </a:t>
                      </a:r>
                      <a:r>
                        <a:rPr lang="en-US" altLang="ko-KR" sz="1300" b="0" i="0" spc="50" dirty="0">
                          <a:solidFill>
                            <a:srgbClr val="000000"/>
                          </a:solidFill>
                          <a:latin typeface="-윤고딕110,한컴돋움"/>
                        </a:rPr>
                        <a:t>: </a:t>
                      </a:r>
                      <a:r>
                        <a:rPr lang="ko-KR" altLang="en-US" sz="1300" b="0" i="0" spc="50" dirty="0">
                          <a:solidFill>
                            <a:srgbClr val="000000"/>
                          </a:solidFill>
                          <a:latin typeface="-윤고딕110,한컴돋움"/>
                        </a:rPr>
                        <a:t>제</a:t>
                      </a:r>
                      <a:r>
                        <a:rPr lang="en-US" altLang="ko-KR" sz="1300" b="0" i="0" spc="50" dirty="0">
                          <a:solidFill>
                            <a:srgbClr val="000000"/>
                          </a:solidFill>
                          <a:latin typeface="-윤고딕110,한컴돋움"/>
                        </a:rPr>
                        <a:t>1</a:t>
                      </a:r>
                      <a:r>
                        <a:rPr lang="ko-KR" altLang="en-US" sz="1300" b="0" i="0" spc="50" dirty="0">
                          <a:solidFill>
                            <a:srgbClr val="000000"/>
                          </a:solidFill>
                          <a:latin typeface="-윤고딕110,한컴돋움"/>
                        </a:rPr>
                        <a:t>조의 규정에 의하여 사람을 벌함에 있어서는 그 사정과 형편을 헤아려서 그 형을 면제하거나 또는 구류와 과료를 함께 과할 수 있다</a:t>
                      </a:r>
                      <a:r>
                        <a:rPr lang="en-US" altLang="ko-KR" sz="1300" b="0" i="0" spc="50" dirty="0">
                          <a:solidFill>
                            <a:srgbClr val="000000"/>
                          </a:solidFill>
                          <a:latin typeface="-윤고딕110,한컴돋움"/>
                        </a:rPr>
                        <a:t>.</a:t>
                      </a:r>
                      <a:endParaRPr lang="ko-KR" altLang="en-US" sz="1300" b="0" i="0" spc="50" dirty="0">
                        <a:solidFill>
                          <a:srgbClr val="000000"/>
                        </a:solidFill>
                        <a:latin typeface="-윤고딕110"/>
                      </a:endParaRPr>
                    </a:p>
                    <a:p>
                      <a:pPr marL="222250" marR="63500" indent="-158750" algn="just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300" b="0" i="0" spc="50" dirty="0">
                          <a:solidFill>
                            <a:srgbClr val="FF0000"/>
                          </a:solidFill>
                          <a:latin typeface="-윤고딕110,한컴돋움"/>
                        </a:rPr>
                        <a:t>㉡ 교사 및 방조행위</a:t>
                      </a:r>
                      <a:r>
                        <a:rPr lang="en-US" altLang="ko-KR" sz="1300" b="0" i="0" spc="50" dirty="0">
                          <a:solidFill>
                            <a:srgbClr val="FF0000"/>
                          </a:solidFill>
                          <a:latin typeface="-윤고딕110,한컴돋움"/>
                        </a:rPr>
                        <a:t>(</a:t>
                      </a:r>
                      <a:r>
                        <a:rPr lang="ko-KR" altLang="en-US" sz="1300" b="0" i="0" spc="50" dirty="0">
                          <a:solidFill>
                            <a:srgbClr val="FF0000"/>
                          </a:solidFill>
                          <a:latin typeface="-윤고딕110,한컴돋움"/>
                        </a:rPr>
                        <a:t>법 제</a:t>
                      </a:r>
                      <a:r>
                        <a:rPr lang="en-US" altLang="ko-KR" sz="1300" b="0" i="0" spc="50" dirty="0">
                          <a:solidFill>
                            <a:srgbClr val="FF0000"/>
                          </a:solidFill>
                          <a:latin typeface="-윤고딕110,한컴돋움"/>
                        </a:rPr>
                        <a:t>3</a:t>
                      </a:r>
                      <a:r>
                        <a:rPr lang="ko-KR" altLang="en-US" sz="1300" b="0" i="0" spc="50" dirty="0">
                          <a:solidFill>
                            <a:srgbClr val="FF0000"/>
                          </a:solidFill>
                          <a:latin typeface="-윤고딕110,한컴돋움"/>
                        </a:rPr>
                        <a:t>조</a:t>
                      </a:r>
                      <a:r>
                        <a:rPr lang="en-US" altLang="ko-KR" sz="1300" b="0" i="0" spc="50" dirty="0">
                          <a:solidFill>
                            <a:srgbClr val="FF0000"/>
                          </a:solidFill>
                          <a:latin typeface="-윤고딕110,한컴돋움"/>
                        </a:rPr>
                        <a:t>) </a:t>
                      </a:r>
                      <a:r>
                        <a:rPr lang="en-US" altLang="ko-KR" sz="1300" b="0" i="0" spc="50" dirty="0">
                          <a:solidFill>
                            <a:srgbClr val="000000"/>
                          </a:solidFill>
                          <a:latin typeface="-윤고딕110,한컴돋움"/>
                        </a:rPr>
                        <a:t>: </a:t>
                      </a:r>
                      <a:r>
                        <a:rPr lang="ko-KR" altLang="en-US" sz="1300" b="0" i="0" spc="50" dirty="0">
                          <a:solidFill>
                            <a:srgbClr val="000000"/>
                          </a:solidFill>
                          <a:latin typeface="-윤고딕110,한컴돋움"/>
                        </a:rPr>
                        <a:t>제</a:t>
                      </a:r>
                      <a:r>
                        <a:rPr lang="en-US" altLang="ko-KR" sz="1300" b="0" i="0" spc="50" dirty="0">
                          <a:solidFill>
                            <a:srgbClr val="000000"/>
                          </a:solidFill>
                          <a:latin typeface="-윤고딕110,한컴돋움"/>
                        </a:rPr>
                        <a:t>1</a:t>
                      </a:r>
                      <a:r>
                        <a:rPr lang="ko-KR" altLang="en-US" sz="1300" b="0" i="0" spc="50" dirty="0">
                          <a:solidFill>
                            <a:srgbClr val="000000"/>
                          </a:solidFill>
                          <a:latin typeface="-윤고딕110,한컴돋움"/>
                        </a:rPr>
                        <a:t>조의 죄를 범하도록 시키거나 도와준 사람은 죄를 범한 사람에 준하여 벌한다</a:t>
                      </a:r>
                      <a:r>
                        <a:rPr lang="en-US" altLang="ko-KR" sz="1300" b="0" i="0" spc="50" dirty="0">
                          <a:solidFill>
                            <a:srgbClr val="000000"/>
                          </a:solidFill>
                          <a:latin typeface="-윤고딕110,한컴돋움"/>
                        </a:rPr>
                        <a:t>. </a:t>
                      </a:r>
                      <a:r>
                        <a:rPr lang="ko-KR" altLang="en-US" sz="1300" b="0" i="0" spc="50" dirty="0">
                          <a:solidFill>
                            <a:srgbClr val="000000"/>
                          </a:solidFill>
                          <a:latin typeface="-윤고딕110,한컴돋움"/>
                        </a:rPr>
                        <a:t>따라서 형법이 종범</a:t>
                      </a:r>
                      <a:r>
                        <a:rPr lang="en-US" altLang="ko-KR" sz="1300" b="0" i="0" spc="50" dirty="0">
                          <a:solidFill>
                            <a:srgbClr val="000000"/>
                          </a:solidFill>
                          <a:latin typeface="-윤고딕110,한컴돋움"/>
                        </a:rPr>
                        <a:t>(</a:t>
                      </a:r>
                      <a:r>
                        <a:rPr lang="ko-KR" altLang="en-US" sz="1300" b="0" i="0" spc="50" dirty="0">
                          <a:solidFill>
                            <a:srgbClr val="000000"/>
                          </a:solidFill>
                          <a:latin typeface="-윤고딕110,한컴돋움"/>
                        </a:rPr>
                        <a:t>방조범</a:t>
                      </a:r>
                      <a:r>
                        <a:rPr lang="en-US" altLang="ko-KR" sz="1300" b="0" i="0" spc="50" dirty="0">
                          <a:solidFill>
                            <a:srgbClr val="000000"/>
                          </a:solidFill>
                          <a:latin typeface="-윤고딕110,한컴돋움"/>
                        </a:rPr>
                        <a:t>)</a:t>
                      </a:r>
                      <a:r>
                        <a:rPr lang="ko-KR" altLang="en-US" sz="1300" b="0" i="0" spc="50" dirty="0">
                          <a:solidFill>
                            <a:srgbClr val="000000"/>
                          </a:solidFill>
                          <a:latin typeface="-윤고딕110,한컴돋움"/>
                        </a:rPr>
                        <a:t>에 관해서는 정범의 형보다 감경하도록 한 것과 달리 경범죄처벌법에서는 종범에 대한 형의 </a:t>
                      </a:r>
                      <a:r>
                        <a:rPr lang="ko-KR" altLang="en-US" sz="1300" b="0" i="0" spc="50" dirty="0" err="1">
                          <a:solidFill>
                            <a:srgbClr val="000000"/>
                          </a:solidFill>
                          <a:latin typeface="-윤고딕110,한컴돋움"/>
                        </a:rPr>
                        <a:t>감경을</a:t>
                      </a:r>
                      <a:r>
                        <a:rPr lang="ko-KR" altLang="en-US" sz="1300" b="0" i="0" spc="50" dirty="0">
                          <a:solidFill>
                            <a:srgbClr val="000000"/>
                          </a:solidFill>
                          <a:latin typeface="-윤고딕110,한컴돋움"/>
                        </a:rPr>
                        <a:t> 인정하지 않고 있다</a:t>
                      </a:r>
                      <a:r>
                        <a:rPr lang="en-US" altLang="ko-KR" sz="1300" b="0" i="0" spc="50" dirty="0">
                          <a:solidFill>
                            <a:srgbClr val="000000"/>
                          </a:solidFill>
                          <a:latin typeface="-윤고딕110,한컴돋움"/>
                        </a:rPr>
                        <a:t>(</a:t>
                      </a:r>
                      <a:r>
                        <a:rPr lang="ko-KR" altLang="en-US" sz="1300" b="0" i="0" spc="50" dirty="0">
                          <a:solidFill>
                            <a:srgbClr val="000000"/>
                          </a:solidFill>
                          <a:latin typeface="-윤고딕110,한컴돋움"/>
                        </a:rPr>
                        <a:t>교사범에 관해서는 형법과 동일함</a:t>
                      </a:r>
                      <a:r>
                        <a:rPr lang="en-US" altLang="ko-KR" sz="1300" b="0" i="0" spc="50" dirty="0">
                          <a:solidFill>
                            <a:srgbClr val="000000"/>
                          </a:solidFill>
                          <a:latin typeface="-윤고딕110,한컴돋움"/>
                        </a:rPr>
                        <a:t>).</a:t>
                      </a:r>
                      <a:endParaRPr lang="ko-KR" altLang="en-US" sz="1300" b="0" i="0" spc="50" dirty="0">
                        <a:solidFill>
                          <a:srgbClr val="000000"/>
                        </a:solidFill>
                        <a:latin typeface="-윤고딕110"/>
                      </a:endParaRPr>
                    </a:p>
                  </a:txBody>
                  <a:tcPr marL="17780" marR="17780" marT="17780" marB="17780" anchor="ctr">
                    <a:lnL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10002"/>
                  </a:ext>
                </a:extLst>
              </a:tr>
            </a:tbl>
          </a:graphicData>
        </a:graphic>
      </p:graphicFrame>
      <p:sp>
        <p:nvSpPr>
          <p:cNvPr id="28673" name="Rectangle 1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제목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/>
              <a:t>2-3. </a:t>
            </a:r>
            <a:r>
              <a:rPr lang="ko-KR" altLang="en-US" dirty="0"/>
              <a:t>경범죄처벌법</a:t>
            </a:r>
          </a:p>
        </p:txBody>
      </p:sp>
      <p:graphicFrame>
        <p:nvGraphicFramePr>
          <p:cNvPr id="4" name="표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55653409"/>
              </p:ext>
            </p:extLst>
          </p:nvPr>
        </p:nvGraphicFramePr>
        <p:xfrm>
          <a:off x="473192" y="1537143"/>
          <a:ext cx="8215370" cy="4916193"/>
        </p:xfrm>
        <a:graphic>
          <a:graphicData uri="http://schemas.openxmlformats.org/drawingml/2006/table">
            <a:tbl>
              <a:tblPr/>
              <a:tblGrid>
                <a:gridCol w="1003913">
                  <a:extLst>
                    <a:ext uri="{9D8B030D-6E8A-4147-A177-3AD203B41FA5}">
                      <a16:colId xmlns="" xmlns:a16="http://schemas.microsoft.com/office/drawing/2014/main" val="20000"/>
                    </a:ext>
                  </a:extLst>
                </a:gridCol>
                <a:gridCol w="7211457">
                  <a:extLst>
                    <a:ext uri="{9D8B030D-6E8A-4147-A177-3AD203B41FA5}">
                      <a16:colId xmlns="" xmlns:a16="http://schemas.microsoft.com/office/drawing/2014/main" val="20001"/>
                    </a:ext>
                  </a:extLst>
                </a:gridCol>
              </a:tblGrid>
              <a:tr h="923761"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400" b="0" i="0" spc="50" dirty="0" err="1">
                          <a:solidFill>
                            <a:srgbClr val="FF0000"/>
                          </a:solidFill>
                          <a:latin typeface="-윤고딕130"/>
                        </a:rPr>
                        <a:t>특</a:t>
                      </a:r>
                      <a:r>
                        <a:rPr lang="ko-KR" altLang="en-US" sz="1400" b="0" i="0" spc="50" dirty="0">
                          <a:solidFill>
                            <a:srgbClr val="FF0000"/>
                          </a:solidFill>
                          <a:latin typeface="-윤고딕130"/>
                        </a:rPr>
                        <a:t> 징</a:t>
                      </a:r>
                    </a:p>
                  </a:txBody>
                  <a:tcPr marL="17780" marR="17780" marT="17780" marB="17780" anchor="ctr">
                    <a:lnL>
                      <a:noFill/>
                    </a:lnL>
                    <a:lnR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EAEA"/>
                    </a:solidFill>
                  </a:tcPr>
                </a:tc>
                <a:tc>
                  <a:txBody>
                    <a:bodyPr/>
                    <a:lstStyle/>
                    <a:p>
                      <a:pPr fontAlgn="base" latinLnBrk="1"/>
                      <a:r>
                        <a:rPr kumimoji="0" lang="ko-KR" altLang="en-US" sz="140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㉢ 미수범 처벌규정이 없다</a:t>
                      </a:r>
                    </a:p>
                    <a:p>
                      <a:pPr fontAlgn="base" latinLnBrk="1"/>
                      <a:r>
                        <a:rPr kumimoji="0" lang="ko-KR" altLang="en-US" sz="140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㉣ 경범죄처벌법을 위반한 자에게 집행유예 불가</a:t>
                      </a:r>
                      <a:r>
                        <a:rPr kumimoji="0" lang="en-US" altLang="ko-KR" sz="140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, </a:t>
                      </a:r>
                      <a:r>
                        <a:rPr kumimoji="0" lang="ko-KR" altLang="en-US" sz="140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선고유예 가능</a:t>
                      </a:r>
                    </a:p>
                    <a:p>
                      <a:pPr fontAlgn="base" latinLnBrk="1"/>
                      <a:r>
                        <a:rPr kumimoji="0" lang="ko-KR" altLang="en-US" sz="140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㉤경범죄를 범한 범인을 은닉</a:t>
                      </a:r>
                      <a:r>
                        <a:rPr kumimoji="0" lang="en-US" altLang="ko-KR" sz="140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, </a:t>
                      </a:r>
                      <a:r>
                        <a:rPr kumimoji="0" lang="ko-KR" altLang="en-US" sz="140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도피하게 한 경우 형법상 범인은닉죄 성립</a:t>
                      </a:r>
                    </a:p>
                    <a:p>
                      <a:pPr fontAlgn="base" latinLnBrk="1"/>
                      <a:r>
                        <a:rPr kumimoji="0" lang="ko-KR" altLang="en-US" sz="140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㉥경범죄는 주로 추상적 </a:t>
                      </a:r>
                      <a:r>
                        <a:rPr kumimoji="0" lang="ko-KR" altLang="en-US" sz="1400" kern="1200" dirty="0" err="1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위험범</a:t>
                      </a:r>
                      <a:endParaRPr kumimoji="0" lang="ko-KR" altLang="en-US" sz="1400" kern="1200" dirty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17780" marR="17780" marT="17780" marB="17780" anchor="ctr">
                    <a:lnL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10000"/>
                  </a:ext>
                </a:extLst>
              </a:tr>
              <a:tr h="3992432"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400" b="0" i="0" spc="50" dirty="0">
                          <a:solidFill>
                            <a:srgbClr val="FF0000"/>
                          </a:solidFill>
                          <a:latin typeface="-윤고딕130"/>
                        </a:rPr>
                        <a:t>경범죄처벌법상 범칙자 제외사유 및 통고처분 제외사유</a:t>
                      </a:r>
                    </a:p>
                  </a:txBody>
                  <a:tcPr marL="17780" marR="17780" marT="17780" marB="17780" anchor="ctr">
                    <a:lnL>
                      <a:noFill/>
                    </a:lnL>
                    <a:lnR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EAEA"/>
                    </a:solidFill>
                  </a:tcPr>
                </a:tc>
                <a:tc>
                  <a:txBody>
                    <a:bodyPr/>
                    <a:lstStyle/>
                    <a:p>
                      <a:pPr marL="406400" marR="63500" indent="-342900" algn="just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AutoNum type="arabicPeriod"/>
                      </a:pPr>
                      <a:r>
                        <a:rPr lang="ko-KR" altLang="en-US" sz="1400" b="0" i="0" spc="50" dirty="0">
                          <a:solidFill>
                            <a:srgbClr val="000000"/>
                          </a:solidFill>
                          <a:latin typeface="-윤고딕110"/>
                        </a:rPr>
                        <a:t>범칙자 제외사유</a:t>
                      </a:r>
                      <a:endParaRPr lang="en-US" altLang="ko-KR" sz="1400" b="0" i="0" spc="50" dirty="0">
                        <a:solidFill>
                          <a:srgbClr val="000000"/>
                        </a:solidFill>
                        <a:latin typeface="-윤고딕110"/>
                      </a:endParaRPr>
                    </a:p>
                    <a:p>
                      <a:pPr marL="63500" marR="63500" indent="0" algn="just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altLang="ko-KR" sz="1400" b="0" i="0" spc="50" dirty="0">
                          <a:solidFill>
                            <a:srgbClr val="000000"/>
                          </a:solidFill>
                          <a:latin typeface="-윤고딕110"/>
                        </a:rPr>
                        <a:t> - </a:t>
                      </a:r>
                      <a:r>
                        <a:rPr lang="ko-KR" altLang="en-US" sz="1400" b="0" i="0" spc="50" dirty="0">
                          <a:solidFill>
                            <a:srgbClr val="000000"/>
                          </a:solidFill>
                          <a:latin typeface="-윤고딕110"/>
                        </a:rPr>
                        <a:t>범칙행위를 상습적으로 한 자</a:t>
                      </a:r>
                      <a:endParaRPr lang="en-US" altLang="ko-KR" sz="1400" b="0" i="0" spc="50" dirty="0">
                        <a:solidFill>
                          <a:srgbClr val="000000"/>
                        </a:solidFill>
                        <a:latin typeface="-윤고딕110"/>
                      </a:endParaRPr>
                    </a:p>
                    <a:p>
                      <a:pPr marL="63500" marR="63500" indent="0" algn="just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altLang="ko-KR" sz="1400" b="0" i="0" spc="50" dirty="0">
                          <a:solidFill>
                            <a:srgbClr val="000000"/>
                          </a:solidFill>
                          <a:latin typeface="-윤고딕110"/>
                        </a:rPr>
                        <a:t> - </a:t>
                      </a:r>
                      <a:r>
                        <a:rPr lang="ko-KR" altLang="en-US" sz="1400" b="0" i="0" spc="50" dirty="0">
                          <a:solidFill>
                            <a:srgbClr val="000000"/>
                          </a:solidFill>
                          <a:latin typeface="-윤고딕110"/>
                        </a:rPr>
                        <a:t>죄를</a:t>
                      </a:r>
                      <a:r>
                        <a:rPr lang="ko-KR" altLang="en-US" sz="1400" b="0" i="0" spc="50" baseline="0" dirty="0">
                          <a:solidFill>
                            <a:srgbClr val="000000"/>
                          </a:solidFill>
                          <a:latin typeface="-윤고딕110"/>
                        </a:rPr>
                        <a:t> 범한 동기나 수단 및 결과를 헤아려 구류처분이 상당하다고 인정되는 자</a:t>
                      </a:r>
                      <a:endParaRPr lang="en-US" altLang="ko-KR" sz="1400" b="0" i="0" spc="50" baseline="0" dirty="0">
                        <a:solidFill>
                          <a:srgbClr val="000000"/>
                        </a:solidFill>
                        <a:latin typeface="-윤고딕110"/>
                      </a:endParaRPr>
                    </a:p>
                    <a:p>
                      <a:pPr marL="63500" marR="63500" indent="0" algn="just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altLang="ko-KR" sz="1400" b="0" i="0" spc="50" baseline="0" dirty="0">
                          <a:solidFill>
                            <a:srgbClr val="000000"/>
                          </a:solidFill>
                          <a:latin typeface="-윤고딕110"/>
                        </a:rPr>
                        <a:t> - </a:t>
                      </a:r>
                      <a:r>
                        <a:rPr lang="ko-KR" altLang="en-US" sz="1400" b="0" i="0" spc="50" baseline="0" dirty="0">
                          <a:solidFill>
                            <a:srgbClr val="000000"/>
                          </a:solidFill>
                          <a:latin typeface="-윤고딕110"/>
                        </a:rPr>
                        <a:t>피해자가 있는 행위를 한 자</a:t>
                      </a:r>
                      <a:endParaRPr lang="en-US" altLang="ko-KR" sz="1400" b="0" i="0" spc="50" baseline="0" dirty="0">
                        <a:solidFill>
                          <a:srgbClr val="000000"/>
                        </a:solidFill>
                        <a:latin typeface="-윤고딕110"/>
                      </a:endParaRPr>
                    </a:p>
                    <a:p>
                      <a:pPr marL="63500" marR="63500" indent="0" algn="just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altLang="ko-KR" sz="1400" b="0" i="0" spc="50" baseline="0" dirty="0">
                          <a:solidFill>
                            <a:srgbClr val="000000"/>
                          </a:solidFill>
                          <a:latin typeface="-윤고딕110"/>
                        </a:rPr>
                        <a:t> - 18</a:t>
                      </a:r>
                      <a:r>
                        <a:rPr lang="ko-KR" altLang="en-US" sz="1400" b="0" i="0" spc="50" baseline="0" dirty="0">
                          <a:solidFill>
                            <a:srgbClr val="000000"/>
                          </a:solidFill>
                          <a:latin typeface="-윤고딕110"/>
                        </a:rPr>
                        <a:t>세 미만의 자</a:t>
                      </a:r>
                      <a:endParaRPr lang="en-US" altLang="ko-KR" sz="1400" b="0" i="0" spc="50" baseline="0" dirty="0">
                        <a:solidFill>
                          <a:srgbClr val="000000"/>
                        </a:solidFill>
                        <a:latin typeface="-윤고딕110"/>
                      </a:endParaRPr>
                    </a:p>
                    <a:p>
                      <a:pPr marL="63500" marR="63500" indent="0" algn="just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lang="en-US" altLang="ko-KR" sz="1400" b="0" i="0" spc="50" baseline="0" dirty="0">
                        <a:solidFill>
                          <a:srgbClr val="000000"/>
                        </a:solidFill>
                        <a:latin typeface="-윤고딕110"/>
                      </a:endParaRPr>
                    </a:p>
                    <a:p>
                      <a:pPr marL="63500" marR="63500" indent="0" algn="just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altLang="ko-KR" sz="1400" b="0" i="0" spc="50" baseline="0" dirty="0">
                          <a:solidFill>
                            <a:srgbClr val="000000"/>
                          </a:solidFill>
                          <a:latin typeface="-윤고딕110"/>
                        </a:rPr>
                        <a:t>2. </a:t>
                      </a:r>
                      <a:r>
                        <a:rPr lang="ko-KR" altLang="en-US" sz="1400" b="0" i="0" spc="50" baseline="0" dirty="0">
                          <a:solidFill>
                            <a:srgbClr val="000000"/>
                          </a:solidFill>
                          <a:latin typeface="-윤고딕110"/>
                        </a:rPr>
                        <a:t>통고처분</a:t>
                      </a:r>
                      <a:endParaRPr lang="en-US" altLang="ko-KR" sz="1400" b="0" i="0" spc="50" baseline="0" dirty="0">
                        <a:solidFill>
                          <a:srgbClr val="000000"/>
                        </a:solidFill>
                        <a:latin typeface="-윤고딕110"/>
                      </a:endParaRPr>
                    </a:p>
                    <a:p>
                      <a:pPr marL="63500" marR="63500" indent="0" algn="just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altLang="ko-KR" sz="1400" b="0" i="0" spc="50" baseline="0" dirty="0">
                          <a:solidFill>
                            <a:srgbClr val="000000"/>
                          </a:solidFill>
                          <a:latin typeface="-윤고딕110"/>
                        </a:rPr>
                        <a:t> -</a:t>
                      </a:r>
                      <a:r>
                        <a:rPr kumimoji="0" lang="ko-KR" altLang="en-US" sz="1400" b="0" i="0" u="none" strike="noStrike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경찰서장</a:t>
                      </a:r>
                      <a:r>
                        <a:rPr kumimoji="0" lang="en-US" altLang="ko-KR" sz="1400" b="0" i="0" u="none" strike="noStrike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, </a:t>
                      </a:r>
                      <a:r>
                        <a:rPr kumimoji="0" lang="ko-KR" altLang="en-US" sz="1400" b="0" i="0" u="none" strike="noStrike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해양경찰서장</a:t>
                      </a:r>
                      <a:r>
                        <a:rPr kumimoji="0" lang="en-US" altLang="ko-KR" sz="1400" b="0" i="0" u="none" strike="noStrike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, </a:t>
                      </a:r>
                      <a:r>
                        <a:rPr kumimoji="0" lang="ko-KR" altLang="en-US" sz="1400" b="0" i="0" u="none" strike="noStrike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제주특별자치도지사 또는 철도특별사법경찰대장은 범칙자로 인정되는 사람에 대하여 그 이유를 명백히 나타낸 서면으로 범칙금을 부과하고 이를 납부할 것을 통고할 수 있다</a:t>
                      </a:r>
                      <a:r>
                        <a:rPr kumimoji="0" lang="en-US" altLang="ko-KR" sz="1400" b="0" i="0" u="none" strike="noStrike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.</a:t>
                      </a:r>
                      <a:endParaRPr lang="en-US" altLang="ko-KR" sz="1400" b="0" i="0" spc="50" baseline="0" dirty="0">
                        <a:solidFill>
                          <a:srgbClr val="000000"/>
                        </a:solidFill>
                        <a:latin typeface="-윤고딕110"/>
                      </a:endParaRPr>
                    </a:p>
                    <a:p>
                      <a:pPr marL="63500" marR="63500" indent="0" algn="just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lang="en-US" altLang="ko-KR" sz="1400" b="0" i="0" spc="50" baseline="0" dirty="0">
                        <a:solidFill>
                          <a:srgbClr val="000000"/>
                        </a:solidFill>
                        <a:latin typeface="-윤고딕110"/>
                      </a:endParaRPr>
                    </a:p>
                    <a:p>
                      <a:pPr marL="63500" marR="63500" indent="0" algn="just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altLang="ko-KR" sz="1400" b="0" i="0" spc="50" baseline="0" dirty="0">
                          <a:solidFill>
                            <a:srgbClr val="000000"/>
                          </a:solidFill>
                          <a:latin typeface="-윤고딕110"/>
                        </a:rPr>
                        <a:t> 3. </a:t>
                      </a:r>
                      <a:r>
                        <a:rPr lang="ko-KR" altLang="en-US" sz="1400" b="0" i="0" spc="50" dirty="0">
                          <a:solidFill>
                            <a:srgbClr val="000000"/>
                          </a:solidFill>
                          <a:latin typeface="-윤고딕110"/>
                        </a:rPr>
                        <a:t>통고처분</a:t>
                      </a:r>
                      <a:r>
                        <a:rPr lang="en-US" altLang="ko-KR" sz="1400" b="0" i="0" spc="50" baseline="0" dirty="0">
                          <a:solidFill>
                            <a:srgbClr val="000000"/>
                          </a:solidFill>
                          <a:latin typeface="-윤고딕110"/>
                        </a:rPr>
                        <a:t> </a:t>
                      </a:r>
                      <a:r>
                        <a:rPr lang="ko-KR" altLang="en-US" sz="1400" b="0" i="0" spc="50" baseline="0" dirty="0">
                          <a:solidFill>
                            <a:srgbClr val="000000"/>
                          </a:solidFill>
                          <a:latin typeface="-윤고딕110"/>
                        </a:rPr>
                        <a:t>제외사유</a:t>
                      </a:r>
                      <a:endParaRPr lang="en-US" altLang="ko-KR" sz="1400" b="0" i="0" spc="50" baseline="0" dirty="0">
                        <a:solidFill>
                          <a:srgbClr val="000000"/>
                        </a:solidFill>
                        <a:latin typeface="-윤고딕110"/>
                      </a:endParaRPr>
                    </a:p>
                    <a:p>
                      <a:pPr marL="63500" marR="63500" indent="0" algn="just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altLang="ko-KR" sz="1400" b="0" i="0" spc="50" baseline="0" dirty="0">
                          <a:solidFill>
                            <a:srgbClr val="000000"/>
                          </a:solidFill>
                          <a:latin typeface="-윤고딕110"/>
                        </a:rPr>
                        <a:t> - </a:t>
                      </a:r>
                      <a:r>
                        <a:rPr lang="ko-KR" altLang="en-US" sz="1400" b="0" i="0" spc="50" baseline="0" dirty="0">
                          <a:solidFill>
                            <a:srgbClr val="000000"/>
                          </a:solidFill>
                          <a:latin typeface="-윤고딕110"/>
                        </a:rPr>
                        <a:t>통고처분 받기를 거부한 사람</a:t>
                      </a:r>
                      <a:endParaRPr lang="en-US" altLang="ko-KR" sz="1400" b="0" i="0" spc="50" baseline="0" dirty="0">
                        <a:solidFill>
                          <a:srgbClr val="000000"/>
                        </a:solidFill>
                        <a:latin typeface="-윤고딕110"/>
                      </a:endParaRPr>
                    </a:p>
                    <a:p>
                      <a:pPr marL="63500" marR="63500" indent="0" algn="just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altLang="ko-KR" sz="1400" b="0" i="0" spc="50" baseline="0" dirty="0">
                          <a:solidFill>
                            <a:srgbClr val="000000"/>
                          </a:solidFill>
                          <a:latin typeface="-윤고딕110"/>
                        </a:rPr>
                        <a:t> - </a:t>
                      </a:r>
                      <a:r>
                        <a:rPr lang="ko-KR" altLang="en-US" sz="1400" b="0" i="0" spc="50" baseline="0" dirty="0">
                          <a:solidFill>
                            <a:srgbClr val="000000"/>
                          </a:solidFill>
                          <a:latin typeface="-윤고딕110"/>
                        </a:rPr>
                        <a:t>주거 또는 신원이 확실하지 않은 사람</a:t>
                      </a:r>
                      <a:endParaRPr lang="en-US" altLang="ko-KR" sz="1400" b="0" i="0" spc="50" baseline="0" dirty="0">
                        <a:solidFill>
                          <a:srgbClr val="000000"/>
                        </a:solidFill>
                        <a:latin typeface="-윤고딕110"/>
                      </a:endParaRPr>
                    </a:p>
                    <a:p>
                      <a:pPr marL="63500" marR="63500" indent="0" algn="just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altLang="ko-KR" sz="1400" b="0" i="0" spc="50" baseline="0" dirty="0">
                          <a:solidFill>
                            <a:srgbClr val="000000"/>
                          </a:solidFill>
                          <a:latin typeface="-윤고딕110"/>
                        </a:rPr>
                        <a:t> - </a:t>
                      </a:r>
                      <a:r>
                        <a:rPr lang="ko-KR" altLang="en-US" sz="1400" b="0" i="0" spc="50" baseline="0" dirty="0">
                          <a:solidFill>
                            <a:srgbClr val="000000"/>
                          </a:solidFill>
                          <a:latin typeface="-윤고딕110"/>
                        </a:rPr>
                        <a:t>그 밖에 통고처분하기가 매우 어려운 사람</a:t>
                      </a:r>
                      <a:endParaRPr lang="ko-KR" altLang="en-US" sz="1400" b="0" i="0" spc="50" dirty="0">
                        <a:solidFill>
                          <a:srgbClr val="000000"/>
                        </a:solidFill>
                        <a:latin typeface="-윤고딕110"/>
                      </a:endParaRPr>
                    </a:p>
                  </a:txBody>
                  <a:tcPr marL="17780" marR="17780" marT="17780" marB="17780" anchor="ctr">
                    <a:lnL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10001"/>
                  </a:ext>
                </a:extLst>
              </a:tr>
            </a:tbl>
          </a:graphicData>
        </a:graphic>
      </p:graphicFrame>
      <p:sp>
        <p:nvSpPr>
          <p:cNvPr id="28673" name="Rectangle 1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59494722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제목 2"/>
          <p:cNvSpPr>
            <a:spLocks noGrp="1"/>
          </p:cNvSpPr>
          <p:nvPr>
            <p:ph type="title"/>
          </p:nvPr>
        </p:nvSpPr>
        <p:spPr>
          <a:xfrm>
            <a:off x="294597" y="457200"/>
            <a:ext cx="8554805" cy="939784"/>
          </a:xfrm>
        </p:spPr>
        <p:txBody>
          <a:bodyPr>
            <a:normAutofit fontScale="90000"/>
          </a:bodyPr>
          <a:lstStyle/>
          <a:p>
            <a:r>
              <a:rPr lang="en-US" altLang="ko-KR" sz="3600" dirty="0"/>
              <a:t>2-4. </a:t>
            </a:r>
            <a:r>
              <a:rPr lang="ko-KR" altLang="en-US" sz="3600" dirty="0"/>
              <a:t>총포</a:t>
            </a:r>
            <a:r>
              <a:rPr lang="en-US" altLang="ko-KR" sz="3600" dirty="0"/>
              <a:t>․</a:t>
            </a:r>
            <a:r>
              <a:rPr lang="ko-KR" altLang="en-US" sz="3600" dirty="0"/>
              <a:t>도검</a:t>
            </a:r>
            <a:r>
              <a:rPr lang="en-US" altLang="ko-KR" sz="3600" dirty="0"/>
              <a:t>․</a:t>
            </a:r>
            <a:r>
              <a:rPr lang="ko-KR" altLang="en-US" sz="3600" dirty="0"/>
              <a:t>화약류 등 </a:t>
            </a:r>
            <a:r>
              <a:rPr lang="en-US" altLang="ko-KR" sz="3600" dirty="0"/>
              <a:t/>
            </a:r>
            <a:br>
              <a:rPr lang="en-US" altLang="ko-KR" sz="3600" dirty="0"/>
            </a:br>
            <a:r>
              <a:rPr lang="ko-KR" altLang="en-US" sz="3600" dirty="0"/>
              <a:t>안전관리에 관한 법률 </a:t>
            </a:r>
            <a:r>
              <a:rPr lang="en-US" altLang="ko-KR" sz="3600" dirty="0"/>
              <a:t>– </a:t>
            </a:r>
            <a:r>
              <a:rPr lang="ko-KR" altLang="en-US" sz="3600" dirty="0"/>
              <a:t>총포 등의 개념</a:t>
            </a:r>
          </a:p>
        </p:txBody>
      </p:sp>
      <p:sp>
        <p:nvSpPr>
          <p:cNvPr id="30721" name="Rectangle 1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1" lang="ko-KR" altLang="ko-KR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굴림" pitchFamily="50" charset="-127"/>
              <a:ea typeface="굴림" pitchFamily="50" charset="-127"/>
            </a:endParaRPr>
          </a:p>
        </p:txBody>
      </p:sp>
      <p:graphicFrame>
        <p:nvGraphicFramePr>
          <p:cNvPr id="5" name="표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979839585"/>
              </p:ext>
            </p:extLst>
          </p:nvPr>
        </p:nvGraphicFramePr>
        <p:xfrm>
          <a:off x="467544" y="1628800"/>
          <a:ext cx="8676456" cy="4536505"/>
        </p:xfrm>
        <a:graphic>
          <a:graphicData uri="http://schemas.openxmlformats.org/drawingml/2006/table">
            <a:tbl>
              <a:tblPr/>
              <a:tblGrid>
                <a:gridCol w="1080120">
                  <a:extLst>
                    <a:ext uri="{9D8B030D-6E8A-4147-A177-3AD203B41FA5}">
                      <a16:colId xmlns="" xmlns:a16="http://schemas.microsoft.com/office/drawing/2014/main" val="20000"/>
                    </a:ext>
                  </a:extLst>
                </a:gridCol>
                <a:gridCol w="7596336">
                  <a:extLst>
                    <a:ext uri="{9D8B030D-6E8A-4147-A177-3AD203B41FA5}">
                      <a16:colId xmlns="" xmlns:a16="http://schemas.microsoft.com/office/drawing/2014/main" val="20001"/>
                    </a:ext>
                  </a:extLst>
                </a:gridCol>
              </a:tblGrid>
              <a:tr h="578182">
                <a:tc>
                  <a:txBody>
                    <a:bodyPr/>
                    <a:lstStyle/>
                    <a:p>
                      <a:pPr algn="ctr"/>
                      <a:r>
                        <a:rPr lang="ko-KR" altLang="en-US" sz="1400" dirty="0"/>
                        <a:t>총포</a:t>
                      </a:r>
                    </a:p>
                  </a:txBody>
                  <a:tcPr marL="17780" marR="17780" marT="17780" marB="17780" anchor="ctr">
                    <a:lnL>
                      <a:noFill/>
                    </a:lnL>
                    <a:lnR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EAEA"/>
                    </a:solidFill>
                  </a:tcPr>
                </a:tc>
                <a:tc>
                  <a:txBody>
                    <a:bodyPr/>
                    <a:lstStyle/>
                    <a:p>
                      <a:pPr marL="285750" indent="-285750">
                        <a:buFontTx/>
                        <a:buChar char="-"/>
                      </a:pPr>
                      <a:r>
                        <a:rPr lang="ko-KR" altLang="en-US" sz="1400" dirty="0"/>
                        <a:t>권총</a:t>
                      </a:r>
                      <a:r>
                        <a:rPr lang="en-US" altLang="ko-KR" sz="1400" dirty="0"/>
                        <a:t>, </a:t>
                      </a:r>
                      <a:r>
                        <a:rPr lang="ko-KR" altLang="en-US" sz="1400" dirty="0"/>
                        <a:t>소총</a:t>
                      </a:r>
                      <a:r>
                        <a:rPr lang="en-US" altLang="ko-KR" sz="1400" dirty="0"/>
                        <a:t>, </a:t>
                      </a:r>
                      <a:r>
                        <a:rPr lang="ko-KR" altLang="en-US" sz="1400" dirty="0"/>
                        <a:t>기관총</a:t>
                      </a:r>
                      <a:r>
                        <a:rPr lang="en-US" altLang="ko-KR" sz="1400" dirty="0"/>
                        <a:t>, </a:t>
                      </a:r>
                      <a:r>
                        <a:rPr lang="ko-KR" altLang="en-US" sz="1400" dirty="0"/>
                        <a:t>포</a:t>
                      </a:r>
                      <a:r>
                        <a:rPr lang="en-US" altLang="ko-KR" sz="1400" dirty="0"/>
                        <a:t>, </a:t>
                      </a:r>
                      <a:r>
                        <a:rPr lang="ko-KR" altLang="en-US" sz="1400" dirty="0"/>
                        <a:t>엽총</a:t>
                      </a:r>
                      <a:r>
                        <a:rPr lang="en-US" altLang="ko-KR" sz="1400" dirty="0"/>
                        <a:t>, </a:t>
                      </a:r>
                      <a:r>
                        <a:rPr lang="ko-KR" altLang="en-US" sz="1400" dirty="0"/>
                        <a:t>금속성 탄알이나 가스 등을 쏠 수 있는 장약총포</a:t>
                      </a:r>
                      <a:r>
                        <a:rPr lang="en-US" altLang="ko-KR" sz="1400" dirty="0"/>
                        <a:t>, </a:t>
                      </a:r>
                      <a:r>
                        <a:rPr lang="ko-KR" altLang="en-US" sz="1400" dirty="0"/>
                        <a:t>공기총</a:t>
                      </a:r>
                      <a:r>
                        <a:rPr lang="en-US" altLang="ko-KR" sz="1400" dirty="0"/>
                        <a:t>(</a:t>
                      </a:r>
                      <a:r>
                        <a:rPr lang="ko-KR" altLang="en-US" sz="1400" dirty="0"/>
                        <a:t>가스를 이용하는 것을 포함</a:t>
                      </a:r>
                      <a:r>
                        <a:rPr lang="en-US" altLang="ko-KR" sz="1400" dirty="0"/>
                        <a:t>) </a:t>
                      </a:r>
                      <a:r>
                        <a:rPr lang="ko-KR" altLang="en-US" sz="1400" dirty="0"/>
                        <a:t>및 총포신 </a:t>
                      </a:r>
                      <a:r>
                        <a:rPr lang="en-US" altLang="ko-KR" sz="1400" dirty="0"/>
                        <a:t>· </a:t>
                      </a:r>
                      <a:r>
                        <a:rPr lang="ko-KR" altLang="en-US" sz="1400" dirty="0" err="1"/>
                        <a:t>기관부</a:t>
                      </a:r>
                      <a:r>
                        <a:rPr lang="ko-KR" altLang="en-US" sz="1400" dirty="0"/>
                        <a:t> 등 그 부품으로서 대통령령으로 정하는 것</a:t>
                      </a:r>
                    </a:p>
                  </a:txBody>
                  <a:tcPr marL="17780" marR="17780" marT="17780" marB="17780" anchor="ctr">
                    <a:lnL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10000"/>
                  </a:ext>
                </a:extLst>
              </a:tr>
              <a:tr h="1912448">
                <a:tc>
                  <a:txBody>
                    <a:bodyPr/>
                    <a:lstStyle/>
                    <a:p>
                      <a:pPr algn="ctr"/>
                      <a:r>
                        <a:rPr lang="ko-KR" altLang="en-US" sz="1400" dirty="0"/>
                        <a:t>도검</a:t>
                      </a:r>
                    </a:p>
                  </a:txBody>
                  <a:tcPr marL="17780" marR="17780" marT="17780" marB="17780" anchor="ctr">
                    <a:lnL>
                      <a:noFill/>
                    </a:lnL>
                    <a:lnR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EAEA"/>
                    </a:solidFill>
                  </a:tcPr>
                </a:tc>
                <a:tc>
                  <a:txBody>
                    <a:bodyPr/>
                    <a:lstStyle/>
                    <a:p>
                      <a:pPr marL="285750" indent="-285750">
                        <a:buFontTx/>
                        <a:buChar char="-"/>
                      </a:pPr>
                      <a:r>
                        <a:rPr lang="ko-KR" altLang="en-US" sz="1400" dirty="0"/>
                        <a:t>칼날길이가 센티미터 이상인 </a:t>
                      </a:r>
                      <a:r>
                        <a:rPr lang="en-US" altLang="ko-KR" sz="1400" dirty="0"/>
                        <a:t>· </a:t>
                      </a:r>
                      <a:r>
                        <a:rPr lang="ko-KR" altLang="en-US" sz="1400" dirty="0"/>
                        <a:t>검 </a:t>
                      </a:r>
                      <a:r>
                        <a:rPr lang="en-US" altLang="ko-KR" sz="1400" dirty="0"/>
                        <a:t>· </a:t>
                      </a:r>
                      <a:r>
                        <a:rPr lang="ko-KR" altLang="en-US" sz="1400" dirty="0"/>
                        <a:t>창</a:t>
                      </a:r>
                      <a:r>
                        <a:rPr lang="en-US" altLang="ko-KR" sz="1400" dirty="0"/>
                        <a:t>· </a:t>
                      </a:r>
                      <a:r>
                        <a:rPr lang="ko-KR" altLang="en-US" sz="1400" dirty="0"/>
                        <a:t>치도 </a:t>
                      </a:r>
                      <a:r>
                        <a:rPr lang="en-US" altLang="ko-KR" sz="1400" dirty="0"/>
                        <a:t>· </a:t>
                      </a:r>
                      <a:r>
                        <a:rPr lang="ko-KR" altLang="en-US" sz="1400" dirty="0"/>
                        <a:t>비수 등으로서 성질상 흉기로 쓰이는 것과 칼날 길이가 </a:t>
                      </a:r>
                      <a:r>
                        <a:rPr lang="en-US" altLang="ko-KR" sz="1400" dirty="0"/>
                        <a:t>15</a:t>
                      </a:r>
                      <a:r>
                        <a:rPr lang="ko-KR" altLang="en-US" sz="1400" dirty="0"/>
                        <a:t>센티미터 미만이라 할지라도 흉기로 사용될 위험성이 뚜렷한 것 중에서 대통령령이 정하는 다음의 것 </a:t>
                      </a:r>
                      <a:endParaRPr lang="en-US" altLang="ko-KR" sz="1400" dirty="0"/>
                    </a:p>
                    <a:p>
                      <a:pPr marL="285750" indent="-285750">
                        <a:buFontTx/>
                        <a:buChar char="-"/>
                      </a:pPr>
                      <a:endParaRPr lang="en-US" altLang="ko-KR" sz="1400" dirty="0"/>
                    </a:p>
                    <a:p>
                      <a:r>
                        <a:rPr lang="ko-KR" altLang="en-US" sz="1400" dirty="0"/>
                        <a:t>가</a:t>
                      </a:r>
                      <a:r>
                        <a:rPr lang="en-US" altLang="ko-KR" sz="1400" dirty="0"/>
                        <a:t>.</a:t>
                      </a:r>
                      <a:r>
                        <a:rPr lang="en-US" altLang="ko-KR" sz="1400" baseline="0" dirty="0"/>
                        <a:t> </a:t>
                      </a:r>
                      <a:r>
                        <a:rPr lang="ko-KR" altLang="en-US" sz="1400" dirty="0"/>
                        <a:t>월도</a:t>
                      </a:r>
                      <a:r>
                        <a:rPr lang="en-US" altLang="ko-KR" sz="1400" dirty="0"/>
                        <a:t>, </a:t>
                      </a:r>
                      <a:r>
                        <a:rPr lang="ko-KR" altLang="en-US" sz="1400" dirty="0"/>
                        <a:t>나</a:t>
                      </a:r>
                      <a:r>
                        <a:rPr lang="en-US" altLang="ko-KR" sz="1400" dirty="0"/>
                        <a:t>. </a:t>
                      </a:r>
                      <a:r>
                        <a:rPr lang="ko-KR" altLang="en-US" sz="1400" dirty="0"/>
                        <a:t>장도</a:t>
                      </a:r>
                      <a:r>
                        <a:rPr lang="en-US" altLang="ko-KR" sz="1400" dirty="0"/>
                        <a:t>,</a:t>
                      </a:r>
                      <a:r>
                        <a:rPr lang="ko-KR" altLang="en-US" sz="1400" dirty="0"/>
                        <a:t> 다</a:t>
                      </a:r>
                      <a:r>
                        <a:rPr lang="en-US" altLang="ko-KR" sz="1400" dirty="0"/>
                        <a:t>. </a:t>
                      </a:r>
                      <a:r>
                        <a:rPr lang="ko-KR" altLang="en-US" sz="1400" dirty="0"/>
                        <a:t>단도</a:t>
                      </a:r>
                      <a:r>
                        <a:rPr lang="en-US" altLang="ko-KR" sz="1400" dirty="0"/>
                        <a:t>,</a:t>
                      </a:r>
                      <a:r>
                        <a:rPr lang="en-US" altLang="ko-KR" sz="1400" baseline="0" dirty="0"/>
                        <a:t> </a:t>
                      </a:r>
                      <a:r>
                        <a:rPr lang="ko-KR" altLang="en-US" sz="1400" baseline="0" dirty="0"/>
                        <a:t>라</a:t>
                      </a:r>
                      <a:r>
                        <a:rPr lang="en-US" altLang="ko-KR" sz="1400" baseline="0" dirty="0"/>
                        <a:t>. </a:t>
                      </a:r>
                      <a:r>
                        <a:rPr lang="ko-KR" altLang="en-US" sz="1400" dirty="0"/>
                        <a:t>검</a:t>
                      </a:r>
                      <a:r>
                        <a:rPr lang="en-US" altLang="ko-KR" sz="1400" dirty="0"/>
                        <a:t>,</a:t>
                      </a:r>
                      <a:r>
                        <a:rPr lang="ko-KR" altLang="en-US" sz="1400" dirty="0"/>
                        <a:t> 마</a:t>
                      </a:r>
                      <a:r>
                        <a:rPr lang="en-US" altLang="ko-KR" sz="1400" dirty="0"/>
                        <a:t>.</a:t>
                      </a:r>
                      <a:r>
                        <a:rPr lang="ko-KR" altLang="en-US" sz="1400" dirty="0"/>
                        <a:t> 창</a:t>
                      </a:r>
                      <a:r>
                        <a:rPr lang="en-US" altLang="ko-KR" sz="1400" dirty="0"/>
                        <a:t>,</a:t>
                      </a:r>
                      <a:r>
                        <a:rPr lang="ko-KR" altLang="en-US" sz="1400" dirty="0"/>
                        <a:t> 바</a:t>
                      </a:r>
                      <a:r>
                        <a:rPr lang="en-US" altLang="ko-KR" sz="1400" dirty="0"/>
                        <a:t>.</a:t>
                      </a:r>
                      <a:r>
                        <a:rPr lang="ko-KR" altLang="en-US" sz="1400" dirty="0"/>
                        <a:t> 치도</a:t>
                      </a:r>
                      <a:r>
                        <a:rPr lang="en-US" altLang="ko-KR" sz="1400" dirty="0"/>
                        <a:t>,</a:t>
                      </a:r>
                      <a:r>
                        <a:rPr lang="ko-KR" altLang="en-US" sz="1400" dirty="0"/>
                        <a:t> 사</a:t>
                      </a:r>
                      <a:r>
                        <a:rPr lang="en-US" altLang="ko-KR" sz="1400" dirty="0"/>
                        <a:t>. </a:t>
                      </a:r>
                      <a:r>
                        <a:rPr lang="ko-KR" altLang="en-US" sz="1400" dirty="0"/>
                        <a:t>비수 </a:t>
                      </a:r>
                      <a:endParaRPr lang="en-US" altLang="ko-KR" sz="1400" dirty="0"/>
                    </a:p>
                    <a:p>
                      <a:r>
                        <a:rPr lang="ko-KR" altLang="en-US" sz="1400" dirty="0"/>
                        <a:t>아</a:t>
                      </a:r>
                      <a:r>
                        <a:rPr lang="en-US" altLang="ko-KR" sz="1400" dirty="0"/>
                        <a:t>. </a:t>
                      </a:r>
                      <a:r>
                        <a:rPr lang="ko-KR" altLang="en-US" sz="1400" dirty="0" err="1"/>
                        <a:t>재크나이프</a:t>
                      </a:r>
                      <a:r>
                        <a:rPr lang="en-US" altLang="ko-KR" sz="1400" dirty="0"/>
                        <a:t>(</a:t>
                      </a:r>
                      <a:r>
                        <a:rPr lang="ko-KR" altLang="en-US" sz="1400" dirty="0"/>
                        <a:t>칼날 길이가 </a:t>
                      </a:r>
                      <a:r>
                        <a:rPr lang="en-US" altLang="ko-KR" sz="1400" dirty="0">
                          <a:solidFill>
                            <a:srgbClr val="7030A0"/>
                          </a:solidFill>
                        </a:rPr>
                        <a:t>6</a:t>
                      </a:r>
                      <a:r>
                        <a:rPr lang="ko-KR" altLang="en-US" sz="1400" dirty="0">
                          <a:solidFill>
                            <a:srgbClr val="7030A0"/>
                          </a:solidFill>
                        </a:rPr>
                        <a:t>센티미터 이상</a:t>
                      </a:r>
                      <a:r>
                        <a:rPr lang="ko-KR" altLang="en-US" sz="1400" dirty="0"/>
                        <a:t>의 것에 한함</a:t>
                      </a:r>
                      <a:r>
                        <a:rPr lang="en-US" altLang="ko-KR" sz="1400" dirty="0"/>
                        <a:t>) </a:t>
                      </a:r>
                    </a:p>
                    <a:p>
                      <a:r>
                        <a:rPr lang="ko-KR" altLang="en-US" sz="1400" dirty="0"/>
                        <a:t>자</a:t>
                      </a:r>
                      <a:r>
                        <a:rPr lang="en-US" altLang="ko-KR" sz="1400" dirty="0"/>
                        <a:t>. </a:t>
                      </a:r>
                      <a:r>
                        <a:rPr lang="ko-KR" altLang="en-US" sz="1400" dirty="0" err="1"/>
                        <a:t>비출나이프</a:t>
                      </a:r>
                      <a:r>
                        <a:rPr lang="en-US" altLang="ko-KR" sz="1400" dirty="0"/>
                        <a:t>(</a:t>
                      </a:r>
                      <a:r>
                        <a:rPr lang="ko-KR" altLang="en-US" sz="1400" dirty="0"/>
                        <a:t>칼날길이가 </a:t>
                      </a:r>
                      <a:r>
                        <a:rPr lang="en-US" altLang="ko-KR" sz="1400" dirty="0">
                          <a:solidFill>
                            <a:srgbClr val="7030A0"/>
                          </a:solidFill>
                        </a:rPr>
                        <a:t>5.5</a:t>
                      </a:r>
                      <a:r>
                        <a:rPr lang="ko-KR" altLang="en-US" sz="1400" dirty="0">
                          <a:solidFill>
                            <a:srgbClr val="7030A0"/>
                          </a:solidFill>
                        </a:rPr>
                        <a:t>센티미터 이상</a:t>
                      </a:r>
                      <a:r>
                        <a:rPr lang="en-US" altLang="ko-KR" sz="1400" dirty="0"/>
                        <a:t>, 45</a:t>
                      </a:r>
                      <a:r>
                        <a:rPr lang="ko-KR" altLang="en-US" sz="1400" dirty="0"/>
                        <a:t>도 이상 자동으로 펴지는 장치가 있는 것에 한함</a:t>
                      </a:r>
                      <a:r>
                        <a:rPr lang="en-US" altLang="ko-KR" sz="1400" dirty="0"/>
                        <a:t>) </a:t>
                      </a:r>
                    </a:p>
                    <a:p>
                      <a:r>
                        <a:rPr lang="ko-KR" altLang="en-US" sz="1400" dirty="0"/>
                        <a:t>차</a:t>
                      </a:r>
                      <a:r>
                        <a:rPr lang="en-US" altLang="ko-KR" sz="1400" dirty="0"/>
                        <a:t>. </a:t>
                      </a:r>
                      <a:r>
                        <a:rPr lang="ko-KR" altLang="en-US" sz="1400" dirty="0"/>
                        <a:t>그 밖의 </a:t>
                      </a:r>
                      <a:r>
                        <a:rPr lang="en-US" altLang="ko-KR" sz="1400" dirty="0">
                          <a:solidFill>
                            <a:srgbClr val="7030A0"/>
                          </a:solidFill>
                        </a:rPr>
                        <a:t>6</a:t>
                      </a:r>
                      <a:r>
                        <a:rPr lang="ko-KR" altLang="en-US" sz="1400" dirty="0">
                          <a:solidFill>
                            <a:srgbClr val="7030A0"/>
                          </a:solidFill>
                        </a:rPr>
                        <a:t>센티미터 이상</a:t>
                      </a:r>
                      <a:r>
                        <a:rPr lang="ko-KR" altLang="en-US" sz="1400" dirty="0"/>
                        <a:t>의 칼날이 있는 것으로서 흉기로 사용될 위협성이 뚜렷이 있는 도검</a:t>
                      </a:r>
                    </a:p>
                  </a:txBody>
                  <a:tcPr marL="17780" marR="17780" marT="17780" marB="17780" anchor="ctr">
                    <a:lnL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10001"/>
                  </a:ext>
                </a:extLst>
              </a:tr>
              <a:tr h="311329">
                <a:tc>
                  <a:txBody>
                    <a:bodyPr/>
                    <a:lstStyle/>
                    <a:p>
                      <a:pPr algn="ctr"/>
                      <a:r>
                        <a:rPr lang="ko-KR" altLang="en-US" sz="1400" dirty="0"/>
                        <a:t>화약류</a:t>
                      </a:r>
                    </a:p>
                  </a:txBody>
                  <a:tcPr marL="17780" marR="17780" marT="17780" marB="17780" anchor="ctr">
                    <a:lnL>
                      <a:noFill/>
                    </a:lnL>
                    <a:lnR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EAE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altLang="ko-KR" sz="1400" dirty="0"/>
                        <a:t>-   </a:t>
                      </a:r>
                      <a:r>
                        <a:rPr lang="ko-KR" altLang="en-US" sz="1400" dirty="0"/>
                        <a:t>화약 </a:t>
                      </a:r>
                      <a:r>
                        <a:rPr lang="en-US" altLang="ko-KR" sz="1400" dirty="0"/>
                        <a:t>· </a:t>
                      </a:r>
                      <a:r>
                        <a:rPr lang="ko-KR" altLang="en-US" sz="1400" dirty="0"/>
                        <a:t>폭약 및 화공품</a:t>
                      </a:r>
                      <a:r>
                        <a:rPr lang="en-US" altLang="ko-KR" sz="1400" dirty="0"/>
                        <a:t>(</a:t>
                      </a:r>
                      <a:r>
                        <a:rPr lang="ko-KR" altLang="en-US" sz="1400" dirty="0"/>
                        <a:t>화약 및 폭약을 서 만든 공작물</a:t>
                      </a:r>
                      <a:r>
                        <a:rPr lang="en-US" altLang="ko-KR" sz="1400" dirty="0"/>
                        <a:t>)</a:t>
                      </a:r>
                      <a:endParaRPr lang="ko-KR" altLang="en-US" sz="1400" dirty="0"/>
                    </a:p>
                  </a:txBody>
                  <a:tcPr marL="17780" marR="17780" marT="17780" marB="17780" anchor="ctr">
                    <a:lnL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10002"/>
                  </a:ext>
                </a:extLst>
              </a:tr>
              <a:tr h="578182">
                <a:tc>
                  <a:txBody>
                    <a:bodyPr/>
                    <a:lstStyle/>
                    <a:p>
                      <a:pPr algn="ctr"/>
                      <a:r>
                        <a:rPr lang="ko-KR" altLang="en-US" sz="1400" dirty="0"/>
                        <a:t>분사기</a:t>
                      </a:r>
                    </a:p>
                  </a:txBody>
                  <a:tcPr marL="17780" marR="17780" marT="17780" marB="17780" anchor="ctr">
                    <a:lnL>
                      <a:noFill/>
                    </a:lnL>
                    <a:lnR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EAEA"/>
                    </a:solidFill>
                  </a:tcPr>
                </a:tc>
                <a:tc>
                  <a:txBody>
                    <a:bodyPr/>
                    <a:lstStyle/>
                    <a:p>
                      <a:pPr marL="285750" indent="-285750">
                        <a:buFontTx/>
                        <a:buChar char="-"/>
                      </a:pPr>
                      <a:r>
                        <a:rPr lang="ko-KR" altLang="en-US" sz="1400" dirty="0"/>
                        <a:t>사람의 활동을 일시적으로 곤란하게 하는 최루 도는 질식 등을 유발하는 </a:t>
                      </a:r>
                      <a:r>
                        <a:rPr lang="ko-KR" altLang="en-US" sz="1400" dirty="0" err="1"/>
                        <a:t>작용제를</a:t>
                      </a:r>
                      <a:r>
                        <a:rPr lang="ko-KR" altLang="en-US" sz="1400" dirty="0"/>
                        <a:t> 분사할 수 있는 기기로서 대통령령으로 정하는 것 </a:t>
                      </a:r>
                    </a:p>
                  </a:txBody>
                  <a:tcPr marL="17780" marR="17780" marT="17780" marB="17780" anchor="ctr">
                    <a:lnL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10003"/>
                  </a:ext>
                </a:extLst>
              </a:tr>
              <a:tr h="578182">
                <a:tc>
                  <a:txBody>
                    <a:bodyPr/>
                    <a:lstStyle/>
                    <a:p>
                      <a:pPr algn="ctr"/>
                      <a:r>
                        <a:rPr lang="ko-KR" altLang="en-US" sz="1400" dirty="0" err="1"/>
                        <a:t>전자충격기</a:t>
                      </a:r>
                      <a:endParaRPr lang="ko-KR" altLang="en-US" sz="1400" dirty="0"/>
                    </a:p>
                  </a:txBody>
                  <a:tcPr marL="17780" marR="17780" marT="17780" marB="17780" anchor="ctr">
                    <a:lnL>
                      <a:noFill/>
                    </a:lnL>
                    <a:lnR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EAEA"/>
                    </a:solidFill>
                  </a:tcPr>
                </a:tc>
                <a:tc>
                  <a:txBody>
                    <a:bodyPr/>
                    <a:lstStyle/>
                    <a:p>
                      <a:pPr marL="285750" indent="-285750">
                        <a:buFontTx/>
                        <a:buChar char="-"/>
                      </a:pPr>
                      <a:r>
                        <a:rPr lang="ko-KR" altLang="en-US" sz="1400" dirty="0"/>
                        <a:t>사람의 활동을 일시적으로 곤란하게 하거나 인명에 해를 주는 전류를 할 수 있는 기기로서 대통령령으로 정하는 것 </a:t>
                      </a:r>
                    </a:p>
                  </a:txBody>
                  <a:tcPr marL="17780" marR="17780" marT="17780" marB="17780" anchor="ctr">
                    <a:lnL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10004"/>
                  </a:ext>
                </a:extLst>
              </a:tr>
              <a:tr h="578182">
                <a:tc>
                  <a:txBody>
                    <a:bodyPr/>
                    <a:lstStyle/>
                    <a:p>
                      <a:pPr algn="ctr"/>
                      <a:r>
                        <a:rPr lang="ko-KR" altLang="en-US" sz="1400" dirty="0"/>
                        <a:t>석궁</a:t>
                      </a:r>
                    </a:p>
                  </a:txBody>
                  <a:tcPr marL="17780" marR="17780" marT="17780" marB="17780" anchor="ctr">
                    <a:lnL>
                      <a:noFill/>
                    </a:lnL>
                    <a:lnR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EAEA"/>
                    </a:solidFill>
                  </a:tcPr>
                </a:tc>
                <a:tc>
                  <a:txBody>
                    <a:bodyPr/>
                    <a:lstStyle/>
                    <a:p>
                      <a:pPr marL="285750" indent="-285750">
                        <a:buFontTx/>
                        <a:buChar char="-"/>
                      </a:pPr>
                      <a:r>
                        <a:rPr lang="ko-KR" altLang="en-US" sz="1400" dirty="0"/>
                        <a:t>활과 총의 원리를 이용하여 화살 의 물체를 발사하여 인명에 </a:t>
                      </a:r>
                      <a:r>
                        <a:rPr lang="ko-KR" altLang="en-US" sz="1400" dirty="0" err="1"/>
                        <a:t>위해를</a:t>
                      </a:r>
                      <a:r>
                        <a:rPr lang="ko-KR" altLang="en-US" sz="1400" dirty="0"/>
                        <a:t> 줄 수 있는 것으로서 대통령령으로 정하는 것 </a:t>
                      </a:r>
                    </a:p>
                  </a:txBody>
                  <a:tcPr marL="17780" marR="17780" marT="17780" marB="17780" anchor="ctr">
                    <a:lnL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10005"/>
                  </a:ext>
                </a:extLst>
              </a:tr>
            </a:tbl>
          </a:graphicData>
        </a:graphic>
      </p:graphicFrame>
      <p:sp>
        <p:nvSpPr>
          <p:cNvPr id="20481" name="Rectangle 1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1" lang="ko-KR" altLang="ko-KR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굴림" pitchFamily="50" charset="-127"/>
              <a:ea typeface="굴림" pitchFamily="50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1157299394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제목 2"/>
          <p:cNvSpPr>
            <a:spLocks noGrp="1"/>
          </p:cNvSpPr>
          <p:nvPr>
            <p:ph type="title"/>
          </p:nvPr>
        </p:nvSpPr>
        <p:spPr>
          <a:xfrm>
            <a:off x="294597" y="457200"/>
            <a:ext cx="8554805" cy="939784"/>
          </a:xfrm>
        </p:spPr>
        <p:txBody>
          <a:bodyPr>
            <a:normAutofit fontScale="90000"/>
          </a:bodyPr>
          <a:lstStyle/>
          <a:p>
            <a:r>
              <a:rPr lang="en-US" altLang="ko-KR" sz="3600" dirty="0"/>
              <a:t>2-4. </a:t>
            </a:r>
            <a:r>
              <a:rPr lang="ko-KR" altLang="en-US" sz="3600" dirty="0"/>
              <a:t>총포</a:t>
            </a:r>
            <a:r>
              <a:rPr lang="en-US" altLang="ko-KR" sz="3600" dirty="0"/>
              <a:t>․</a:t>
            </a:r>
            <a:r>
              <a:rPr lang="ko-KR" altLang="en-US" sz="3600" dirty="0"/>
              <a:t>도검</a:t>
            </a:r>
            <a:r>
              <a:rPr lang="en-US" altLang="ko-KR" sz="3600" dirty="0"/>
              <a:t>․</a:t>
            </a:r>
            <a:r>
              <a:rPr lang="ko-KR" altLang="en-US" sz="3600" dirty="0"/>
              <a:t>화약류 등 </a:t>
            </a:r>
            <a:r>
              <a:rPr lang="en-US" altLang="ko-KR" sz="3600" dirty="0"/>
              <a:t/>
            </a:r>
            <a:br>
              <a:rPr lang="en-US" altLang="ko-KR" sz="3600" dirty="0"/>
            </a:br>
            <a:r>
              <a:rPr lang="ko-KR" altLang="en-US" sz="3600" dirty="0"/>
              <a:t>안전관리에 관한 법률 </a:t>
            </a:r>
            <a:r>
              <a:rPr lang="en-US" altLang="ko-KR" sz="3600" dirty="0"/>
              <a:t>- </a:t>
            </a:r>
            <a:r>
              <a:rPr lang="ko-KR" altLang="en-US" sz="3600" dirty="0" err="1"/>
              <a:t>허가권자</a:t>
            </a:r>
            <a:endParaRPr lang="ko-KR" altLang="en-US" sz="3600" dirty="0"/>
          </a:p>
        </p:txBody>
      </p:sp>
      <p:sp>
        <p:nvSpPr>
          <p:cNvPr id="30721" name="Rectangle 1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1" lang="ko-KR" altLang="ko-KR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굴림" pitchFamily="50" charset="-127"/>
              <a:ea typeface="굴림" pitchFamily="50" charset="-127"/>
            </a:endParaRPr>
          </a:p>
        </p:txBody>
      </p:sp>
      <p:graphicFrame>
        <p:nvGraphicFramePr>
          <p:cNvPr id="5" name="표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968611258"/>
              </p:ext>
            </p:extLst>
          </p:nvPr>
        </p:nvGraphicFramePr>
        <p:xfrm>
          <a:off x="467544" y="1628800"/>
          <a:ext cx="8676456" cy="4930910"/>
        </p:xfrm>
        <a:graphic>
          <a:graphicData uri="http://schemas.openxmlformats.org/drawingml/2006/table">
            <a:tbl>
              <a:tblPr/>
              <a:tblGrid>
                <a:gridCol w="1659701">
                  <a:extLst>
                    <a:ext uri="{9D8B030D-6E8A-4147-A177-3AD203B41FA5}">
                      <a16:colId xmlns="" xmlns:a16="http://schemas.microsoft.com/office/drawing/2014/main" val="20000"/>
                    </a:ext>
                  </a:extLst>
                </a:gridCol>
                <a:gridCol w="7016755">
                  <a:extLst>
                    <a:ext uri="{9D8B030D-6E8A-4147-A177-3AD203B41FA5}">
                      <a16:colId xmlns="" xmlns:a16="http://schemas.microsoft.com/office/drawing/2014/main" val="20001"/>
                    </a:ext>
                  </a:extLst>
                </a:gridCol>
              </a:tblGrid>
              <a:tr h="2009809"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300" b="0" i="0" spc="50" dirty="0">
                          <a:solidFill>
                            <a:srgbClr val="FF0000"/>
                          </a:solidFill>
                          <a:latin typeface="-윤고딕130,한컴돋움"/>
                        </a:rPr>
                        <a:t>① 제조업 허가</a:t>
                      </a:r>
                      <a:endParaRPr lang="ko-KR" altLang="en-US" sz="1300" b="0" i="0" spc="50" dirty="0">
                        <a:solidFill>
                          <a:srgbClr val="FF0000"/>
                        </a:solidFill>
                        <a:latin typeface="-윤고딕130"/>
                      </a:endParaRPr>
                    </a:p>
                  </a:txBody>
                  <a:tcPr marL="17780" marR="17780" marT="17780" marB="17780" anchor="ctr">
                    <a:lnL>
                      <a:noFill/>
                    </a:lnL>
                    <a:lnR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EAEA"/>
                    </a:solidFill>
                  </a:tcPr>
                </a:tc>
                <a:tc>
                  <a:txBody>
                    <a:bodyPr/>
                    <a:lstStyle/>
                    <a:p>
                      <a:pPr marL="63500" marR="63500" indent="0" algn="just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300" b="0" i="0" spc="50" dirty="0">
                          <a:solidFill>
                            <a:srgbClr val="000000"/>
                          </a:solidFill>
                          <a:latin typeface="-윤고딕110,한컴돋움"/>
                        </a:rPr>
                        <a:t>㉠ </a:t>
                      </a:r>
                      <a:r>
                        <a:rPr lang="ko-KR" altLang="en-US" sz="1300" b="0" i="0" spc="50" dirty="0">
                          <a:solidFill>
                            <a:srgbClr val="FF0000"/>
                          </a:solidFill>
                          <a:latin typeface="-윤고딕110,한컴돋움"/>
                        </a:rPr>
                        <a:t>경찰청장</a:t>
                      </a:r>
                      <a:endParaRPr lang="ko-KR" altLang="en-US" sz="1300" b="0" i="0" spc="50" dirty="0">
                        <a:solidFill>
                          <a:srgbClr val="FF0000"/>
                        </a:solidFill>
                        <a:latin typeface="-윤고딕110"/>
                      </a:endParaRPr>
                    </a:p>
                    <a:p>
                      <a:pPr marL="214630" marR="63500" indent="-151130" algn="just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300" b="0" i="0" spc="50" dirty="0">
                          <a:solidFill>
                            <a:srgbClr val="000000"/>
                          </a:solidFill>
                          <a:latin typeface="-윤고딕110,한컴돋움"/>
                        </a:rPr>
                        <a:t>  </a:t>
                      </a:r>
                      <a:r>
                        <a:rPr lang="en-US" altLang="ko-KR" sz="1300" b="0" i="0" spc="50" dirty="0">
                          <a:solidFill>
                            <a:srgbClr val="000000"/>
                          </a:solidFill>
                          <a:latin typeface="-윤고딕110,한컴돋움"/>
                        </a:rPr>
                        <a:t>․ </a:t>
                      </a:r>
                      <a:r>
                        <a:rPr lang="ko-KR" altLang="en-US" sz="1300" b="0" i="0" spc="70" dirty="0">
                          <a:solidFill>
                            <a:srgbClr val="000000"/>
                          </a:solidFill>
                          <a:latin typeface="-윤고딕110,한컴돋움"/>
                        </a:rPr>
                        <a:t>총포</a:t>
                      </a:r>
                      <a:r>
                        <a:rPr lang="en-US" altLang="ko-KR" sz="1300" b="0" i="0" spc="70" dirty="0">
                          <a:solidFill>
                            <a:srgbClr val="000000"/>
                          </a:solidFill>
                          <a:latin typeface="-윤고딕110,한컴돋움"/>
                        </a:rPr>
                        <a:t>․ </a:t>
                      </a:r>
                      <a:r>
                        <a:rPr lang="ko-KR" altLang="en-US" sz="1300" b="0" i="0" spc="70" dirty="0">
                          <a:solidFill>
                            <a:srgbClr val="000000"/>
                          </a:solidFill>
                          <a:latin typeface="-윤고딕110,한컴돋움"/>
                        </a:rPr>
                        <a:t>화약류의 제조업</a:t>
                      </a:r>
                      <a:r>
                        <a:rPr lang="en-US" altLang="ko-KR" sz="1300" b="0" i="0" spc="70" dirty="0">
                          <a:solidFill>
                            <a:srgbClr val="000000"/>
                          </a:solidFill>
                          <a:latin typeface="-윤고딕110,한컴돋움"/>
                        </a:rPr>
                        <a:t>(</a:t>
                      </a:r>
                      <a:r>
                        <a:rPr lang="ko-KR" altLang="en-US" sz="1300" b="0" i="0" spc="70" dirty="0">
                          <a:solidFill>
                            <a:srgbClr val="000000"/>
                          </a:solidFill>
                          <a:latin typeface="-윤고딕110,한컴돋움"/>
                        </a:rPr>
                        <a:t>총포의 개조</a:t>
                      </a:r>
                      <a:r>
                        <a:rPr lang="en-US" altLang="ko-KR" sz="1300" b="0" i="0" spc="70" dirty="0">
                          <a:solidFill>
                            <a:srgbClr val="000000"/>
                          </a:solidFill>
                          <a:latin typeface="-윤고딕110,한컴돋움"/>
                        </a:rPr>
                        <a:t>․ </a:t>
                      </a:r>
                      <a:r>
                        <a:rPr lang="ko-KR" altLang="en-US" sz="1300" b="0" i="0" spc="70" dirty="0" err="1">
                          <a:solidFill>
                            <a:srgbClr val="000000"/>
                          </a:solidFill>
                          <a:latin typeface="-윤고딕110,한컴돋움"/>
                        </a:rPr>
                        <a:t>수리업과</a:t>
                      </a:r>
                      <a:r>
                        <a:rPr lang="ko-KR" altLang="en-US" sz="1300" b="0" i="0" spc="70" dirty="0">
                          <a:solidFill>
                            <a:srgbClr val="000000"/>
                          </a:solidFill>
                          <a:latin typeface="-윤고딕110,한컴돋움"/>
                        </a:rPr>
                        <a:t> 화약류의 변형</a:t>
                      </a:r>
                      <a:r>
                        <a:rPr lang="en-US" altLang="ko-KR" sz="1300" b="0" i="0" spc="70" dirty="0">
                          <a:solidFill>
                            <a:srgbClr val="000000"/>
                          </a:solidFill>
                          <a:latin typeface="-윤고딕110,한컴돋움"/>
                        </a:rPr>
                        <a:t>․ </a:t>
                      </a:r>
                      <a:r>
                        <a:rPr lang="ko-KR" altLang="en-US" sz="1300" b="0" i="0" spc="70" dirty="0">
                          <a:solidFill>
                            <a:srgbClr val="000000"/>
                          </a:solidFill>
                          <a:latin typeface="-윤고딕110,한컴돋움"/>
                        </a:rPr>
                        <a:t>가공업 포함</a:t>
                      </a:r>
                      <a:r>
                        <a:rPr lang="en-US" altLang="ko-KR" sz="1300" b="0" i="0" spc="70" dirty="0">
                          <a:solidFill>
                            <a:srgbClr val="000000"/>
                          </a:solidFill>
                          <a:latin typeface="-윤고딕110,한컴돋움"/>
                        </a:rPr>
                        <a:t>)</a:t>
                      </a:r>
                      <a:endParaRPr lang="ko-KR" altLang="en-US" sz="1300" b="0" i="0" spc="50" dirty="0">
                        <a:solidFill>
                          <a:srgbClr val="000000"/>
                        </a:solidFill>
                        <a:latin typeface="-윤고딕110"/>
                      </a:endParaRPr>
                    </a:p>
                    <a:p>
                      <a:pPr marL="63500" marR="63500" indent="0" algn="just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300" b="0" i="0" spc="50" dirty="0">
                          <a:solidFill>
                            <a:srgbClr val="000000"/>
                          </a:solidFill>
                          <a:latin typeface="-윤고딕110,한컴돋움"/>
                        </a:rPr>
                        <a:t>  </a:t>
                      </a:r>
                      <a:r>
                        <a:rPr lang="en-US" altLang="ko-KR" sz="1300" b="0" i="0" spc="50" dirty="0">
                          <a:solidFill>
                            <a:srgbClr val="000000"/>
                          </a:solidFill>
                          <a:latin typeface="-윤고딕110,한컴돋움"/>
                        </a:rPr>
                        <a:t>․ </a:t>
                      </a:r>
                      <a:r>
                        <a:rPr lang="ko-KR" altLang="en-US" sz="1300" b="0" i="0" spc="50" dirty="0">
                          <a:solidFill>
                            <a:srgbClr val="000000"/>
                          </a:solidFill>
                          <a:latin typeface="-윤고딕110,한컴돋움"/>
                        </a:rPr>
                        <a:t>제조소의 위치</a:t>
                      </a:r>
                      <a:r>
                        <a:rPr lang="en-US" altLang="ko-KR" sz="1300" b="0" i="0" spc="50" dirty="0">
                          <a:solidFill>
                            <a:srgbClr val="000000"/>
                          </a:solidFill>
                          <a:latin typeface="-윤고딕110,한컴돋움"/>
                        </a:rPr>
                        <a:t>․ </a:t>
                      </a:r>
                      <a:r>
                        <a:rPr lang="ko-KR" altLang="en-US" sz="1300" b="0" i="0" spc="50" dirty="0">
                          <a:solidFill>
                            <a:srgbClr val="000000"/>
                          </a:solidFill>
                          <a:latin typeface="-윤고딕110,한컴돋움"/>
                        </a:rPr>
                        <a:t>구조</a:t>
                      </a:r>
                      <a:r>
                        <a:rPr lang="en-US" altLang="ko-KR" sz="1300" b="0" i="0" spc="50" dirty="0">
                          <a:solidFill>
                            <a:srgbClr val="000000"/>
                          </a:solidFill>
                          <a:latin typeface="-윤고딕110,한컴돋움"/>
                        </a:rPr>
                        <a:t>․ </a:t>
                      </a:r>
                      <a:r>
                        <a:rPr lang="ko-KR" altLang="en-US" sz="1300" b="0" i="0" spc="50" dirty="0">
                          <a:solidFill>
                            <a:srgbClr val="000000"/>
                          </a:solidFill>
                          <a:latin typeface="-윤고딕110,한컴돋움"/>
                        </a:rPr>
                        <a:t>시설 또는 설비변경</a:t>
                      </a:r>
                      <a:endParaRPr lang="en-US" altLang="ko-KR" sz="1300" b="0" i="0" spc="50" dirty="0">
                        <a:solidFill>
                          <a:srgbClr val="000000"/>
                        </a:solidFill>
                        <a:latin typeface="-윤고딕110,한컴돋움"/>
                      </a:endParaRPr>
                    </a:p>
                    <a:p>
                      <a:pPr marL="63500" marR="63500" indent="0" algn="just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300" b="0" i="0" spc="50" dirty="0">
                          <a:solidFill>
                            <a:srgbClr val="000000"/>
                          </a:solidFill>
                          <a:latin typeface="-윤고딕110,한컴돋움"/>
                        </a:rPr>
                        <a:t>  </a:t>
                      </a:r>
                      <a:r>
                        <a:rPr lang="en-US" altLang="ko-KR" sz="1300" b="0" i="0" spc="50" dirty="0">
                          <a:solidFill>
                            <a:srgbClr val="000000"/>
                          </a:solidFill>
                          <a:latin typeface="-윤고딕110,한컴돋움"/>
                        </a:rPr>
                        <a:t>․ </a:t>
                      </a:r>
                      <a:r>
                        <a:rPr lang="ko-KR" altLang="en-US" sz="1300" b="0" i="0" spc="50" dirty="0">
                          <a:solidFill>
                            <a:srgbClr val="000000"/>
                          </a:solidFill>
                          <a:latin typeface="-윤고딕110,한컴돋움"/>
                        </a:rPr>
                        <a:t>총포</a:t>
                      </a:r>
                      <a:r>
                        <a:rPr lang="en-US" altLang="ko-KR" sz="1300" b="0" i="0" spc="50" dirty="0">
                          <a:solidFill>
                            <a:srgbClr val="000000"/>
                          </a:solidFill>
                          <a:latin typeface="-윤고딕110,한컴돋움"/>
                        </a:rPr>
                        <a:t>․ </a:t>
                      </a:r>
                      <a:r>
                        <a:rPr lang="ko-KR" altLang="en-US" sz="1300" b="0" i="0" spc="50" dirty="0">
                          <a:solidFill>
                            <a:srgbClr val="000000"/>
                          </a:solidFill>
                          <a:latin typeface="-윤고딕110,한컴돋움"/>
                        </a:rPr>
                        <a:t>화약류의 종류</a:t>
                      </a:r>
                      <a:r>
                        <a:rPr lang="en-US" altLang="ko-KR" sz="1300" b="0" i="0" spc="50" dirty="0">
                          <a:solidFill>
                            <a:srgbClr val="000000"/>
                          </a:solidFill>
                          <a:latin typeface="-윤고딕110,한컴돋움"/>
                        </a:rPr>
                        <a:t>․</a:t>
                      </a:r>
                      <a:r>
                        <a:rPr lang="ko-KR" altLang="en-US" sz="1300" b="0" i="0" spc="50" dirty="0">
                          <a:solidFill>
                            <a:srgbClr val="000000"/>
                          </a:solidFill>
                          <a:latin typeface="-윤고딕110,한컴돋움"/>
                        </a:rPr>
                        <a:t>제조방법 변경</a:t>
                      </a:r>
                      <a:endParaRPr lang="ko-KR" altLang="en-US" sz="1300" b="0" i="0" spc="50" dirty="0">
                        <a:solidFill>
                          <a:srgbClr val="000000"/>
                        </a:solidFill>
                        <a:latin typeface="-윤고딕110"/>
                      </a:endParaRPr>
                    </a:p>
                    <a:p>
                      <a:pPr marL="63500" marR="63500" indent="0" algn="just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300" b="0" i="0" spc="50" dirty="0">
                          <a:solidFill>
                            <a:srgbClr val="000000"/>
                          </a:solidFill>
                          <a:latin typeface="-윤고딕110,한컴돋움"/>
                        </a:rPr>
                        <a:t>㉡ </a:t>
                      </a:r>
                      <a:r>
                        <a:rPr lang="ko-KR" altLang="en-US" sz="1300" b="0" i="0" spc="50" dirty="0">
                          <a:solidFill>
                            <a:srgbClr val="FF0000"/>
                          </a:solidFill>
                          <a:latin typeface="-윤고딕110,한컴돋움"/>
                        </a:rPr>
                        <a:t>시도경찰청장 </a:t>
                      </a:r>
                      <a:endParaRPr lang="ko-KR" altLang="en-US" sz="1300" b="0" i="0" spc="50" dirty="0">
                        <a:solidFill>
                          <a:srgbClr val="FF0000"/>
                        </a:solidFill>
                        <a:latin typeface="-윤고딕110"/>
                      </a:endParaRPr>
                    </a:p>
                    <a:p>
                      <a:pPr marL="63500" marR="63500" indent="0" algn="just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300" b="0" i="0" spc="50" dirty="0">
                          <a:solidFill>
                            <a:srgbClr val="000000"/>
                          </a:solidFill>
                          <a:latin typeface="-윤고딕110,한컴돋움"/>
                        </a:rPr>
                        <a:t>  </a:t>
                      </a:r>
                      <a:r>
                        <a:rPr lang="en-US" altLang="ko-KR" sz="1300" b="0" i="0" spc="50" dirty="0">
                          <a:solidFill>
                            <a:srgbClr val="000000"/>
                          </a:solidFill>
                          <a:latin typeface="-윤고딕110,한컴돋움"/>
                        </a:rPr>
                        <a:t>․ </a:t>
                      </a:r>
                      <a:r>
                        <a:rPr lang="ko-KR" altLang="en-US" sz="1300" b="0" i="0" spc="50" dirty="0">
                          <a:solidFill>
                            <a:srgbClr val="000000"/>
                          </a:solidFill>
                          <a:latin typeface="-윤고딕110,한컴돋움"/>
                        </a:rPr>
                        <a:t>도검</a:t>
                      </a:r>
                      <a:r>
                        <a:rPr lang="en-US" altLang="ko-KR" sz="1300" b="0" i="0" spc="50" dirty="0">
                          <a:solidFill>
                            <a:srgbClr val="000000"/>
                          </a:solidFill>
                          <a:latin typeface="-윤고딕110,한컴돋움"/>
                        </a:rPr>
                        <a:t>․ </a:t>
                      </a:r>
                      <a:r>
                        <a:rPr lang="ko-KR" altLang="en-US" sz="1300" b="0" i="0" spc="50" dirty="0">
                          <a:solidFill>
                            <a:srgbClr val="000000"/>
                          </a:solidFill>
                          <a:latin typeface="-윤고딕110,한컴돋움"/>
                        </a:rPr>
                        <a:t>분사기</a:t>
                      </a:r>
                      <a:r>
                        <a:rPr lang="en-US" altLang="ko-KR" sz="1300" b="0" i="0" spc="50" dirty="0">
                          <a:solidFill>
                            <a:srgbClr val="000000"/>
                          </a:solidFill>
                          <a:latin typeface="-윤고딕110,한컴돋움"/>
                        </a:rPr>
                        <a:t>․ </a:t>
                      </a:r>
                      <a:r>
                        <a:rPr lang="ko-KR" altLang="en-US" sz="1300" b="0" i="0" spc="50" dirty="0" err="1">
                          <a:solidFill>
                            <a:srgbClr val="000000"/>
                          </a:solidFill>
                          <a:latin typeface="-윤고딕110,한컴돋움"/>
                        </a:rPr>
                        <a:t>전자충격기</a:t>
                      </a:r>
                      <a:r>
                        <a:rPr lang="en-US" altLang="ko-KR" sz="1300" b="0" i="0" spc="50" dirty="0">
                          <a:solidFill>
                            <a:srgbClr val="000000"/>
                          </a:solidFill>
                          <a:latin typeface="-윤고딕110,한컴돋움"/>
                        </a:rPr>
                        <a:t>․ </a:t>
                      </a:r>
                      <a:r>
                        <a:rPr lang="ko-KR" altLang="en-US" sz="1300" b="0" i="0" spc="50" dirty="0">
                          <a:solidFill>
                            <a:srgbClr val="000000"/>
                          </a:solidFill>
                          <a:latin typeface="-윤고딕110,한컴돋움"/>
                        </a:rPr>
                        <a:t>석궁 제조업</a:t>
                      </a:r>
                      <a:endParaRPr lang="ko-KR" altLang="en-US" sz="1300" b="0" i="0" spc="50" dirty="0">
                        <a:solidFill>
                          <a:srgbClr val="000000"/>
                        </a:solidFill>
                        <a:latin typeface="-윤고딕110"/>
                      </a:endParaRPr>
                    </a:p>
                    <a:p>
                      <a:pPr marL="63500" marR="63500" indent="0" algn="just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300" b="0" i="0" spc="50" dirty="0">
                          <a:solidFill>
                            <a:srgbClr val="000000"/>
                          </a:solidFill>
                          <a:latin typeface="-윤고딕110,한컴돋움"/>
                        </a:rPr>
                        <a:t>  </a:t>
                      </a:r>
                      <a:r>
                        <a:rPr lang="en-US" altLang="ko-KR" sz="1300" b="0" i="0" spc="50" dirty="0">
                          <a:solidFill>
                            <a:srgbClr val="000000"/>
                          </a:solidFill>
                          <a:latin typeface="-윤고딕110,한컴돋움"/>
                        </a:rPr>
                        <a:t>․ </a:t>
                      </a:r>
                      <a:r>
                        <a:rPr lang="ko-KR" altLang="en-US" sz="1300" b="0" i="0" spc="50" dirty="0">
                          <a:solidFill>
                            <a:srgbClr val="000000"/>
                          </a:solidFill>
                          <a:latin typeface="-윤고딕110,한컴돋움"/>
                        </a:rPr>
                        <a:t>제조소의 위치</a:t>
                      </a:r>
                      <a:r>
                        <a:rPr lang="en-US" altLang="ko-KR" sz="1300" b="0" i="0" spc="50" dirty="0">
                          <a:solidFill>
                            <a:srgbClr val="000000"/>
                          </a:solidFill>
                          <a:latin typeface="-윤고딕110,한컴돋움"/>
                        </a:rPr>
                        <a:t>․ </a:t>
                      </a:r>
                      <a:r>
                        <a:rPr lang="ko-KR" altLang="en-US" sz="1300" b="0" i="0" spc="50" dirty="0">
                          <a:solidFill>
                            <a:srgbClr val="000000"/>
                          </a:solidFill>
                          <a:latin typeface="-윤고딕110,한컴돋움"/>
                        </a:rPr>
                        <a:t>구조</a:t>
                      </a:r>
                      <a:r>
                        <a:rPr lang="en-US" altLang="ko-KR" sz="1300" b="0" i="0" spc="50" dirty="0">
                          <a:solidFill>
                            <a:srgbClr val="000000"/>
                          </a:solidFill>
                          <a:latin typeface="-윤고딕110,한컴돋움"/>
                        </a:rPr>
                        <a:t>․ </a:t>
                      </a:r>
                      <a:r>
                        <a:rPr lang="ko-KR" altLang="en-US" sz="1300" b="0" i="0" spc="50" dirty="0">
                          <a:solidFill>
                            <a:srgbClr val="000000"/>
                          </a:solidFill>
                          <a:latin typeface="-윤고딕110,한컴돋움"/>
                        </a:rPr>
                        <a:t>시설 또는 설비변경</a:t>
                      </a:r>
                      <a:endParaRPr lang="ko-KR" altLang="en-US" sz="1300" b="0" i="0" spc="50" dirty="0">
                        <a:solidFill>
                          <a:srgbClr val="000000"/>
                        </a:solidFill>
                        <a:latin typeface="-윤고딕110"/>
                      </a:endParaRPr>
                    </a:p>
                    <a:p>
                      <a:pPr marL="63500" marR="63500" indent="0" algn="just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300" b="0" i="0" spc="50" dirty="0">
                          <a:solidFill>
                            <a:srgbClr val="000000"/>
                          </a:solidFill>
                          <a:latin typeface="-윤고딕110,한컴돋움"/>
                        </a:rPr>
                        <a:t>  </a:t>
                      </a:r>
                      <a:r>
                        <a:rPr lang="en-US" altLang="ko-KR" sz="1300" b="0" i="0" spc="50" dirty="0">
                          <a:solidFill>
                            <a:srgbClr val="000000"/>
                          </a:solidFill>
                          <a:latin typeface="-윤고딕110,한컴돋움"/>
                        </a:rPr>
                        <a:t>․ </a:t>
                      </a:r>
                      <a:r>
                        <a:rPr lang="ko-KR" altLang="en-US" sz="1300" b="0" i="0" spc="50" dirty="0">
                          <a:solidFill>
                            <a:srgbClr val="000000"/>
                          </a:solidFill>
                          <a:latin typeface="-윤고딕110,한컴돋움"/>
                        </a:rPr>
                        <a:t>도검</a:t>
                      </a:r>
                      <a:r>
                        <a:rPr lang="en-US" altLang="ko-KR" sz="1300" b="0" i="0" spc="50" dirty="0">
                          <a:solidFill>
                            <a:srgbClr val="000000"/>
                          </a:solidFill>
                          <a:latin typeface="-윤고딕110,한컴돋움"/>
                        </a:rPr>
                        <a:t>․ </a:t>
                      </a:r>
                      <a:r>
                        <a:rPr lang="ko-KR" altLang="en-US" sz="1300" b="0" i="0" spc="50" dirty="0">
                          <a:solidFill>
                            <a:srgbClr val="000000"/>
                          </a:solidFill>
                          <a:latin typeface="-윤고딕110,한컴돋움"/>
                        </a:rPr>
                        <a:t>분사기</a:t>
                      </a:r>
                      <a:r>
                        <a:rPr lang="en-US" altLang="ko-KR" sz="1300" b="0" i="0" spc="50" dirty="0">
                          <a:solidFill>
                            <a:srgbClr val="000000"/>
                          </a:solidFill>
                          <a:latin typeface="-윤고딕110,한컴돋움"/>
                        </a:rPr>
                        <a:t>․ </a:t>
                      </a:r>
                      <a:r>
                        <a:rPr lang="ko-KR" altLang="en-US" sz="1300" b="0" i="0" spc="50" dirty="0" err="1">
                          <a:solidFill>
                            <a:srgbClr val="000000"/>
                          </a:solidFill>
                          <a:latin typeface="-윤고딕110,한컴돋움"/>
                        </a:rPr>
                        <a:t>전자충격기</a:t>
                      </a:r>
                      <a:r>
                        <a:rPr lang="en-US" altLang="ko-KR" sz="1300" b="0" i="0" spc="50" dirty="0">
                          <a:solidFill>
                            <a:srgbClr val="000000"/>
                          </a:solidFill>
                          <a:latin typeface="-윤고딕110,한컴돋움"/>
                        </a:rPr>
                        <a:t>․ </a:t>
                      </a:r>
                      <a:r>
                        <a:rPr lang="ko-KR" altLang="en-US" sz="1300" b="0" i="0" spc="50" dirty="0">
                          <a:solidFill>
                            <a:srgbClr val="000000"/>
                          </a:solidFill>
                          <a:latin typeface="-윤고딕110,한컴돋움"/>
                        </a:rPr>
                        <a:t>석궁의 종류</a:t>
                      </a:r>
                      <a:r>
                        <a:rPr lang="en-US" altLang="ko-KR" sz="1300" b="0" i="0" spc="50" dirty="0">
                          <a:solidFill>
                            <a:srgbClr val="000000"/>
                          </a:solidFill>
                          <a:latin typeface="-윤고딕110,한컴돋움"/>
                        </a:rPr>
                        <a:t>․</a:t>
                      </a:r>
                      <a:r>
                        <a:rPr lang="ko-KR" altLang="en-US" sz="1300" b="0" i="0" spc="50" dirty="0">
                          <a:solidFill>
                            <a:srgbClr val="000000"/>
                          </a:solidFill>
                          <a:latin typeface="-윤고딕110,한컴돋움"/>
                        </a:rPr>
                        <a:t>제조방법 변경</a:t>
                      </a:r>
                      <a:endParaRPr lang="ko-KR" altLang="en-US" sz="1300" b="0" i="0" spc="50" dirty="0">
                        <a:solidFill>
                          <a:srgbClr val="000000"/>
                        </a:solidFill>
                        <a:latin typeface="-윤고딕110"/>
                      </a:endParaRPr>
                    </a:p>
                  </a:txBody>
                  <a:tcPr marL="17780" marR="17780" marT="17780" marB="17780" anchor="ctr">
                    <a:lnL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10000"/>
                  </a:ext>
                </a:extLst>
              </a:tr>
              <a:tr h="517191"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300" b="0" i="0" spc="50" dirty="0">
                          <a:solidFill>
                            <a:srgbClr val="FF0000"/>
                          </a:solidFill>
                          <a:latin typeface="-윤고딕130,한컴돋움"/>
                        </a:rPr>
                        <a:t>② 수출입 허가</a:t>
                      </a:r>
                      <a:endParaRPr lang="ko-KR" altLang="en-US" sz="1300" b="0" i="0" spc="50" dirty="0">
                        <a:solidFill>
                          <a:srgbClr val="FF0000"/>
                        </a:solidFill>
                        <a:latin typeface="-윤고딕130"/>
                      </a:endParaRPr>
                    </a:p>
                  </a:txBody>
                  <a:tcPr marL="17780" marR="17780" marT="17780" marB="17780" anchor="ctr">
                    <a:lnL>
                      <a:noFill/>
                    </a:lnL>
                    <a:lnR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EAEA"/>
                    </a:solidFill>
                  </a:tcPr>
                </a:tc>
                <a:tc>
                  <a:txBody>
                    <a:bodyPr/>
                    <a:lstStyle/>
                    <a:p>
                      <a:pPr marL="63500" marR="63500" indent="0" algn="just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300" b="0" i="0" spc="50" dirty="0">
                          <a:solidFill>
                            <a:srgbClr val="000000"/>
                          </a:solidFill>
                          <a:latin typeface="-윤고딕110,한컴돋움"/>
                        </a:rPr>
                        <a:t>㉠ 총포</a:t>
                      </a:r>
                      <a:r>
                        <a:rPr lang="en-US" altLang="ko-KR" sz="1300" b="0" i="0" spc="50" dirty="0">
                          <a:solidFill>
                            <a:srgbClr val="000000"/>
                          </a:solidFill>
                          <a:latin typeface="-윤고딕110,한컴돋움"/>
                        </a:rPr>
                        <a:t>, </a:t>
                      </a:r>
                      <a:r>
                        <a:rPr lang="ko-KR" altLang="en-US" sz="1300" b="0" i="0" spc="50" dirty="0">
                          <a:solidFill>
                            <a:srgbClr val="000000"/>
                          </a:solidFill>
                          <a:latin typeface="-윤고딕110,한컴돋움"/>
                        </a:rPr>
                        <a:t>화약류 수출입 </a:t>
                      </a:r>
                      <a:r>
                        <a:rPr lang="en-US" altLang="ko-KR" sz="1300" b="0" i="0" spc="50" dirty="0">
                          <a:solidFill>
                            <a:srgbClr val="000000"/>
                          </a:solidFill>
                          <a:latin typeface="-윤고딕110,한컴돋움"/>
                        </a:rPr>
                        <a:t>: </a:t>
                      </a:r>
                      <a:r>
                        <a:rPr lang="ko-KR" altLang="en-US" sz="1300" b="0" i="0" spc="50" dirty="0">
                          <a:solidFill>
                            <a:srgbClr val="FF0000"/>
                          </a:solidFill>
                          <a:latin typeface="-윤고딕110,한컴돋움"/>
                        </a:rPr>
                        <a:t>경찰청장 </a:t>
                      </a:r>
                      <a:endParaRPr lang="ko-KR" altLang="en-US" sz="1300" b="0" i="0" spc="50" dirty="0">
                        <a:solidFill>
                          <a:srgbClr val="FF0000"/>
                        </a:solidFill>
                        <a:latin typeface="-윤고딕110"/>
                      </a:endParaRPr>
                    </a:p>
                    <a:p>
                      <a:pPr marL="63500" marR="63500" indent="0" algn="just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300" b="0" i="0" spc="50" dirty="0">
                          <a:solidFill>
                            <a:srgbClr val="000000"/>
                          </a:solidFill>
                          <a:latin typeface="-윤고딕110,한컴돋움"/>
                        </a:rPr>
                        <a:t>㉡ 도검</a:t>
                      </a:r>
                      <a:r>
                        <a:rPr lang="en-US" altLang="ko-KR" sz="1300" b="0" i="0" spc="50" dirty="0">
                          <a:solidFill>
                            <a:srgbClr val="000000"/>
                          </a:solidFill>
                          <a:latin typeface="-윤고딕110,한컴돋움"/>
                        </a:rPr>
                        <a:t>, </a:t>
                      </a:r>
                      <a:r>
                        <a:rPr lang="ko-KR" altLang="en-US" sz="1300" b="0" i="0" spc="50" dirty="0">
                          <a:solidFill>
                            <a:srgbClr val="000000"/>
                          </a:solidFill>
                          <a:latin typeface="-윤고딕110,한컴돋움"/>
                        </a:rPr>
                        <a:t>분사기</a:t>
                      </a:r>
                      <a:r>
                        <a:rPr lang="en-US" altLang="ko-KR" sz="1300" b="0" i="0" spc="50" dirty="0">
                          <a:solidFill>
                            <a:srgbClr val="000000"/>
                          </a:solidFill>
                          <a:latin typeface="-윤고딕110,한컴돋움"/>
                        </a:rPr>
                        <a:t>, </a:t>
                      </a:r>
                      <a:r>
                        <a:rPr lang="ko-KR" altLang="en-US" sz="1300" b="0" i="0" spc="50" dirty="0" err="1">
                          <a:solidFill>
                            <a:srgbClr val="000000"/>
                          </a:solidFill>
                          <a:latin typeface="-윤고딕110,한컴돋움"/>
                        </a:rPr>
                        <a:t>전자충격기</a:t>
                      </a:r>
                      <a:r>
                        <a:rPr lang="en-US" altLang="ko-KR" sz="1300" b="0" i="0" spc="50" dirty="0">
                          <a:solidFill>
                            <a:srgbClr val="000000"/>
                          </a:solidFill>
                          <a:latin typeface="-윤고딕110,한컴돋움"/>
                        </a:rPr>
                        <a:t>, </a:t>
                      </a:r>
                      <a:r>
                        <a:rPr lang="ko-KR" altLang="en-US" sz="1300" b="0" i="0" spc="50" dirty="0">
                          <a:solidFill>
                            <a:srgbClr val="000000"/>
                          </a:solidFill>
                          <a:latin typeface="-윤고딕110,한컴돋움"/>
                        </a:rPr>
                        <a:t>석궁 등 수출입 </a:t>
                      </a:r>
                      <a:r>
                        <a:rPr lang="en-US" altLang="ko-KR" sz="1300" b="0" i="0" spc="50" dirty="0">
                          <a:solidFill>
                            <a:srgbClr val="000000"/>
                          </a:solidFill>
                          <a:latin typeface="-윤고딕110,한컴돋움"/>
                        </a:rPr>
                        <a:t>: </a:t>
                      </a:r>
                      <a:r>
                        <a:rPr lang="ko-KR" altLang="en-US" sz="1300" b="0" i="0" spc="50" dirty="0">
                          <a:solidFill>
                            <a:srgbClr val="FF0000"/>
                          </a:solidFill>
                          <a:latin typeface="-윤고딕110,한컴돋움"/>
                        </a:rPr>
                        <a:t>시도경찰청장 </a:t>
                      </a:r>
                      <a:endParaRPr lang="ko-KR" altLang="en-US" sz="1300" b="0" i="0" spc="50" dirty="0">
                        <a:solidFill>
                          <a:srgbClr val="FF0000"/>
                        </a:solidFill>
                        <a:latin typeface="-윤고딕110"/>
                      </a:endParaRPr>
                    </a:p>
                  </a:txBody>
                  <a:tcPr marL="17780" marR="17780" marT="17780" marB="17780" anchor="ctr">
                    <a:lnL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10001"/>
                  </a:ext>
                </a:extLst>
              </a:tr>
              <a:tr h="427084"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300" b="0" i="0" spc="50" dirty="0">
                          <a:solidFill>
                            <a:srgbClr val="FF0000"/>
                          </a:solidFill>
                          <a:latin typeface="-윤고딕130,한컴돋움"/>
                        </a:rPr>
                        <a:t>③ 판매업 허가 </a:t>
                      </a:r>
                      <a:endParaRPr lang="ko-KR" altLang="en-US" sz="1300" b="0" i="0" spc="50" dirty="0">
                        <a:solidFill>
                          <a:srgbClr val="FF0000"/>
                        </a:solidFill>
                        <a:latin typeface="-윤고딕130"/>
                      </a:endParaRPr>
                    </a:p>
                  </a:txBody>
                  <a:tcPr marL="17780" marR="17780" marT="17780" marB="17780" anchor="ctr">
                    <a:lnL>
                      <a:noFill/>
                    </a:lnL>
                    <a:lnR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EAEA"/>
                    </a:solidFill>
                  </a:tcPr>
                </a:tc>
                <a:tc>
                  <a:txBody>
                    <a:bodyPr/>
                    <a:lstStyle/>
                    <a:p>
                      <a:pPr marL="63500" marR="63500" indent="0" algn="just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300" b="0" i="0" spc="50" dirty="0">
                          <a:solidFill>
                            <a:srgbClr val="FF0000"/>
                          </a:solidFill>
                          <a:latin typeface="-윤고딕110,한컴돋움"/>
                        </a:rPr>
                        <a:t>시도경찰청장</a:t>
                      </a:r>
                      <a:endParaRPr lang="ko-KR" altLang="en-US" sz="1300" b="0" i="0" spc="50" dirty="0">
                        <a:solidFill>
                          <a:srgbClr val="FF0000"/>
                        </a:solidFill>
                        <a:latin typeface="-윤고딕110"/>
                      </a:endParaRPr>
                    </a:p>
                  </a:txBody>
                  <a:tcPr marL="17780" marR="17780" marT="17780" marB="17780" anchor="ctr">
                    <a:lnL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10002"/>
                  </a:ext>
                </a:extLst>
              </a:tr>
              <a:tr h="987486"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300" b="0" i="0" spc="50" dirty="0">
                          <a:solidFill>
                            <a:srgbClr val="FF0000"/>
                          </a:solidFill>
                          <a:latin typeface="-윤고딕130,한컴돋움"/>
                        </a:rPr>
                        <a:t>④ 소지 허가</a:t>
                      </a:r>
                      <a:endParaRPr lang="ko-KR" altLang="en-US" sz="1300" b="0" i="0" spc="50" dirty="0">
                        <a:solidFill>
                          <a:srgbClr val="FF0000"/>
                        </a:solidFill>
                        <a:latin typeface="-윤고딕130"/>
                      </a:endParaRPr>
                    </a:p>
                  </a:txBody>
                  <a:tcPr marL="17780" marR="17780" marT="17780" marB="17780" anchor="ctr">
                    <a:lnL>
                      <a:noFill/>
                    </a:lnL>
                    <a:lnR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EAEA"/>
                    </a:solidFill>
                  </a:tcPr>
                </a:tc>
                <a:tc>
                  <a:txBody>
                    <a:bodyPr/>
                    <a:lstStyle/>
                    <a:p>
                      <a:pPr marL="63500" marR="63500" indent="0" algn="just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300" b="0" i="0" spc="50" dirty="0">
                          <a:solidFill>
                            <a:srgbClr val="000000"/>
                          </a:solidFill>
                          <a:latin typeface="-윤고딕110,한컴돋움"/>
                        </a:rPr>
                        <a:t>㉠ </a:t>
                      </a:r>
                      <a:r>
                        <a:rPr lang="ko-KR" altLang="en-US" sz="1300" b="0" i="0" spc="50" dirty="0">
                          <a:solidFill>
                            <a:srgbClr val="FF0000"/>
                          </a:solidFill>
                          <a:latin typeface="-윤고딕110,한컴돋움"/>
                        </a:rPr>
                        <a:t>경찰서장</a:t>
                      </a:r>
                      <a:endParaRPr lang="ko-KR" altLang="en-US" sz="1300" b="0" i="0" spc="50" dirty="0">
                        <a:solidFill>
                          <a:srgbClr val="FF0000"/>
                        </a:solidFill>
                        <a:latin typeface="-윤고딕110"/>
                      </a:endParaRPr>
                    </a:p>
                    <a:p>
                      <a:pPr marL="63500" marR="63500" indent="0" algn="just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300" b="0" i="0" spc="50" dirty="0">
                          <a:solidFill>
                            <a:srgbClr val="000000"/>
                          </a:solidFill>
                          <a:latin typeface="-윤고딕110,한컴돋움"/>
                        </a:rPr>
                        <a:t>  </a:t>
                      </a:r>
                      <a:r>
                        <a:rPr lang="en-US" altLang="ko-KR" sz="1300" b="0" i="0" spc="50" dirty="0">
                          <a:solidFill>
                            <a:srgbClr val="000000"/>
                          </a:solidFill>
                          <a:latin typeface="-윤고딕110,한컴돋움"/>
                        </a:rPr>
                        <a:t>․ </a:t>
                      </a:r>
                      <a:r>
                        <a:rPr lang="ko-KR" altLang="en-US" sz="1300" b="0" i="0" spc="50" dirty="0">
                          <a:solidFill>
                            <a:srgbClr val="000000"/>
                          </a:solidFill>
                          <a:latin typeface="-윤고딕110,한컴돋움"/>
                        </a:rPr>
                        <a:t>총포 중 엽총</a:t>
                      </a:r>
                      <a:r>
                        <a:rPr lang="en-US" altLang="ko-KR" sz="1300" b="0" i="0" spc="50" dirty="0">
                          <a:solidFill>
                            <a:srgbClr val="000000"/>
                          </a:solidFill>
                          <a:latin typeface="-윤고딕110,한컴돋움"/>
                        </a:rPr>
                        <a:t>, </a:t>
                      </a:r>
                      <a:r>
                        <a:rPr lang="ko-KR" altLang="en-US" sz="1300" b="0" i="0" spc="50" dirty="0" err="1">
                          <a:solidFill>
                            <a:srgbClr val="000000"/>
                          </a:solidFill>
                          <a:latin typeface="-윤고딕110,한컴돋움"/>
                        </a:rPr>
                        <a:t>가스발사총</a:t>
                      </a:r>
                      <a:r>
                        <a:rPr lang="en-US" altLang="ko-KR" sz="1300" b="0" i="0" spc="50" dirty="0">
                          <a:solidFill>
                            <a:srgbClr val="000000"/>
                          </a:solidFill>
                          <a:latin typeface="-윤고딕110,한컴돋움"/>
                        </a:rPr>
                        <a:t>, </a:t>
                      </a:r>
                      <a:r>
                        <a:rPr lang="ko-KR" altLang="en-US" sz="1300" b="0" i="0" spc="50" dirty="0">
                          <a:solidFill>
                            <a:srgbClr val="000000"/>
                          </a:solidFill>
                          <a:latin typeface="-윤고딕110,한컴돋움"/>
                        </a:rPr>
                        <a:t>공기총</a:t>
                      </a:r>
                      <a:r>
                        <a:rPr lang="en-US" altLang="ko-KR" sz="1300" b="0" i="0" spc="50" dirty="0">
                          <a:solidFill>
                            <a:srgbClr val="000000"/>
                          </a:solidFill>
                          <a:latin typeface="-윤고딕110,한컴돋움"/>
                        </a:rPr>
                        <a:t>, </a:t>
                      </a:r>
                      <a:r>
                        <a:rPr lang="ko-KR" altLang="en-US" sz="1300" b="0" i="0" spc="50" dirty="0" err="1">
                          <a:solidFill>
                            <a:srgbClr val="000000"/>
                          </a:solidFill>
                          <a:latin typeface="-윤고딕110,한컴돋움"/>
                        </a:rPr>
                        <a:t>마취총</a:t>
                      </a:r>
                      <a:r>
                        <a:rPr lang="en-US" altLang="ko-KR" sz="1300" b="0" i="0" spc="50" dirty="0">
                          <a:solidFill>
                            <a:srgbClr val="000000"/>
                          </a:solidFill>
                          <a:latin typeface="-윤고딕110,한컴돋움"/>
                        </a:rPr>
                        <a:t>, </a:t>
                      </a:r>
                      <a:r>
                        <a:rPr lang="ko-KR" altLang="en-US" sz="1300" b="0" i="0" spc="50" dirty="0" err="1">
                          <a:solidFill>
                            <a:srgbClr val="000000"/>
                          </a:solidFill>
                          <a:latin typeface="-윤고딕110,한컴돋움"/>
                        </a:rPr>
                        <a:t>산업용총</a:t>
                      </a:r>
                      <a:r>
                        <a:rPr lang="en-US" altLang="ko-KR" sz="1300" b="0" i="0" spc="50" dirty="0">
                          <a:solidFill>
                            <a:srgbClr val="000000"/>
                          </a:solidFill>
                          <a:latin typeface="-윤고딕110,한컴돋움"/>
                        </a:rPr>
                        <a:t>, </a:t>
                      </a:r>
                      <a:r>
                        <a:rPr lang="ko-KR" altLang="en-US" sz="1300" b="0" i="0" spc="50" dirty="0" err="1">
                          <a:solidFill>
                            <a:srgbClr val="000000"/>
                          </a:solidFill>
                          <a:latin typeface="-윤고딕110,한컴돋움"/>
                        </a:rPr>
                        <a:t>구난구명총</a:t>
                      </a:r>
                      <a:endParaRPr lang="ko-KR" altLang="en-US" sz="1300" b="0" i="0" spc="50" dirty="0">
                        <a:solidFill>
                          <a:srgbClr val="000000"/>
                        </a:solidFill>
                        <a:latin typeface="-윤고딕110"/>
                      </a:endParaRPr>
                    </a:p>
                    <a:p>
                      <a:pPr marL="63500" marR="63500" indent="0" algn="just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300" b="0" i="0" spc="50" dirty="0">
                          <a:solidFill>
                            <a:srgbClr val="000000"/>
                          </a:solidFill>
                          <a:latin typeface="-윤고딕110,한컴돋움"/>
                        </a:rPr>
                        <a:t>  </a:t>
                      </a:r>
                      <a:r>
                        <a:rPr lang="en-US" altLang="ko-KR" sz="1300" b="0" i="0" spc="50" dirty="0">
                          <a:solidFill>
                            <a:srgbClr val="000000"/>
                          </a:solidFill>
                          <a:latin typeface="-윤고딕110,한컴돋움"/>
                        </a:rPr>
                        <a:t>․ </a:t>
                      </a:r>
                      <a:r>
                        <a:rPr lang="ko-KR" altLang="en-US" sz="1300" b="0" i="0" spc="50" dirty="0">
                          <a:solidFill>
                            <a:srgbClr val="000000"/>
                          </a:solidFill>
                          <a:latin typeface="-윤고딕110,한컴돋움"/>
                        </a:rPr>
                        <a:t>도검</a:t>
                      </a:r>
                      <a:r>
                        <a:rPr lang="en-US" altLang="ko-KR" sz="1300" b="0" i="0" spc="50" dirty="0">
                          <a:solidFill>
                            <a:srgbClr val="000000"/>
                          </a:solidFill>
                          <a:latin typeface="-윤고딕110,한컴돋움"/>
                        </a:rPr>
                        <a:t>, </a:t>
                      </a:r>
                      <a:r>
                        <a:rPr lang="ko-KR" altLang="en-US" sz="1300" b="0" i="0" spc="50" dirty="0">
                          <a:solidFill>
                            <a:srgbClr val="000000"/>
                          </a:solidFill>
                          <a:latin typeface="-윤고딕110,한컴돋움"/>
                        </a:rPr>
                        <a:t>화약류</a:t>
                      </a:r>
                      <a:r>
                        <a:rPr lang="en-US" altLang="ko-KR" sz="1300" b="0" i="0" spc="50" dirty="0">
                          <a:solidFill>
                            <a:srgbClr val="000000"/>
                          </a:solidFill>
                          <a:latin typeface="-윤고딕110,한컴돋움"/>
                        </a:rPr>
                        <a:t>, </a:t>
                      </a:r>
                      <a:r>
                        <a:rPr lang="ko-KR" altLang="en-US" sz="1300" b="0" i="0" spc="50" dirty="0">
                          <a:solidFill>
                            <a:srgbClr val="000000"/>
                          </a:solidFill>
                          <a:latin typeface="-윤고딕110,한컴돋움"/>
                        </a:rPr>
                        <a:t>분사기</a:t>
                      </a:r>
                      <a:r>
                        <a:rPr lang="en-US" altLang="ko-KR" sz="1300" b="0" i="0" spc="50" dirty="0">
                          <a:solidFill>
                            <a:srgbClr val="000000"/>
                          </a:solidFill>
                          <a:latin typeface="-윤고딕110,한컴돋움"/>
                        </a:rPr>
                        <a:t>, </a:t>
                      </a:r>
                      <a:r>
                        <a:rPr lang="ko-KR" altLang="en-US" sz="1300" b="0" i="0" spc="50" dirty="0" err="1">
                          <a:solidFill>
                            <a:srgbClr val="000000"/>
                          </a:solidFill>
                          <a:latin typeface="-윤고딕110,한컴돋움"/>
                        </a:rPr>
                        <a:t>전자충격기</a:t>
                      </a:r>
                      <a:r>
                        <a:rPr lang="en-US" altLang="ko-KR" sz="1300" b="0" i="0" spc="50" dirty="0">
                          <a:solidFill>
                            <a:srgbClr val="000000"/>
                          </a:solidFill>
                          <a:latin typeface="-윤고딕110,한컴돋움"/>
                        </a:rPr>
                        <a:t>, </a:t>
                      </a:r>
                      <a:r>
                        <a:rPr lang="ko-KR" altLang="en-US" sz="1300" b="0" i="0" spc="50" dirty="0">
                          <a:solidFill>
                            <a:srgbClr val="000000"/>
                          </a:solidFill>
                          <a:latin typeface="-윤고딕110,한컴돋움"/>
                        </a:rPr>
                        <a:t>석궁 </a:t>
                      </a:r>
                      <a:endParaRPr lang="ko-KR" altLang="en-US" sz="1300" b="0" i="0" spc="50" dirty="0">
                        <a:solidFill>
                          <a:srgbClr val="000000"/>
                        </a:solidFill>
                        <a:latin typeface="-윤고딕110"/>
                      </a:endParaRPr>
                    </a:p>
                    <a:p>
                      <a:pPr marL="63500" marR="63500" indent="0" algn="just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300" b="0" i="0" spc="50" dirty="0">
                          <a:solidFill>
                            <a:srgbClr val="000000"/>
                          </a:solidFill>
                          <a:latin typeface="-윤고딕110,한컴돋움"/>
                        </a:rPr>
                        <a:t>㉡ 시도경찰청장 </a:t>
                      </a:r>
                      <a:r>
                        <a:rPr lang="en-US" altLang="ko-KR" sz="1300" b="0" i="0" spc="50" dirty="0">
                          <a:solidFill>
                            <a:srgbClr val="000000"/>
                          </a:solidFill>
                          <a:latin typeface="-윤고딕110,한컴돋움"/>
                        </a:rPr>
                        <a:t>: </a:t>
                      </a:r>
                      <a:r>
                        <a:rPr lang="ko-KR" altLang="en-US" sz="1300" b="0" i="0" spc="50" dirty="0">
                          <a:solidFill>
                            <a:srgbClr val="000000"/>
                          </a:solidFill>
                          <a:latin typeface="-윤고딕110,한컴돋움"/>
                        </a:rPr>
                        <a:t>그 외 총포의 소지허가</a:t>
                      </a:r>
                      <a:endParaRPr lang="ko-KR" altLang="en-US" sz="1300" b="0" i="0" spc="50" dirty="0">
                        <a:solidFill>
                          <a:srgbClr val="000000"/>
                        </a:solidFill>
                        <a:latin typeface="-윤고딕110"/>
                      </a:endParaRPr>
                    </a:p>
                  </a:txBody>
                  <a:tcPr marL="17780" marR="17780" marT="17780" marB="17780" anchor="ctr">
                    <a:lnL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10003"/>
                  </a:ext>
                </a:extLst>
              </a:tr>
              <a:tr h="791362"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300" b="0" i="0" spc="50" dirty="0">
                          <a:solidFill>
                            <a:srgbClr val="FF0000"/>
                          </a:solidFill>
                          <a:latin typeface="-윤고딕130,한컴돋움"/>
                        </a:rPr>
                        <a:t>⑤ 화약류 사용</a:t>
                      </a:r>
                      <a:r>
                        <a:rPr lang="en-US" altLang="ko-KR" sz="1300" b="0" i="0" spc="50" dirty="0">
                          <a:solidFill>
                            <a:srgbClr val="FF0000"/>
                          </a:solidFill>
                          <a:latin typeface="-윤고딕130,한컴돋움"/>
                        </a:rPr>
                        <a:t>(</a:t>
                      </a:r>
                      <a:r>
                        <a:rPr lang="ko-KR" altLang="en-US" sz="1300" b="0" i="0" spc="50" dirty="0">
                          <a:solidFill>
                            <a:srgbClr val="FF0000"/>
                          </a:solidFill>
                          <a:latin typeface="-윤고딕130,한컴돋움"/>
                        </a:rPr>
                        <a:t>발파 또는 연소</a:t>
                      </a:r>
                      <a:r>
                        <a:rPr lang="en-US" altLang="ko-KR" sz="1300" b="0" i="0" spc="50" dirty="0">
                          <a:solidFill>
                            <a:srgbClr val="FF0000"/>
                          </a:solidFill>
                          <a:latin typeface="-윤고딕130,한컴돋움"/>
                        </a:rPr>
                        <a:t>) </a:t>
                      </a:r>
                      <a:r>
                        <a:rPr lang="ko-KR" altLang="en-US" sz="1300" b="0" i="0" spc="50" dirty="0">
                          <a:solidFill>
                            <a:srgbClr val="FF0000"/>
                          </a:solidFill>
                          <a:latin typeface="-윤고딕130,한컴돋움"/>
                        </a:rPr>
                        <a:t>허가</a:t>
                      </a:r>
                      <a:endParaRPr lang="ko-KR" altLang="en-US" sz="1300" b="0" i="0" spc="50" dirty="0">
                        <a:solidFill>
                          <a:srgbClr val="FF0000"/>
                        </a:solidFill>
                        <a:latin typeface="-윤고딕130"/>
                      </a:endParaRPr>
                    </a:p>
                  </a:txBody>
                  <a:tcPr marL="17780" marR="17780" marT="17780" marB="17780" anchor="ctr">
                    <a:lnL>
                      <a:noFill/>
                    </a:lnL>
                    <a:lnR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EAEA"/>
                    </a:solidFill>
                  </a:tcPr>
                </a:tc>
                <a:tc>
                  <a:txBody>
                    <a:bodyPr/>
                    <a:lstStyle/>
                    <a:p>
                      <a:pPr marL="63500" marR="63500" indent="0" algn="just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300" b="0" i="0" spc="50" dirty="0">
                          <a:solidFill>
                            <a:srgbClr val="000000"/>
                          </a:solidFill>
                          <a:latin typeface="-윤고딕110,한컴돋움"/>
                        </a:rPr>
                        <a:t>화약류의 </a:t>
                      </a:r>
                      <a:r>
                        <a:rPr lang="ko-KR" altLang="en-US" sz="1300" b="0" i="0" spc="50" dirty="0" err="1">
                          <a:solidFill>
                            <a:srgbClr val="000000"/>
                          </a:solidFill>
                          <a:latin typeface="-윤고딕110,한컴돋움"/>
                        </a:rPr>
                        <a:t>사용지를</a:t>
                      </a:r>
                      <a:r>
                        <a:rPr lang="ko-KR" altLang="en-US" sz="1300" b="0" i="0" spc="50" dirty="0">
                          <a:solidFill>
                            <a:srgbClr val="000000"/>
                          </a:solidFill>
                          <a:latin typeface="-윤고딕110,한컴돋움"/>
                        </a:rPr>
                        <a:t> 관할하는 </a:t>
                      </a:r>
                      <a:r>
                        <a:rPr lang="ko-KR" altLang="en-US" sz="1300" b="0" i="0" spc="50" dirty="0">
                          <a:solidFill>
                            <a:srgbClr val="FF0000"/>
                          </a:solidFill>
                          <a:latin typeface="-윤고딕110,한컴돋움"/>
                        </a:rPr>
                        <a:t>경찰서장</a:t>
                      </a:r>
                      <a:endParaRPr lang="ko-KR" altLang="en-US" sz="1300" b="0" i="0" spc="50" dirty="0">
                        <a:solidFill>
                          <a:srgbClr val="FF0000"/>
                        </a:solidFill>
                        <a:latin typeface="-윤고딕110"/>
                      </a:endParaRPr>
                    </a:p>
                  </a:txBody>
                  <a:tcPr marL="17780" marR="17780" marT="17780" marB="17780" anchor="ctr">
                    <a:lnL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10004"/>
                  </a:ext>
                </a:extLst>
              </a:tr>
            </a:tbl>
          </a:graphicData>
        </a:graphic>
      </p:graphicFrame>
      <p:sp>
        <p:nvSpPr>
          <p:cNvPr id="20481" name="Rectangle 1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1" lang="ko-KR" altLang="ko-KR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굴림" pitchFamily="50" charset="-127"/>
              <a:ea typeface="굴림" pitchFamily="50" charset="-127"/>
            </a:endParaRP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제목 2"/>
          <p:cNvSpPr>
            <a:spLocks noGrp="1"/>
          </p:cNvSpPr>
          <p:nvPr>
            <p:ph type="title"/>
          </p:nvPr>
        </p:nvSpPr>
        <p:spPr>
          <a:xfrm>
            <a:off x="294597" y="457200"/>
            <a:ext cx="8554805" cy="939784"/>
          </a:xfrm>
        </p:spPr>
        <p:txBody>
          <a:bodyPr>
            <a:normAutofit fontScale="90000"/>
          </a:bodyPr>
          <a:lstStyle/>
          <a:p>
            <a:r>
              <a:rPr lang="en-US" altLang="ko-KR" sz="3600" dirty="0"/>
              <a:t>2-4. </a:t>
            </a:r>
            <a:r>
              <a:rPr lang="ko-KR" altLang="en-US" sz="3600" dirty="0"/>
              <a:t>총포</a:t>
            </a:r>
            <a:r>
              <a:rPr lang="en-US" altLang="ko-KR" sz="3600" dirty="0"/>
              <a:t>․</a:t>
            </a:r>
            <a:r>
              <a:rPr lang="ko-KR" altLang="en-US" sz="3600" dirty="0"/>
              <a:t>도검</a:t>
            </a:r>
            <a:r>
              <a:rPr lang="en-US" altLang="ko-KR" sz="3600" dirty="0"/>
              <a:t>․</a:t>
            </a:r>
            <a:r>
              <a:rPr lang="ko-KR" altLang="en-US" sz="3600" dirty="0"/>
              <a:t>화약류 등 </a:t>
            </a:r>
            <a:r>
              <a:rPr lang="en-US" altLang="ko-KR" sz="3600" dirty="0"/>
              <a:t/>
            </a:r>
            <a:br>
              <a:rPr lang="en-US" altLang="ko-KR" sz="3600" dirty="0"/>
            </a:br>
            <a:r>
              <a:rPr lang="ko-KR" altLang="en-US" sz="3600" dirty="0"/>
              <a:t>안전관리에 관한 법률 </a:t>
            </a:r>
            <a:r>
              <a:rPr lang="en-US" altLang="ko-KR" sz="3600" dirty="0"/>
              <a:t>- </a:t>
            </a:r>
            <a:r>
              <a:rPr lang="ko-KR" altLang="en-US" sz="3600" dirty="0" err="1"/>
              <a:t>허가권자</a:t>
            </a:r>
            <a:endParaRPr lang="ko-KR" altLang="en-US" sz="3600" dirty="0"/>
          </a:p>
        </p:txBody>
      </p:sp>
      <p:sp>
        <p:nvSpPr>
          <p:cNvPr id="30721" name="Rectangle 1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1" lang="ko-KR" altLang="ko-KR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굴림" pitchFamily="50" charset="-127"/>
              <a:ea typeface="굴림" pitchFamily="50" charset="-127"/>
            </a:endParaRPr>
          </a:p>
        </p:txBody>
      </p:sp>
      <p:sp>
        <p:nvSpPr>
          <p:cNvPr id="20481" name="Rectangle 1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1" lang="ko-KR" altLang="ko-KR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굴림" pitchFamily="50" charset="-127"/>
              <a:ea typeface="굴림" pitchFamily="50" charset="-127"/>
            </a:endParaRPr>
          </a:p>
        </p:txBody>
      </p:sp>
      <p:graphicFrame>
        <p:nvGraphicFramePr>
          <p:cNvPr id="6" name="표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904941309"/>
              </p:ext>
            </p:extLst>
          </p:nvPr>
        </p:nvGraphicFramePr>
        <p:xfrm>
          <a:off x="548428" y="1628800"/>
          <a:ext cx="8300974" cy="4680518"/>
        </p:xfrm>
        <a:graphic>
          <a:graphicData uri="http://schemas.openxmlformats.org/drawingml/2006/table">
            <a:tbl>
              <a:tblPr/>
              <a:tblGrid>
                <a:gridCol w="1587876">
                  <a:extLst>
                    <a:ext uri="{9D8B030D-6E8A-4147-A177-3AD203B41FA5}">
                      <a16:colId xmlns="" xmlns:a16="http://schemas.microsoft.com/office/drawing/2014/main" val="20000"/>
                    </a:ext>
                  </a:extLst>
                </a:gridCol>
                <a:gridCol w="6713098">
                  <a:extLst>
                    <a:ext uri="{9D8B030D-6E8A-4147-A177-3AD203B41FA5}">
                      <a16:colId xmlns="" xmlns:a16="http://schemas.microsoft.com/office/drawing/2014/main" val="20001"/>
                    </a:ext>
                  </a:extLst>
                </a:gridCol>
              </a:tblGrid>
              <a:tr h="1005542"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400" b="0" i="0" spc="50" dirty="0">
                          <a:solidFill>
                            <a:srgbClr val="FF0000"/>
                          </a:solidFill>
                          <a:latin typeface="-윤고딕130,한컴돋움"/>
                        </a:rPr>
                        <a:t>⑥ 화약류저장소 설치</a:t>
                      </a:r>
                      <a:endParaRPr lang="ko-KR" altLang="en-US" sz="1400" b="0" i="0" spc="50" dirty="0">
                        <a:solidFill>
                          <a:srgbClr val="FF0000"/>
                        </a:solidFill>
                        <a:latin typeface="-윤고딕130"/>
                      </a:endParaRPr>
                    </a:p>
                  </a:txBody>
                  <a:tcPr marL="17780" marR="17780" marT="17780" marB="17780" anchor="ctr">
                    <a:lnL>
                      <a:noFill/>
                    </a:lnL>
                    <a:lnR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EAEA"/>
                    </a:solidFill>
                  </a:tcPr>
                </a:tc>
                <a:tc>
                  <a:txBody>
                    <a:bodyPr/>
                    <a:lstStyle/>
                    <a:p>
                      <a:pPr marL="219710" marR="63500" indent="-156210" algn="just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400" b="0" i="0" spc="50" dirty="0">
                          <a:solidFill>
                            <a:srgbClr val="000000"/>
                          </a:solidFill>
                          <a:latin typeface="-윤고딕110,한컴돋움"/>
                        </a:rPr>
                        <a:t>㉠ 시도경찰청장 </a:t>
                      </a:r>
                      <a:r>
                        <a:rPr lang="en-US" altLang="ko-KR" sz="1400" b="0" i="0" spc="50" dirty="0">
                          <a:solidFill>
                            <a:srgbClr val="000000"/>
                          </a:solidFill>
                          <a:latin typeface="-윤고딕110,한컴돋움"/>
                        </a:rPr>
                        <a:t>: 1</a:t>
                      </a:r>
                      <a:r>
                        <a:rPr lang="ko-KR" altLang="en-US" sz="1400" b="0" i="0" spc="50" dirty="0">
                          <a:solidFill>
                            <a:srgbClr val="000000"/>
                          </a:solidFill>
                          <a:latin typeface="-윤고딕110,한컴돋움"/>
                        </a:rPr>
                        <a:t>급</a:t>
                      </a:r>
                      <a:r>
                        <a:rPr lang="en-US" altLang="ko-KR" sz="1400" b="0" i="0" spc="50" dirty="0">
                          <a:solidFill>
                            <a:srgbClr val="000000"/>
                          </a:solidFill>
                          <a:latin typeface="-윤고딕110,한컴돋움"/>
                        </a:rPr>
                        <a:t>, 2</a:t>
                      </a:r>
                      <a:r>
                        <a:rPr lang="ko-KR" altLang="en-US" sz="1400" b="0" i="0" spc="50" dirty="0">
                          <a:solidFill>
                            <a:srgbClr val="000000"/>
                          </a:solidFill>
                          <a:latin typeface="-윤고딕110,한컴돋움"/>
                        </a:rPr>
                        <a:t>급</a:t>
                      </a:r>
                      <a:r>
                        <a:rPr lang="en-US" altLang="ko-KR" sz="1400" b="0" i="0" spc="50" dirty="0">
                          <a:solidFill>
                            <a:srgbClr val="000000"/>
                          </a:solidFill>
                          <a:latin typeface="-윤고딕110,한컴돋움"/>
                        </a:rPr>
                        <a:t>, </a:t>
                      </a:r>
                      <a:r>
                        <a:rPr lang="ko-KR" altLang="en-US" sz="1400" b="0" i="0" spc="50" dirty="0">
                          <a:solidFill>
                            <a:srgbClr val="000000"/>
                          </a:solidFill>
                          <a:latin typeface="-윤고딕110,한컴돋움"/>
                        </a:rPr>
                        <a:t>도화선저장소</a:t>
                      </a:r>
                      <a:r>
                        <a:rPr lang="en-US" altLang="ko-KR" sz="1400" b="0" i="0" spc="50" dirty="0">
                          <a:solidFill>
                            <a:srgbClr val="000000"/>
                          </a:solidFill>
                          <a:latin typeface="-윤고딕110,한컴돋움"/>
                        </a:rPr>
                        <a:t>, </a:t>
                      </a:r>
                      <a:r>
                        <a:rPr lang="ko-KR" altLang="en-US" sz="1400" b="0" i="0" spc="50" dirty="0">
                          <a:solidFill>
                            <a:srgbClr val="000000"/>
                          </a:solidFill>
                          <a:latin typeface="-윤고딕110,한컴돋움"/>
                        </a:rPr>
                        <a:t>수중저장소</a:t>
                      </a:r>
                      <a:r>
                        <a:rPr lang="en-US" altLang="ko-KR" sz="1400" b="0" i="0" spc="50" dirty="0">
                          <a:solidFill>
                            <a:srgbClr val="000000"/>
                          </a:solidFill>
                          <a:latin typeface="-윤고딕110,한컴돋움"/>
                        </a:rPr>
                        <a:t>, </a:t>
                      </a:r>
                      <a:r>
                        <a:rPr lang="ko-KR" altLang="en-US" sz="1400" b="0" i="0" spc="50" dirty="0">
                          <a:solidFill>
                            <a:srgbClr val="000000"/>
                          </a:solidFill>
                          <a:latin typeface="-윤고딕110,한컴돋움"/>
                        </a:rPr>
                        <a:t>실탄저장소</a:t>
                      </a:r>
                      <a:r>
                        <a:rPr lang="en-US" altLang="ko-KR" sz="1400" b="0" i="0" spc="50" dirty="0">
                          <a:solidFill>
                            <a:srgbClr val="000000"/>
                          </a:solidFill>
                          <a:latin typeface="-윤고딕110,한컴돋움"/>
                        </a:rPr>
                        <a:t>, </a:t>
                      </a:r>
                      <a:r>
                        <a:rPr lang="ko-KR" altLang="en-US" sz="1400" b="0" i="0" spc="50" dirty="0" err="1">
                          <a:solidFill>
                            <a:srgbClr val="000000"/>
                          </a:solidFill>
                          <a:latin typeface="-윤고딕110,한컴돋움"/>
                        </a:rPr>
                        <a:t>꽃불류저장소</a:t>
                      </a:r>
                      <a:r>
                        <a:rPr lang="en-US" altLang="ko-KR" sz="1400" b="0" i="0" spc="50" dirty="0">
                          <a:solidFill>
                            <a:srgbClr val="000000"/>
                          </a:solidFill>
                          <a:latin typeface="-윤고딕110,한컴돋움"/>
                        </a:rPr>
                        <a:t>, </a:t>
                      </a:r>
                      <a:r>
                        <a:rPr lang="ko-KR" altLang="en-US" sz="1400" b="0" i="0" spc="50" dirty="0">
                          <a:solidFill>
                            <a:srgbClr val="000000"/>
                          </a:solidFill>
                          <a:latin typeface="-윤고딕110,한컴돋움"/>
                        </a:rPr>
                        <a:t>장난감용 </a:t>
                      </a:r>
                      <a:r>
                        <a:rPr lang="ko-KR" altLang="en-US" sz="1400" b="0" i="0" spc="50" dirty="0" err="1">
                          <a:solidFill>
                            <a:srgbClr val="000000"/>
                          </a:solidFill>
                          <a:latin typeface="-윤고딕110,한컴돋움"/>
                        </a:rPr>
                        <a:t>꽃불류저장소</a:t>
                      </a:r>
                      <a:endParaRPr lang="ko-KR" altLang="en-US" sz="1400" b="0" i="0" spc="50" dirty="0">
                        <a:solidFill>
                          <a:srgbClr val="000000"/>
                        </a:solidFill>
                        <a:latin typeface="-윤고딕110"/>
                      </a:endParaRPr>
                    </a:p>
                    <a:p>
                      <a:pPr marL="63500" marR="63500" indent="0" algn="just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400" b="0" i="0" spc="50" dirty="0">
                          <a:solidFill>
                            <a:srgbClr val="000000"/>
                          </a:solidFill>
                          <a:latin typeface="-윤고딕110,한컴돋움"/>
                        </a:rPr>
                        <a:t>㉡ 경찰서장 </a:t>
                      </a:r>
                      <a:r>
                        <a:rPr lang="en-US" altLang="ko-KR" sz="1400" b="0" i="0" spc="50" dirty="0">
                          <a:solidFill>
                            <a:srgbClr val="000000"/>
                          </a:solidFill>
                          <a:latin typeface="-윤고딕110,한컴돋움"/>
                        </a:rPr>
                        <a:t>: 3</a:t>
                      </a:r>
                      <a:r>
                        <a:rPr lang="ko-KR" altLang="en-US" sz="1400" b="0" i="0" spc="50" dirty="0">
                          <a:solidFill>
                            <a:srgbClr val="000000"/>
                          </a:solidFill>
                          <a:latin typeface="-윤고딕110,한컴돋움"/>
                        </a:rPr>
                        <a:t>급</a:t>
                      </a:r>
                      <a:r>
                        <a:rPr lang="en-US" altLang="ko-KR" sz="1400" b="0" i="0" spc="50" dirty="0">
                          <a:solidFill>
                            <a:srgbClr val="000000"/>
                          </a:solidFill>
                          <a:latin typeface="-윤고딕110,한컴돋움"/>
                        </a:rPr>
                        <a:t>, </a:t>
                      </a:r>
                      <a:r>
                        <a:rPr lang="ko-KR" altLang="en-US" sz="1400" b="0" i="0" spc="50" dirty="0">
                          <a:solidFill>
                            <a:srgbClr val="000000"/>
                          </a:solidFill>
                          <a:latin typeface="-윤고딕110,한컴돋움"/>
                        </a:rPr>
                        <a:t>간이저장소</a:t>
                      </a:r>
                      <a:endParaRPr lang="ko-KR" altLang="en-US" sz="1400" b="0" i="0" spc="50" dirty="0">
                        <a:solidFill>
                          <a:srgbClr val="000000"/>
                        </a:solidFill>
                        <a:latin typeface="-윤고딕110"/>
                      </a:endParaRPr>
                    </a:p>
                  </a:txBody>
                  <a:tcPr marL="17780" marR="17780" marT="17780" marB="17780" anchor="ctr">
                    <a:lnL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10000"/>
                  </a:ext>
                </a:extLst>
              </a:tr>
              <a:tr h="570822"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400" b="0" i="0" spc="50" dirty="0">
                          <a:solidFill>
                            <a:srgbClr val="FF0000"/>
                          </a:solidFill>
                          <a:latin typeface="-윤고딕130,한컴돋움"/>
                        </a:rPr>
                        <a:t>⑦ 폐기시 신고</a:t>
                      </a:r>
                      <a:endParaRPr lang="ko-KR" altLang="en-US" sz="1400" b="0" i="0" spc="50" dirty="0">
                        <a:solidFill>
                          <a:srgbClr val="FF0000"/>
                        </a:solidFill>
                        <a:latin typeface="-윤고딕130"/>
                      </a:endParaRPr>
                    </a:p>
                  </a:txBody>
                  <a:tcPr marL="17780" marR="17780" marT="17780" marB="17780" anchor="ctr">
                    <a:lnL>
                      <a:noFill/>
                    </a:lnL>
                    <a:lnR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EAEA"/>
                    </a:solidFill>
                  </a:tcPr>
                </a:tc>
                <a:tc>
                  <a:txBody>
                    <a:bodyPr/>
                    <a:lstStyle/>
                    <a:p>
                      <a:pPr marL="63500" marR="63500" indent="0" algn="just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400" b="0" i="0" spc="50">
                          <a:solidFill>
                            <a:srgbClr val="000000"/>
                          </a:solidFill>
                          <a:latin typeface="-윤고딕110,한컴돋움"/>
                        </a:rPr>
                        <a:t>폐기하고자하는 곳을 관할하는 경찰서장에게 신고</a:t>
                      </a:r>
                      <a:endParaRPr lang="ko-KR" altLang="en-US" sz="1400" b="0" i="0" spc="50">
                        <a:solidFill>
                          <a:srgbClr val="000000"/>
                        </a:solidFill>
                        <a:latin typeface="-윤고딕110"/>
                      </a:endParaRPr>
                    </a:p>
                  </a:txBody>
                  <a:tcPr marL="17780" marR="17780" marT="17780" marB="17780" anchor="ctr">
                    <a:lnL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10001"/>
                  </a:ext>
                </a:extLst>
              </a:tr>
              <a:tr h="2098612"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400" b="0" i="0" spc="50" dirty="0">
                          <a:solidFill>
                            <a:srgbClr val="FF0000"/>
                          </a:solidFill>
                          <a:latin typeface="-윤고딕130,한컴돋움"/>
                        </a:rPr>
                        <a:t>⑧ 화약류 양도</a:t>
                      </a:r>
                      <a:r>
                        <a:rPr lang="en-US" altLang="ko-KR" sz="1400" b="0" i="0" spc="50" dirty="0">
                          <a:solidFill>
                            <a:srgbClr val="FF0000"/>
                          </a:solidFill>
                          <a:latin typeface="-윤고딕130,한컴돋움"/>
                        </a:rPr>
                        <a:t>․</a:t>
                      </a:r>
                    </a:p>
                    <a:p>
                      <a:pPr marL="0" marR="0" indent="0" algn="ctr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400" b="0" i="0" spc="50" dirty="0">
                          <a:solidFill>
                            <a:srgbClr val="FF0000"/>
                          </a:solidFill>
                          <a:latin typeface="-윤고딕130,한컴돋움"/>
                        </a:rPr>
                        <a:t>양수의 제한</a:t>
                      </a:r>
                      <a:endParaRPr lang="ko-KR" altLang="en-US" sz="1400" b="0" i="0" spc="50" dirty="0">
                        <a:solidFill>
                          <a:srgbClr val="FF0000"/>
                        </a:solidFill>
                        <a:latin typeface="-윤고딕130"/>
                      </a:endParaRPr>
                    </a:p>
                  </a:txBody>
                  <a:tcPr marL="17780" marR="17780" marT="17780" marB="17780" anchor="ctr">
                    <a:lnL>
                      <a:noFill/>
                    </a:lnL>
                    <a:lnR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EAEA"/>
                    </a:solidFill>
                  </a:tcPr>
                </a:tc>
                <a:tc>
                  <a:txBody>
                    <a:bodyPr/>
                    <a:lstStyle/>
                    <a:p>
                      <a:pPr marL="222250" marR="63500" indent="-158750" algn="just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400" b="0" i="0" spc="50" dirty="0">
                          <a:solidFill>
                            <a:srgbClr val="000000"/>
                          </a:solidFill>
                          <a:latin typeface="-윤고딕110,한컴돋움"/>
                        </a:rPr>
                        <a:t>㉠ 화약류의 양도</a:t>
                      </a:r>
                      <a:r>
                        <a:rPr lang="en-US" altLang="ko-KR" sz="1400" b="0" i="0" spc="50" dirty="0">
                          <a:solidFill>
                            <a:srgbClr val="000000"/>
                          </a:solidFill>
                          <a:latin typeface="-윤고딕110,한컴돋움"/>
                        </a:rPr>
                        <a:t>․</a:t>
                      </a:r>
                      <a:r>
                        <a:rPr lang="ko-KR" altLang="en-US" sz="1400" b="0" i="0" spc="50" dirty="0">
                          <a:solidFill>
                            <a:srgbClr val="000000"/>
                          </a:solidFill>
                          <a:latin typeface="-윤고딕110,한컴돋움"/>
                        </a:rPr>
                        <a:t>양수허가 </a:t>
                      </a:r>
                      <a:r>
                        <a:rPr lang="en-US" altLang="ko-KR" sz="1400" b="0" i="0" spc="50" dirty="0">
                          <a:solidFill>
                            <a:srgbClr val="000000"/>
                          </a:solidFill>
                          <a:latin typeface="-윤고딕110,한컴돋움"/>
                        </a:rPr>
                        <a:t>: </a:t>
                      </a:r>
                      <a:r>
                        <a:rPr lang="ko-KR" altLang="en-US" sz="1400" b="0" i="0" spc="50" dirty="0">
                          <a:solidFill>
                            <a:srgbClr val="000000"/>
                          </a:solidFill>
                          <a:latin typeface="-윤고딕110,한컴돋움"/>
                        </a:rPr>
                        <a:t>그 주소지 또는 화약류의 </a:t>
                      </a:r>
                      <a:r>
                        <a:rPr lang="ko-KR" altLang="en-US" sz="1400" b="0" i="0" spc="50" dirty="0" err="1">
                          <a:solidFill>
                            <a:srgbClr val="000000"/>
                          </a:solidFill>
                          <a:latin typeface="-윤고딕110,한컴돋움"/>
                        </a:rPr>
                        <a:t>사용지를</a:t>
                      </a:r>
                      <a:r>
                        <a:rPr lang="ko-KR" altLang="en-US" sz="1400" b="0" i="0" spc="50" dirty="0">
                          <a:solidFill>
                            <a:srgbClr val="000000"/>
                          </a:solidFill>
                          <a:latin typeface="-윤고딕110,한컴돋움"/>
                        </a:rPr>
                        <a:t> 관할하는 경찰서장</a:t>
                      </a:r>
                      <a:endParaRPr lang="ko-KR" altLang="en-US" sz="1400" b="0" i="0" spc="50" dirty="0">
                        <a:solidFill>
                          <a:srgbClr val="000000"/>
                        </a:solidFill>
                        <a:latin typeface="-윤고딕110"/>
                      </a:endParaRPr>
                    </a:p>
                    <a:p>
                      <a:pPr marL="218440" marR="63500" indent="-154940" algn="just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400" b="0" i="0" spc="50" dirty="0">
                          <a:solidFill>
                            <a:srgbClr val="000000"/>
                          </a:solidFill>
                          <a:latin typeface="-윤고딕110,한컴돋움"/>
                        </a:rPr>
                        <a:t>㉡ 총포 등의 양도</a:t>
                      </a:r>
                      <a:r>
                        <a:rPr lang="en-US" altLang="ko-KR" sz="1400" b="0" i="0" spc="50" dirty="0">
                          <a:solidFill>
                            <a:srgbClr val="000000"/>
                          </a:solidFill>
                          <a:latin typeface="-윤고딕110,한컴돋움"/>
                        </a:rPr>
                        <a:t>․</a:t>
                      </a:r>
                      <a:r>
                        <a:rPr lang="ko-KR" altLang="en-US" sz="1400" b="0" i="0" spc="50" dirty="0">
                          <a:solidFill>
                            <a:srgbClr val="000000"/>
                          </a:solidFill>
                          <a:latin typeface="-윤고딕110,한컴돋움"/>
                        </a:rPr>
                        <a:t>양수 금지 </a:t>
                      </a:r>
                      <a:r>
                        <a:rPr lang="en-US" altLang="ko-KR" sz="1400" b="0" i="0" spc="50" dirty="0">
                          <a:solidFill>
                            <a:srgbClr val="000000"/>
                          </a:solidFill>
                          <a:latin typeface="-윤고딕110,한컴돋움"/>
                        </a:rPr>
                        <a:t>: </a:t>
                      </a:r>
                      <a:r>
                        <a:rPr lang="ko-KR" altLang="en-US" sz="1400" b="0" i="0" spc="50" dirty="0">
                          <a:solidFill>
                            <a:srgbClr val="000000"/>
                          </a:solidFill>
                          <a:latin typeface="-윤고딕110,한컴돋움"/>
                        </a:rPr>
                        <a:t>총포</a:t>
                      </a:r>
                      <a:r>
                        <a:rPr lang="en-US" altLang="ko-KR" sz="1400" b="0" i="0" spc="50" dirty="0">
                          <a:solidFill>
                            <a:srgbClr val="000000"/>
                          </a:solidFill>
                          <a:latin typeface="-윤고딕110,한컴돋움"/>
                        </a:rPr>
                        <a:t>․</a:t>
                      </a:r>
                      <a:r>
                        <a:rPr lang="ko-KR" altLang="en-US" sz="1400" b="0" i="0" spc="50" dirty="0">
                          <a:solidFill>
                            <a:srgbClr val="000000"/>
                          </a:solidFill>
                          <a:latin typeface="-윤고딕110,한컴돋움"/>
                        </a:rPr>
                        <a:t>도검</a:t>
                      </a:r>
                      <a:r>
                        <a:rPr lang="en-US" altLang="ko-KR" sz="1400" b="0" i="0" spc="50" dirty="0">
                          <a:solidFill>
                            <a:srgbClr val="000000"/>
                          </a:solidFill>
                          <a:latin typeface="-윤고딕110,한컴돋움"/>
                        </a:rPr>
                        <a:t>․</a:t>
                      </a:r>
                      <a:r>
                        <a:rPr lang="ko-KR" altLang="en-US" sz="1400" b="0" i="0" spc="50" dirty="0">
                          <a:solidFill>
                            <a:srgbClr val="000000"/>
                          </a:solidFill>
                          <a:latin typeface="-윤고딕110,한컴돋움"/>
                        </a:rPr>
                        <a:t>분사기</a:t>
                      </a:r>
                      <a:r>
                        <a:rPr lang="en-US" altLang="ko-KR" sz="1400" b="0" i="0" spc="50" dirty="0">
                          <a:solidFill>
                            <a:srgbClr val="000000"/>
                          </a:solidFill>
                          <a:latin typeface="-윤고딕110,한컴돋움"/>
                        </a:rPr>
                        <a:t>․ </a:t>
                      </a:r>
                      <a:r>
                        <a:rPr lang="ko-KR" altLang="en-US" sz="1400" b="0" i="0" spc="50" dirty="0" err="1">
                          <a:solidFill>
                            <a:srgbClr val="000000"/>
                          </a:solidFill>
                          <a:latin typeface="-윤고딕110,한컴돋움"/>
                        </a:rPr>
                        <a:t>전자충격기</a:t>
                      </a:r>
                      <a:r>
                        <a:rPr lang="en-US" altLang="ko-KR" sz="1400" b="0" i="0" spc="50" dirty="0">
                          <a:solidFill>
                            <a:srgbClr val="000000"/>
                          </a:solidFill>
                          <a:latin typeface="-윤고딕110,한컴돋움"/>
                        </a:rPr>
                        <a:t>․ </a:t>
                      </a:r>
                      <a:r>
                        <a:rPr lang="ko-KR" altLang="en-US" sz="1400" b="0" i="0" spc="50" dirty="0">
                          <a:solidFill>
                            <a:srgbClr val="000000"/>
                          </a:solidFill>
                          <a:latin typeface="-윤고딕110,한컴돋움"/>
                        </a:rPr>
                        <a:t>석궁의 제조업자</a:t>
                      </a:r>
                      <a:r>
                        <a:rPr lang="en-US" altLang="ko-KR" sz="1400" b="0" i="0" spc="50" dirty="0">
                          <a:solidFill>
                            <a:srgbClr val="000000"/>
                          </a:solidFill>
                          <a:latin typeface="-윤고딕110,한컴돋움"/>
                        </a:rPr>
                        <a:t>․ </a:t>
                      </a:r>
                      <a:r>
                        <a:rPr lang="ko-KR" altLang="en-US" sz="1400" b="0" i="0" spc="50" dirty="0">
                          <a:solidFill>
                            <a:srgbClr val="000000"/>
                          </a:solidFill>
                          <a:latin typeface="-윤고딕110,한컴돋움"/>
                        </a:rPr>
                        <a:t>판매업자 및 수입허가를 받은 자와 소지허가를 받은 자는 총포</a:t>
                      </a:r>
                      <a:r>
                        <a:rPr lang="en-US" altLang="ko-KR" sz="1400" b="0" i="0" spc="50" dirty="0">
                          <a:solidFill>
                            <a:srgbClr val="000000"/>
                          </a:solidFill>
                          <a:latin typeface="-윤고딕110,한컴돋움"/>
                        </a:rPr>
                        <a:t>․ </a:t>
                      </a:r>
                      <a:r>
                        <a:rPr lang="ko-KR" altLang="en-US" sz="1400" b="0" i="0" spc="50" dirty="0">
                          <a:solidFill>
                            <a:srgbClr val="000000"/>
                          </a:solidFill>
                          <a:latin typeface="-윤고딕110,한컴돋움"/>
                        </a:rPr>
                        <a:t>도검</a:t>
                      </a:r>
                      <a:r>
                        <a:rPr lang="en-US" altLang="ko-KR" sz="1400" b="0" i="0" spc="50" dirty="0">
                          <a:solidFill>
                            <a:srgbClr val="000000"/>
                          </a:solidFill>
                          <a:latin typeface="-윤고딕110,한컴돋움"/>
                        </a:rPr>
                        <a:t>․ </a:t>
                      </a:r>
                      <a:r>
                        <a:rPr lang="ko-KR" altLang="en-US" sz="1400" b="0" i="0" spc="50" dirty="0">
                          <a:solidFill>
                            <a:srgbClr val="000000"/>
                          </a:solidFill>
                          <a:latin typeface="-윤고딕110,한컴돋움"/>
                        </a:rPr>
                        <a:t>분사기</a:t>
                      </a:r>
                      <a:r>
                        <a:rPr lang="en-US" altLang="ko-KR" sz="1400" b="0" i="0" spc="50" dirty="0">
                          <a:solidFill>
                            <a:srgbClr val="000000"/>
                          </a:solidFill>
                          <a:latin typeface="-윤고딕110,한컴돋움"/>
                        </a:rPr>
                        <a:t>․ </a:t>
                      </a:r>
                      <a:r>
                        <a:rPr lang="ko-KR" altLang="en-US" sz="1400" b="0" i="0" spc="50" dirty="0" err="1">
                          <a:solidFill>
                            <a:srgbClr val="000000"/>
                          </a:solidFill>
                          <a:latin typeface="-윤고딕110,한컴돋움"/>
                        </a:rPr>
                        <a:t>전자충격기</a:t>
                      </a:r>
                      <a:r>
                        <a:rPr lang="en-US" altLang="ko-KR" sz="1400" b="0" i="0" spc="50" dirty="0">
                          <a:solidFill>
                            <a:srgbClr val="000000"/>
                          </a:solidFill>
                          <a:latin typeface="-윤고딕110,한컴돋움"/>
                        </a:rPr>
                        <a:t>․ </a:t>
                      </a:r>
                      <a:r>
                        <a:rPr lang="ko-KR" altLang="en-US" sz="1400" b="0" i="0" spc="50" dirty="0">
                          <a:solidFill>
                            <a:srgbClr val="000000"/>
                          </a:solidFill>
                          <a:latin typeface="-윤고딕110,한컴돋움"/>
                        </a:rPr>
                        <a:t>석궁의 제조업자</a:t>
                      </a:r>
                      <a:r>
                        <a:rPr lang="en-US" altLang="ko-KR" sz="1400" b="0" i="0" spc="50" dirty="0">
                          <a:solidFill>
                            <a:srgbClr val="000000"/>
                          </a:solidFill>
                          <a:latin typeface="-윤고딕110,한컴돋움"/>
                        </a:rPr>
                        <a:t>․ </a:t>
                      </a:r>
                      <a:r>
                        <a:rPr lang="ko-KR" altLang="en-US" sz="1400" b="0" i="0" spc="50" dirty="0">
                          <a:solidFill>
                            <a:srgbClr val="000000"/>
                          </a:solidFill>
                          <a:latin typeface="-윤고딕110,한컴돋움"/>
                        </a:rPr>
                        <a:t>판매업자 및 수입허가를 받은 자와 소지허가를 받은 자 외의 사람에게 총포</a:t>
                      </a:r>
                      <a:r>
                        <a:rPr lang="en-US" altLang="ko-KR" sz="1400" b="0" i="0" spc="50" dirty="0">
                          <a:solidFill>
                            <a:srgbClr val="000000"/>
                          </a:solidFill>
                          <a:latin typeface="-윤고딕110,한컴돋움"/>
                        </a:rPr>
                        <a:t>․</a:t>
                      </a:r>
                      <a:r>
                        <a:rPr lang="ko-KR" altLang="en-US" sz="1400" b="0" i="0" spc="50" dirty="0">
                          <a:solidFill>
                            <a:srgbClr val="000000"/>
                          </a:solidFill>
                          <a:latin typeface="-윤고딕110,한컴돋움"/>
                        </a:rPr>
                        <a:t>도검 등을 양도</a:t>
                      </a:r>
                      <a:r>
                        <a:rPr lang="en-US" altLang="ko-KR" sz="1400" b="0" i="0" spc="50" dirty="0">
                          <a:solidFill>
                            <a:srgbClr val="000000"/>
                          </a:solidFill>
                          <a:latin typeface="-윤고딕110,한컴돋움"/>
                        </a:rPr>
                        <a:t>․</a:t>
                      </a:r>
                      <a:r>
                        <a:rPr lang="ko-KR" altLang="en-US" sz="1400" b="0" i="0" spc="50" dirty="0">
                          <a:solidFill>
                            <a:srgbClr val="000000"/>
                          </a:solidFill>
                          <a:latin typeface="-윤고딕110,한컴돋움"/>
                        </a:rPr>
                        <a:t>양수해서는 안되며</a:t>
                      </a:r>
                      <a:r>
                        <a:rPr lang="en-US" altLang="ko-KR" sz="1400" b="0" i="0" spc="50" dirty="0">
                          <a:solidFill>
                            <a:srgbClr val="000000"/>
                          </a:solidFill>
                          <a:latin typeface="-윤고딕110,한컴돋움"/>
                        </a:rPr>
                        <a:t>, </a:t>
                      </a:r>
                      <a:r>
                        <a:rPr lang="ko-KR" altLang="en-US" sz="1400" b="0" i="0" spc="50" dirty="0">
                          <a:solidFill>
                            <a:srgbClr val="000000"/>
                          </a:solidFill>
                          <a:latin typeface="-윤고딕110,한컴돋움"/>
                        </a:rPr>
                        <a:t>이들을 빌려주거나 빌려서도 </a:t>
                      </a:r>
                      <a:r>
                        <a:rPr lang="ko-KR" altLang="en-US" sz="1400" b="0" i="0" spc="50" dirty="0" err="1">
                          <a:solidFill>
                            <a:srgbClr val="000000"/>
                          </a:solidFill>
                          <a:latin typeface="-윤고딕110,한컴돋움"/>
                        </a:rPr>
                        <a:t>안된다</a:t>
                      </a:r>
                      <a:r>
                        <a:rPr lang="en-US" altLang="ko-KR" sz="1400" b="0" i="0" spc="50" dirty="0">
                          <a:solidFill>
                            <a:srgbClr val="000000"/>
                          </a:solidFill>
                          <a:latin typeface="-윤고딕110,한컴돋움"/>
                        </a:rPr>
                        <a:t>.</a:t>
                      </a:r>
                      <a:endParaRPr lang="ko-KR" altLang="en-US" sz="1400" b="0" i="0" spc="50" dirty="0">
                        <a:solidFill>
                          <a:srgbClr val="000000"/>
                        </a:solidFill>
                        <a:latin typeface="-윤고딕110"/>
                      </a:endParaRPr>
                    </a:p>
                  </a:txBody>
                  <a:tcPr marL="17780" marR="17780" marT="17780" marB="17780" anchor="ctr">
                    <a:lnL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10002"/>
                  </a:ext>
                </a:extLst>
              </a:tr>
              <a:tr h="1005542"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400" b="0" i="0" spc="50" dirty="0">
                          <a:solidFill>
                            <a:srgbClr val="FF0000"/>
                          </a:solidFill>
                          <a:latin typeface="-윤고딕130,한컴돋움"/>
                        </a:rPr>
                        <a:t>⑨ 총포 등의 </a:t>
                      </a:r>
                      <a:endParaRPr lang="en-US" altLang="ko-KR" sz="1400" b="0" i="0" spc="50" dirty="0">
                        <a:solidFill>
                          <a:srgbClr val="FF0000"/>
                        </a:solidFill>
                        <a:latin typeface="-윤고딕130,한컴돋움"/>
                      </a:endParaRPr>
                    </a:p>
                    <a:p>
                      <a:pPr marL="0" marR="0" indent="0" algn="ctr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400" b="0" i="0" spc="50" dirty="0">
                          <a:solidFill>
                            <a:srgbClr val="FF0000"/>
                          </a:solidFill>
                          <a:latin typeface="-윤고딕130,한컴돋움"/>
                        </a:rPr>
                        <a:t>취급금지</a:t>
                      </a:r>
                      <a:endParaRPr lang="ko-KR" altLang="en-US" sz="1400" b="0" i="0" spc="50" dirty="0">
                        <a:solidFill>
                          <a:srgbClr val="FF0000"/>
                        </a:solidFill>
                        <a:latin typeface="-윤고딕130"/>
                      </a:endParaRPr>
                    </a:p>
                  </a:txBody>
                  <a:tcPr marL="17780" marR="17780" marT="17780" marB="17780" anchor="ctr">
                    <a:lnL>
                      <a:noFill/>
                    </a:lnL>
                    <a:lnR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EAEA"/>
                    </a:solidFill>
                  </a:tcPr>
                </a:tc>
                <a:tc>
                  <a:txBody>
                    <a:bodyPr/>
                    <a:lstStyle/>
                    <a:p>
                      <a:pPr marL="224790" marR="63500" indent="-161290" algn="just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400" b="0" i="0" spc="50" dirty="0">
                          <a:solidFill>
                            <a:srgbClr val="000000"/>
                          </a:solidFill>
                          <a:latin typeface="-윤고딕110,한컴돋움"/>
                        </a:rPr>
                        <a:t>㉠ </a:t>
                      </a:r>
                      <a:r>
                        <a:rPr lang="en-US" altLang="ko-KR" sz="1400" b="0" i="0" spc="50" dirty="0">
                          <a:solidFill>
                            <a:srgbClr val="000000"/>
                          </a:solidFill>
                          <a:latin typeface="-윤고딕110,한컴돋움"/>
                        </a:rPr>
                        <a:t>18</a:t>
                      </a:r>
                      <a:r>
                        <a:rPr lang="ko-KR" altLang="en-US" sz="1400" b="0" i="0" spc="50" dirty="0">
                          <a:solidFill>
                            <a:srgbClr val="000000"/>
                          </a:solidFill>
                          <a:latin typeface="-윤고딕110,한컴돋움"/>
                        </a:rPr>
                        <a:t>세 </a:t>
                      </a:r>
                      <a:r>
                        <a:rPr lang="ko-KR" altLang="en-US" sz="1400" b="0" i="0" spc="50" dirty="0" err="1">
                          <a:solidFill>
                            <a:srgbClr val="000000"/>
                          </a:solidFill>
                          <a:latin typeface="-윤고딕110,한컴돋움"/>
                        </a:rPr>
                        <a:t>미만자</a:t>
                      </a:r>
                      <a:r>
                        <a:rPr lang="en-US" altLang="ko-KR" sz="1400" b="0" i="0" spc="50" dirty="0">
                          <a:solidFill>
                            <a:srgbClr val="000000"/>
                          </a:solidFill>
                          <a:latin typeface="-윤고딕110,한컴돋움"/>
                        </a:rPr>
                        <a:t>(</a:t>
                      </a:r>
                      <a:r>
                        <a:rPr lang="ko-KR" altLang="en-US" sz="1400" b="0" i="0" spc="50" dirty="0">
                          <a:solidFill>
                            <a:srgbClr val="000000"/>
                          </a:solidFill>
                          <a:latin typeface="-윤고딕110,한컴돋움"/>
                        </a:rPr>
                        <a:t>단</a:t>
                      </a:r>
                      <a:r>
                        <a:rPr lang="en-US" altLang="ko-KR" sz="1400" b="0" i="0" spc="50" dirty="0">
                          <a:solidFill>
                            <a:srgbClr val="000000"/>
                          </a:solidFill>
                          <a:latin typeface="-윤고딕110,한컴돋움"/>
                        </a:rPr>
                        <a:t>, </a:t>
                      </a:r>
                      <a:r>
                        <a:rPr lang="ko-KR" altLang="en-US" sz="1400" b="0" i="0" spc="50" dirty="0">
                          <a:solidFill>
                            <a:srgbClr val="000000"/>
                          </a:solidFill>
                          <a:latin typeface="-윤고딕110,한컴돋움"/>
                        </a:rPr>
                        <a:t>대한체육회장이나 시</a:t>
                      </a:r>
                      <a:r>
                        <a:rPr lang="en-US" altLang="ko-KR" sz="1400" b="0" i="0" spc="50" dirty="0">
                          <a:solidFill>
                            <a:srgbClr val="000000"/>
                          </a:solidFill>
                          <a:latin typeface="-윤고딕110,한컴돋움"/>
                        </a:rPr>
                        <a:t>․ </a:t>
                      </a:r>
                      <a:r>
                        <a:rPr lang="ko-KR" altLang="en-US" sz="1400" b="0" i="0" spc="50" dirty="0">
                          <a:solidFill>
                            <a:srgbClr val="000000"/>
                          </a:solidFill>
                          <a:latin typeface="-윤고딕110,한컴돋움"/>
                        </a:rPr>
                        <a:t>도의 체육회장이 추천한 선수 또는 후보자가 </a:t>
                      </a:r>
                      <a:r>
                        <a:rPr lang="ko-KR" altLang="en-US" sz="1400" b="0" i="0" spc="50" dirty="0" err="1">
                          <a:solidFill>
                            <a:srgbClr val="000000"/>
                          </a:solidFill>
                          <a:latin typeface="-윤고딕110,한컴돋움"/>
                        </a:rPr>
                        <a:t>사격경기용총</a:t>
                      </a:r>
                      <a:r>
                        <a:rPr lang="en-US" altLang="ko-KR" sz="1400" b="0" i="0" spc="50" dirty="0">
                          <a:solidFill>
                            <a:srgbClr val="000000"/>
                          </a:solidFill>
                          <a:latin typeface="-윤고딕110,한컴돋움"/>
                        </a:rPr>
                        <a:t>․</a:t>
                      </a:r>
                      <a:r>
                        <a:rPr lang="ko-KR" altLang="en-US" sz="1400" b="0" i="0" spc="50" dirty="0">
                          <a:solidFill>
                            <a:srgbClr val="000000"/>
                          </a:solidFill>
                          <a:latin typeface="-윤고딕110,한컴돋움"/>
                        </a:rPr>
                        <a:t>석궁을 소지하는 경우는 제외</a:t>
                      </a:r>
                      <a:r>
                        <a:rPr lang="en-US" altLang="ko-KR" sz="1400" b="0" i="0" spc="50" dirty="0">
                          <a:solidFill>
                            <a:srgbClr val="000000"/>
                          </a:solidFill>
                          <a:latin typeface="-윤고딕110,한컴돋움"/>
                        </a:rPr>
                        <a:t>)</a:t>
                      </a:r>
                      <a:endParaRPr lang="ko-KR" altLang="en-US" sz="1400" b="0" i="0" spc="50" dirty="0">
                        <a:solidFill>
                          <a:srgbClr val="000000"/>
                        </a:solidFill>
                        <a:latin typeface="-윤고딕110"/>
                      </a:endParaRPr>
                    </a:p>
                    <a:p>
                      <a:pPr marL="63500" marR="63500" indent="0" algn="just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400" b="0" i="0" spc="50" dirty="0">
                          <a:solidFill>
                            <a:srgbClr val="000000"/>
                          </a:solidFill>
                          <a:latin typeface="-윤고딕110,한컴돋움"/>
                        </a:rPr>
                        <a:t>㉡ 총포 등 제조업 결격사유가 있는 자 및 소지결격사유가 있는 자</a:t>
                      </a:r>
                      <a:r>
                        <a:rPr lang="en-US" altLang="ko-KR" sz="1400" b="0" i="0" spc="50" dirty="0">
                          <a:solidFill>
                            <a:srgbClr val="000000"/>
                          </a:solidFill>
                          <a:latin typeface="-윤고딕110,한컴돋움"/>
                        </a:rPr>
                        <a:t>.</a:t>
                      </a:r>
                      <a:endParaRPr lang="ko-KR" altLang="en-US" sz="1400" b="0" i="0" spc="50" dirty="0">
                        <a:solidFill>
                          <a:srgbClr val="000000"/>
                        </a:solidFill>
                        <a:latin typeface="-윤고딕110"/>
                      </a:endParaRPr>
                    </a:p>
                  </a:txBody>
                  <a:tcPr marL="17780" marR="17780" marT="17780" marB="17780" anchor="ctr">
                    <a:lnL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10003"/>
                  </a:ext>
                </a:extLst>
              </a:tr>
            </a:tbl>
          </a:graphicData>
        </a:graphic>
      </p:graphicFrame>
      <p:sp>
        <p:nvSpPr>
          <p:cNvPr id="47105" name="Rectangle 1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내용 개체 틀 1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ko-KR" altLang="en-US" sz="1800" dirty="0"/>
              <a:t>오늘날 소년범죄는 양적 증가뿐만 아니라</a:t>
            </a:r>
            <a:r>
              <a:rPr lang="en-US" altLang="ko-KR" sz="1800" dirty="0"/>
              <a:t>, </a:t>
            </a:r>
            <a:r>
              <a:rPr lang="ko-KR" altLang="en-US" sz="1800" dirty="0"/>
              <a:t>질적으로도 비행의 </a:t>
            </a:r>
            <a:r>
              <a:rPr lang="ko-KR" altLang="en-US" sz="1800" dirty="0" err="1"/>
              <a:t>저연령화</a:t>
            </a:r>
            <a:r>
              <a:rPr lang="ko-KR" altLang="en-US" sz="1800" dirty="0"/>
              <a:t> 및 일반화</a:t>
            </a:r>
            <a:r>
              <a:rPr lang="en-US" altLang="ko-KR" sz="1800" dirty="0"/>
              <a:t>, </a:t>
            </a:r>
            <a:r>
              <a:rPr lang="ko-KR" altLang="en-US" sz="1800" dirty="0"/>
              <a:t>여자 소년범죄 및 학생범죄의 증가</a:t>
            </a:r>
            <a:r>
              <a:rPr lang="en-US" altLang="ko-KR" sz="1800" dirty="0"/>
              <a:t>, </a:t>
            </a:r>
            <a:r>
              <a:rPr lang="ko-KR" altLang="en-US" sz="1800" dirty="0"/>
              <a:t>약물남용 증가</a:t>
            </a:r>
            <a:r>
              <a:rPr lang="en-US" altLang="ko-KR" sz="1800" dirty="0"/>
              <a:t>, </a:t>
            </a:r>
            <a:r>
              <a:rPr lang="ko-KR" altLang="en-US" sz="1800" dirty="0"/>
              <a:t>집단화</a:t>
            </a:r>
            <a:r>
              <a:rPr lang="en-US" altLang="ko-KR" sz="1800" dirty="0"/>
              <a:t>, </a:t>
            </a:r>
            <a:r>
              <a:rPr lang="ko-KR" altLang="en-US" sz="1800" dirty="0"/>
              <a:t>흉포화</a:t>
            </a:r>
            <a:r>
              <a:rPr lang="en-US" altLang="ko-KR" sz="1800" dirty="0"/>
              <a:t>, </a:t>
            </a:r>
            <a:r>
              <a:rPr lang="ko-KR" altLang="en-US" sz="1800" dirty="0"/>
              <a:t>특히 재범화라는 비관적인 현상이 두드러지고 있음</a:t>
            </a:r>
            <a:r>
              <a:rPr lang="en-US" altLang="ko-KR" sz="1800" dirty="0"/>
              <a:t>.</a:t>
            </a:r>
          </a:p>
          <a:p>
            <a:endParaRPr lang="en-US" altLang="ko-KR" sz="1800" dirty="0"/>
          </a:p>
          <a:p>
            <a:r>
              <a:rPr lang="en-US" altLang="ko-KR" sz="1800" dirty="0"/>
              <a:t> </a:t>
            </a:r>
            <a:r>
              <a:rPr lang="ko-KR" altLang="en-US" sz="1800" dirty="0"/>
              <a:t>따라서 소년범죄 또는 소년비행의 처리 및 예방대책은 형사정책상 매우 중요한 문제가 되고 있음</a:t>
            </a:r>
            <a:r>
              <a:rPr lang="en-US" altLang="ko-KR" sz="1800" dirty="0"/>
              <a:t>.</a:t>
            </a:r>
          </a:p>
          <a:p>
            <a:pPr>
              <a:buNone/>
            </a:pPr>
            <a:r>
              <a:rPr lang="en-US" altLang="ko-KR" sz="1800" dirty="0"/>
              <a:t> </a:t>
            </a:r>
          </a:p>
          <a:p>
            <a:r>
              <a:rPr lang="en-US" altLang="ko-KR" sz="1800" dirty="0"/>
              <a:t> </a:t>
            </a:r>
            <a:r>
              <a:rPr lang="ko-KR" altLang="en-US" sz="1800" dirty="0"/>
              <a:t>소년경찰활동은 방범경찰활동의 일환으로서 소년비행을 방지하고 그 건전한 육성을 위해 유해환경을 정화하여 소년들이 올바르게 자라나 사회활동을 할 수 있도록 지도</a:t>
            </a:r>
            <a:r>
              <a:rPr lang="en-US" altLang="ko-KR" sz="1800" dirty="0"/>
              <a:t>․</a:t>
            </a:r>
            <a:r>
              <a:rPr lang="ko-KR" altLang="en-US" sz="1800" dirty="0"/>
              <a:t>보호하는 경찰활동임</a:t>
            </a:r>
            <a:r>
              <a:rPr lang="en-US" altLang="ko-KR" sz="1800" dirty="0"/>
              <a:t>.</a:t>
            </a:r>
            <a:endParaRPr lang="ko-KR" altLang="en-US" sz="1800" dirty="0"/>
          </a:p>
          <a:p>
            <a:endParaRPr lang="ko-KR" altLang="en-US" sz="1800" dirty="0"/>
          </a:p>
        </p:txBody>
      </p:sp>
      <p:sp>
        <p:nvSpPr>
          <p:cNvPr id="3" name="제목 2"/>
          <p:cNvSpPr>
            <a:spLocks noGrp="1"/>
          </p:cNvSpPr>
          <p:nvPr>
            <p:ph type="title"/>
          </p:nvPr>
        </p:nvSpPr>
        <p:spPr>
          <a:xfrm>
            <a:off x="294597" y="476672"/>
            <a:ext cx="8554805" cy="939784"/>
          </a:xfrm>
        </p:spPr>
        <p:txBody>
          <a:bodyPr>
            <a:normAutofit/>
          </a:bodyPr>
          <a:lstStyle/>
          <a:p>
            <a:r>
              <a:rPr lang="en-US" altLang="ko-KR" sz="3200" dirty="0"/>
              <a:t>3. </a:t>
            </a:r>
            <a:r>
              <a:rPr lang="ko-KR" altLang="en-US" sz="3200" dirty="0"/>
              <a:t>청소년의 선도와 보호 등 소년경찰활동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내용 개체 틀 1"/>
          <p:cNvSpPr>
            <a:spLocks noGrp="1"/>
          </p:cNvSpPr>
          <p:nvPr>
            <p:ph idx="1"/>
          </p:nvPr>
        </p:nvSpPr>
        <p:spPr>
          <a:xfrm>
            <a:off x="467544" y="1412776"/>
            <a:ext cx="8229600" cy="4525963"/>
          </a:xfrm>
        </p:spPr>
        <p:txBody>
          <a:bodyPr>
            <a:normAutofit/>
          </a:bodyPr>
          <a:lstStyle/>
          <a:p>
            <a:r>
              <a:rPr lang="ko-KR" altLang="en-US" sz="2000" dirty="0"/>
              <a:t>각종 법률상 소년</a:t>
            </a:r>
            <a:r>
              <a:rPr lang="en-US" altLang="ko-KR" sz="2000" dirty="0"/>
              <a:t>, </a:t>
            </a:r>
            <a:r>
              <a:rPr lang="ko-KR" altLang="en-US" sz="2000" dirty="0"/>
              <a:t>청소년 및 아동에 관한 연령</a:t>
            </a:r>
          </a:p>
          <a:p>
            <a:pPr>
              <a:buNone/>
            </a:pPr>
            <a:endParaRPr lang="ko-KR" altLang="en-US" sz="2000" dirty="0"/>
          </a:p>
          <a:p>
            <a:pPr>
              <a:buNone/>
            </a:pPr>
            <a:endParaRPr lang="ko-KR" altLang="en-US" sz="2000" dirty="0"/>
          </a:p>
        </p:txBody>
      </p:sp>
      <p:sp>
        <p:nvSpPr>
          <p:cNvPr id="3" name="제목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/>
              <a:t>3-1. </a:t>
            </a:r>
            <a:r>
              <a:rPr lang="ko-KR" altLang="en-US" dirty="0"/>
              <a:t>주요 법령상 소년의 연령</a:t>
            </a:r>
          </a:p>
        </p:txBody>
      </p:sp>
      <p:sp>
        <p:nvSpPr>
          <p:cNvPr id="4" name="직사각형 3"/>
          <p:cNvSpPr/>
          <p:nvPr/>
        </p:nvSpPr>
        <p:spPr>
          <a:xfrm>
            <a:off x="611560" y="2132856"/>
            <a:ext cx="8208912" cy="440120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ko-KR" altLang="en-US" sz="1400" dirty="0"/>
              <a:t>① </a:t>
            </a:r>
            <a:r>
              <a:rPr lang="en-US" altLang="ko-KR" sz="1400" dirty="0">
                <a:solidFill>
                  <a:srgbClr val="FF0000"/>
                </a:solidFill>
              </a:rPr>
              <a:t>9</a:t>
            </a:r>
            <a:r>
              <a:rPr lang="ko-KR" altLang="en-US" sz="1400" dirty="0">
                <a:solidFill>
                  <a:srgbClr val="FF0000"/>
                </a:solidFill>
              </a:rPr>
              <a:t>세 이상 </a:t>
            </a:r>
            <a:r>
              <a:rPr lang="en-US" altLang="ko-KR" sz="1400" dirty="0">
                <a:solidFill>
                  <a:srgbClr val="FF0000"/>
                </a:solidFill>
              </a:rPr>
              <a:t>24</a:t>
            </a:r>
            <a:r>
              <a:rPr lang="ko-KR" altLang="en-US" sz="1400" dirty="0">
                <a:solidFill>
                  <a:srgbClr val="FF0000"/>
                </a:solidFill>
              </a:rPr>
              <a:t>세 이하 </a:t>
            </a:r>
            <a:r>
              <a:rPr lang="en-US" altLang="ko-KR" sz="1400" dirty="0"/>
              <a:t>: </a:t>
            </a:r>
            <a:r>
              <a:rPr lang="ko-KR" altLang="en-US" sz="1400" dirty="0"/>
              <a:t>「청소년기본법」</a:t>
            </a:r>
          </a:p>
          <a:p>
            <a:endParaRPr lang="ko-KR" altLang="en-US" sz="1400" dirty="0"/>
          </a:p>
          <a:p>
            <a:r>
              <a:rPr lang="ko-KR" altLang="en-US" sz="1400" dirty="0"/>
              <a:t>② </a:t>
            </a:r>
            <a:r>
              <a:rPr lang="en-US" altLang="ko-KR" sz="1400" dirty="0">
                <a:solidFill>
                  <a:srgbClr val="FF0000"/>
                </a:solidFill>
              </a:rPr>
              <a:t>19</a:t>
            </a:r>
            <a:r>
              <a:rPr lang="ko-KR" altLang="en-US" sz="1400" dirty="0">
                <a:solidFill>
                  <a:srgbClr val="FF0000"/>
                </a:solidFill>
              </a:rPr>
              <a:t>세 미만 </a:t>
            </a:r>
          </a:p>
          <a:p>
            <a:r>
              <a:rPr lang="ko-KR" altLang="en-US" sz="1400" dirty="0"/>
              <a:t>「소년법」</a:t>
            </a:r>
            <a:r>
              <a:rPr lang="en-US" altLang="ko-KR" sz="1400" dirty="0"/>
              <a:t>, </a:t>
            </a:r>
            <a:r>
              <a:rPr lang="ko-KR" altLang="en-US" sz="1400" dirty="0"/>
              <a:t>「청소년보호법」</a:t>
            </a:r>
            <a:r>
              <a:rPr lang="en-US" altLang="ko-KR" sz="1400" dirty="0"/>
              <a:t>, </a:t>
            </a:r>
            <a:r>
              <a:rPr lang="ko-KR" altLang="en-US" sz="1400" dirty="0"/>
              <a:t>「아동</a:t>
            </a:r>
            <a:r>
              <a:rPr lang="en-US" altLang="ko-KR" sz="1400" dirty="0"/>
              <a:t>․</a:t>
            </a:r>
            <a:r>
              <a:rPr lang="ko-KR" altLang="en-US" sz="1400" dirty="0" err="1"/>
              <a:t>청소년의성보호에관한법률</a:t>
            </a:r>
            <a:r>
              <a:rPr lang="ko-KR" altLang="en-US" sz="1400" dirty="0"/>
              <a:t>」</a:t>
            </a:r>
            <a:r>
              <a:rPr lang="en-US" altLang="ko-KR" sz="1400" dirty="0"/>
              <a:t>, </a:t>
            </a:r>
            <a:r>
              <a:rPr lang="ko-KR" altLang="en-US" sz="1400" dirty="0"/>
              <a:t>「</a:t>
            </a:r>
            <a:r>
              <a:rPr lang="ko-KR" altLang="en-US" sz="1400" dirty="0" err="1"/>
              <a:t>형의집행및수용자의처우에관한법률</a:t>
            </a:r>
            <a:r>
              <a:rPr lang="ko-KR" altLang="en-US" sz="1400" dirty="0"/>
              <a:t>」</a:t>
            </a:r>
          </a:p>
          <a:p>
            <a:endParaRPr lang="ko-KR" altLang="en-US" sz="1400" dirty="0"/>
          </a:p>
          <a:p>
            <a:r>
              <a:rPr lang="ko-KR" altLang="en-US" sz="1400" dirty="0"/>
              <a:t>③ </a:t>
            </a:r>
            <a:r>
              <a:rPr lang="en-US" altLang="ko-KR" sz="1400" dirty="0">
                <a:solidFill>
                  <a:srgbClr val="FF0000"/>
                </a:solidFill>
              </a:rPr>
              <a:t>18</a:t>
            </a:r>
            <a:r>
              <a:rPr lang="ko-KR" altLang="en-US" sz="1400" dirty="0">
                <a:solidFill>
                  <a:srgbClr val="FF0000"/>
                </a:solidFill>
              </a:rPr>
              <a:t>세 미만</a:t>
            </a:r>
          </a:p>
          <a:p>
            <a:r>
              <a:rPr lang="ko-KR" altLang="en-US" sz="1400" dirty="0"/>
              <a:t>「아동복지법」</a:t>
            </a:r>
            <a:r>
              <a:rPr lang="en-US" altLang="ko-KR" sz="1400" dirty="0"/>
              <a:t>, </a:t>
            </a:r>
            <a:r>
              <a:rPr lang="ko-KR" altLang="en-US" sz="1400" dirty="0"/>
              <a:t>「</a:t>
            </a:r>
            <a:r>
              <a:rPr lang="ko-KR" altLang="en-US" sz="1400" dirty="0" err="1"/>
              <a:t>공연법</a:t>
            </a:r>
            <a:r>
              <a:rPr lang="ko-KR" altLang="en-US" sz="1400" dirty="0"/>
              <a:t>」상 연소자</a:t>
            </a:r>
            <a:r>
              <a:rPr lang="en-US" altLang="ko-KR" sz="1400" dirty="0"/>
              <a:t>(</a:t>
            </a:r>
            <a:r>
              <a:rPr lang="ko-KR" altLang="en-US" sz="1400" dirty="0"/>
              <a:t>고등학교에 </a:t>
            </a:r>
            <a:r>
              <a:rPr lang="ko-KR" altLang="en-US" sz="1400" dirty="0" err="1"/>
              <a:t>재학중인자를</a:t>
            </a:r>
            <a:r>
              <a:rPr lang="ko-KR" altLang="en-US" sz="1400" dirty="0"/>
              <a:t> 포함</a:t>
            </a:r>
            <a:r>
              <a:rPr lang="en-US" altLang="ko-KR" sz="1400" dirty="0"/>
              <a:t>), </a:t>
            </a:r>
            <a:r>
              <a:rPr lang="ko-KR" altLang="en-US" sz="1400" dirty="0"/>
              <a:t>「</a:t>
            </a:r>
            <a:r>
              <a:rPr lang="ko-KR" altLang="en-US" sz="1400" dirty="0" err="1"/>
              <a:t>음악산업진흥에관한법률</a:t>
            </a:r>
            <a:r>
              <a:rPr lang="ko-KR" altLang="en-US" sz="1400" dirty="0"/>
              <a:t>」</a:t>
            </a:r>
            <a:r>
              <a:rPr lang="en-US" altLang="ko-KR" sz="1400" dirty="0"/>
              <a:t>, </a:t>
            </a:r>
            <a:r>
              <a:rPr lang="ko-KR" altLang="en-US" sz="1400" dirty="0"/>
              <a:t>「</a:t>
            </a:r>
            <a:r>
              <a:rPr lang="ko-KR" altLang="en-US" sz="1400" dirty="0" err="1"/>
              <a:t>게임산업진흥에관한법률</a:t>
            </a:r>
            <a:r>
              <a:rPr lang="ko-KR" altLang="en-US" sz="1400" dirty="0"/>
              <a:t>」상의 청소년</a:t>
            </a:r>
            <a:r>
              <a:rPr lang="en-US" altLang="ko-KR" sz="1400" dirty="0"/>
              <a:t>(</a:t>
            </a:r>
            <a:r>
              <a:rPr lang="ko-KR" altLang="en-US" sz="1400" dirty="0"/>
              <a:t>고등학교에 </a:t>
            </a:r>
            <a:r>
              <a:rPr lang="ko-KR" altLang="en-US" sz="1400" dirty="0" err="1"/>
              <a:t>재학중인자를</a:t>
            </a:r>
            <a:r>
              <a:rPr lang="ko-KR" altLang="en-US" sz="1400" dirty="0"/>
              <a:t> 포함</a:t>
            </a:r>
            <a:r>
              <a:rPr lang="en-US" altLang="ko-KR" sz="1400" dirty="0"/>
              <a:t>), </a:t>
            </a:r>
            <a:r>
              <a:rPr lang="ko-KR" altLang="en-US" sz="1400" dirty="0"/>
              <a:t>「</a:t>
            </a:r>
            <a:r>
              <a:rPr lang="ko-KR" altLang="en-US" sz="1400" dirty="0" err="1"/>
              <a:t>형화및비디오물의진흥에관한법률</a:t>
            </a:r>
            <a:r>
              <a:rPr lang="ko-KR" altLang="en-US" sz="1400" dirty="0"/>
              <a:t>」상의 청소년</a:t>
            </a:r>
            <a:r>
              <a:rPr lang="en-US" altLang="ko-KR" sz="1400" dirty="0"/>
              <a:t>(</a:t>
            </a:r>
            <a:r>
              <a:rPr lang="ko-KR" altLang="en-US" sz="1400" dirty="0"/>
              <a:t>고등학교에 </a:t>
            </a:r>
            <a:r>
              <a:rPr lang="ko-KR" altLang="en-US" sz="1400" dirty="0" err="1"/>
              <a:t>재학중인자를</a:t>
            </a:r>
            <a:r>
              <a:rPr lang="ko-KR" altLang="en-US" sz="1400" dirty="0"/>
              <a:t> 포함</a:t>
            </a:r>
            <a:r>
              <a:rPr lang="en-US" altLang="ko-KR" sz="1400" dirty="0"/>
              <a:t>), </a:t>
            </a:r>
            <a:r>
              <a:rPr lang="ko-KR" altLang="en-US" sz="1400" dirty="0"/>
              <a:t>「소년법」제</a:t>
            </a:r>
            <a:r>
              <a:rPr lang="en-US" altLang="ko-KR" sz="1400" dirty="0"/>
              <a:t>59</a:t>
            </a:r>
            <a:r>
              <a:rPr lang="ko-KR" altLang="en-US" sz="1400" dirty="0"/>
              <a:t>조상 사형 또는 무기형으로 처할 때에는 </a:t>
            </a:r>
            <a:r>
              <a:rPr lang="en-US" altLang="ko-KR" sz="1400" dirty="0"/>
              <a:t>15</a:t>
            </a:r>
            <a:r>
              <a:rPr lang="ko-KR" altLang="en-US" sz="1400" dirty="0"/>
              <a:t>년의 유기징역으로 함</a:t>
            </a:r>
            <a:r>
              <a:rPr lang="en-US" altLang="ko-KR" sz="1400" dirty="0"/>
              <a:t>.</a:t>
            </a:r>
            <a:endParaRPr lang="ko-KR" altLang="en-US" sz="1400" dirty="0"/>
          </a:p>
          <a:p>
            <a:endParaRPr lang="ko-KR" altLang="en-US" sz="1400" dirty="0"/>
          </a:p>
          <a:p>
            <a:r>
              <a:rPr lang="ko-KR" altLang="en-US" sz="1400" dirty="0"/>
              <a:t>④ </a:t>
            </a:r>
            <a:r>
              <a:rPr lang="en-US" altLang="ko-KR" sz="1400" dirty="0">
                <a:solidFill>
                  <a:srgbClr val="FF0000"/>
                </a:solidFill>
              </a:rPr>
              <a:t>16</a:t>
            </a:r>
            <a:r>
              <a:rPr lang="ko-KR" altLang="en-US" sz="1400" dirty="0">
                <a:solidFill>
                  <a:srgbClr val="FF0000"/>
                </a:solidFill>
              </a:rPr>
              <a:t>세 미만</a:t>
            </a:r>
          </a:p>
          <a:p>
            <a:r>
              <a:rPr lang="ko-KR" altLang="en-US" sz="1400" dirty="0"/>
              <a:t>「형법」상 </a:t>
            </a:r>
            <a:r>
              <a:rPr lang="ko-KR" altLang="en-US" sz="1400" dirty="0" err="1"/>
              <a:t>아동혹사죄의</a:t>
            </a:r>
            <a:r>
              <a:rPr lang="ko-KR" altLang="en-US" sz="1400" dirty="0"/>
              <a:t> 객체</a:t>
            </a:r>
          </a:p>
          <a:p>
            <a:endParaRPr lang="ko-KR" altLang="en-US" sz="1400" dirty="0"/>
          </a:p>
          <a:p>
            <a:r>
              <a:rPr lang="ko-KR" altLang="en-US" sz="1400" dirty="0"/>
              <a:t>⑤ </a:t>
            </a:r>
            <a:r>
              <a:rPr lang="en-US" altLang="ko-KR" sz="1400" dirty="0">
                <a:solidFill>
                  <a:srgbClr val="FF0000"/>
                </a:solidFill>
              </a:rPr>
              <a:t>18</a:t>
            </a:r>
            <a:r>
              <a:rPr lang="ko-KR" altLang="en-US" sz="1400" dirty="0">
                <a:solidFill>
                  <a:srgbClr val="FF0000"/>
                </a:solidFill>
              </a:rPr>
              <a:t>세 미만</a:t>
            </a:r>
          </a:p>
          <a:p>
            <a:r>
              <a:rPr lang="ko-KR" altLang="en-US" sz="1400" dirty="0"/>
              <a:t>「</a:t>
            </a:r>
            <a:r>
              <a:rPr lang="ko-KR" altLang="en-US" sz="1400" dirty="0" err="1"/>
              <a:t>실종아동등의보호및지원에관한법률</a:t>
            </a:r>
            <a:r>
              <a:rPr lang="ko-KR" altLang="en-US" sz="1400" dirty="0"/>
              <a:t>」상 실종아동</a:t>
            </a:r>
          </a:p>
          <a:p>
            <a:endParaRPr lang="ko-KR" altLang="en-US" sz="1400" dirty="0"/>
          </a:p>
          <a:p>
            <a:r>
              <a:rPr lang="ko-KR" altLang="en-US" sz="1400" dirty="0"/>
              <a:t>⑥ </a:t>
            </a:r>
            <a:r>
              <a:rPr lang="en-US" altLang="ko-KR" sz="1400" dirty="0">
                <a:solidFill>
                  <a:srgbClr val="FF0000"/>
                </a:solidFill>
              </a:rPr>
              <a:t>14</a:t>
            </a:r>
            <a:r>
              <a:rPr lang="ko-KR" altLang="en-US" sz="1400" dirty="0">
                <a:solidFill>
                  <a:srgbClr val="FF0000"/>
                </a:solidFill>
              </a:rPr>
              <a:t>에 이상 </a:t>
            </a:r>
            <a:r>
              <a:rPr lang="en-US" altLang="ko-KR" sz="1400" dirty="0">
                <a:solidFill>
                  <a:srgbClr val="FF0000"/>
                </a:solidFill>
              </a:rPr>
              <a:t>20</a:t>
            </a:r>
            <a:r>
              <a:rPr lang="ko-KR" altLang="en-US" sz="1400" dirty="0">
                <a:solidFill>
                  <a:srgbClr val="FF0000"/>
                </a:solidFill>
              </a:rPr>
              <a:t>세 미만</a:t>
            </a:r>
          </a:p>
          <a:p>
            <a:r>
              <a:rPr lang="ko-KR" altLang="en-US" sz="1400" dirty="0"/>
              <a:t>「</a:t>
            </a:r>
            <a:r>
              <a:rPr lang="ko-KR" altLang="en-US" sz="1400" dirty="0" err="1"/>
              <a:t>실종아동등</a:t>
            </a:r>
            <a:r>
              <a:rPr lang="en-US" altLang="ko-KR" sz="1400" dirty="0"/>
              <a:t>․</a:t>
            </a:r>
            <a:r>
              <a:rPr lang="ko-KR" altLang="en-US" sz="1400" dirty="0"/>
              <a:t>가출인업무처리규칙」상 가출청소년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내용 개체 틀 1"/>
          <p:cNvSpPr>
            <a:spLocks noGrp="1"/>
          </p:cNvSpPr>
          <p:nvPr>
            <p:ph idx="1"/>
          </p:nvPr>
        </p:nvSpPr>
        <p:spPr>
          <a:xfrm>
            <a:off x="466077" y="1556792"/>
            <a:ext cx="8229600" cy="4525963"/>
          </a:xfrm>
        </p:spPr>
        <p:txBody>
          <a:bodyPr>
            <a:normAutofit lnSpcReduction="10000"/>
          </a:bodyPr>
          <a:lstStyle/>
          <a:p>
            <a:r>
              <a:rPr lang="ko-KR" altLang="en-US" sz="1400" dirty="0"/>
              <a:t>소년 및 보호자</a:t>
            </a:r>
            <a:endParaRPr lang="en-US" altLang="ko-KR" sz="1400" dirty="0"/>
          </a:p>
          <a:p>
            <a:pPr marL="0" indent="0">
              <a:buNone/>
            </a:pPr>
            <a:r>
              <a:rPr lang="en-US" altLang="ko-KR" sz="1400" dirty="0"/>
              <a:t>   - </a:t>
            </a:r>
            <a:r>
              <a:rPr lang="ko-KR" altLang="en-US" sz="1400" dirty="0"/>
              <a:t>소년법상 </a:t>
            </a:r>
            <a:r>
              <a:rPr lang="en-US" altLang="ko-KR" sz="1400" dirty="0"/>
              <a:t>"</a:t>
            </a:r>
            <a:r>
              <a:rPr lang="ko-KR" altLang="en-US" sz="1400" dirty="0"/>
              <a:t>소년</a:t>
            </a:r>
            <a:r>
              <a:rPr lang="en-US" altLang="ko-KR" sz="1400" dirty="0"/>
              <a:t>"</a:t>
            </a:r>
            <a:r>
              <a:rPr lang="ko-KR" altLang="en-US" sz="1400" dirty="0"/>
              <a:t>이란 </a:t>
            </a:r>
            <a:r>
              <a:rPr lang="en-US" altLang="ko-KR" sz="1400" dirty="0">
                <a:solidFill>
                  <a:srgbClr val="FF0000"/>
                </a:solidFill>
              </a:rPr>
              <a:t>19</a:t>
            </a:r>
            <a:r>
              <a:rPr lang="ko-KR" altLang="en-US" sz="1400" dirty="0">
                <a:solidFill>
                  <a:srgbClr val="FF0000"/>
                </a:solidFill>
              </a:rPr>
              <a:t>세 미만인 자를 </a:t>
            </a:r>
            <a:r>
              <a:rPr lang="ko-KR" altLang="en-US" sz="1400" dirty="0"/>
              <a:t>말하며</a:t>
            </a:r>
            <a:r>
              <a:rPr lang="en-US" altLang="ko-KR" sz="1400" dirty="0"/>
              <a:t>, "</a:t>
            </a:r>
            <a:r>
              <a:rPr lang="ko-KR" altLang="en-US" sz="1400" dirty="0"/>
              <a:t>보호자</a:t>
            </a:r>
            <a:r>
              <a:rPr lang="en-US" altLang="ko-KR" sz="1400" dirty="0"/>
              <a:t>"</a:t>
            </a:r>
            <a:r>
              <a:rPr lang="ko-KR" altLang="en-US" sz="1400" dirty="0"/>
              <a:t>란 법률상 감호교육</a:t>
            </a:r>
            <a:r>
              <a:rPr lang="en-US" altLang="ko-KR" sz="1400" dirty="0"/>
              <a:t>(</a:t>
            </a:r>
            <a:r>
              <a:rPr lang="ko-KR" altLang="en-US" sz="1400" dirty="0"/>
              <a:t>監護敎育</a:t>
            </a:r>
            <a:r>
              <a:rPr lang="en-US" altLang="ko-KR" sz="1400" dirty="0"/>
              <a:t>)</a:t>
            </a:r>
            <a:r>
              <a:rPr lang="ko-KR" altLang="en-US" sz="1400" dirty="0"/>
              <a:t>을 할 의무가 </a:t>
            </a:r>
            <a:endParaRPr lang="en-US" altLang="ko-KR" sz="1400" dirty="0"/>
          </a:p>
          <a:p>
            <a:pPr marL="0" indent="0">
              <a:buNone/>
            </a:pPr>
            <a:r>
              <a:rPr lang="en-US" altLang="ko-KR" sz="1400" dirty="0"/>
              <a:t>     </a:t>
            </a:r>
            <a:r>
              <a:rPr lang="ko-KR" altLang="en-US" sz="1400" dirty="0"/>
              <a:t>있는 자 또는 현재 감호하는 자를 말한다</a:t>
            </a:r>
            <a:r>
              <a:rPr lang="en-US" altLang="ko-KR" sz="1400" dirty="0"/>
              <a:t>.</a:t>
            </a:r>
          </a:p>
          <a:p>
            <a:endParaRPr lang="en-US" altLang="ko-KR" sz="1400" dirty="0"/>
          </a:p>
          <a:p>
            <a:r>
              <a:rPr lang="ko-KR" altLang="en-US" sz="1400" dirty="0"/>
              <a:t>관할 및 직능</a:t>
            </a:r>
            <a:endParaRPr lang="en-US" altLang="ko-KR" sz="1400" dirty="0"/>
          </a:p>
          <a:p>
            <a:pPr marL="0" indent="0">
              <a:buNone/>
            </a:pPr>
            <a:r>
              <a:rPr lang="en-US" altLang="ko-KR" sz="1400" dirty="0"/>
              <a:t>    </a:t>
            </a:r>
            <a:r>
              <a:rPr lang="ko-KR" altLang="en-US" sz="1400" dirty="0"/>
              <a:t>① 소년 보호사건의 관할은 소년의 행위지</a:t>
            </a:r>
            <a:r>
              <a:rPr lang="en-US" altLang="ko-KR" sz="1400" dirty="0"/>
              <a:t>, </a:t>
            </a:r>
            <a:r>
              <a:rPr lang="ko-KR" altLang="en-US" sz="1400" dirty="0"/>
              <a:t>거주지 또는 현재지로 한다</a:t>
            </a:r>
            <a:r>
              <a:rPr lang="en-US" altLang="ko-KR" sz="1400" dirty="0"/>
              <a:t>.</a:t>
            </a:r>
          </a:p>
          <a:p>
            <a:pPr marL="0" indent="0">
              <a:buNone/>
            </a:pPr>
            <a:r>
              <a:rPr lang="en-US" altLang="ko-KR" sz="1400" dirty="0"/>
              <a:t>    ② </a:t>
            </a:r>
            <a:r>
              <a:rPr lang="ko-KR" altLang="en-US" sz="1400" dirty="0"/>
              <a:t>소년 보호사건은 </a:t>
            </a:r>
            <a:r>
              <a:rPr lang="ko-KR" altLang="en-US" sz="1400" dirty="0">
                <a:solidFill>
                  <a:srgbClr val="FF0000"/>
                </a:solidFill>
              </a:rPr>
              <a:t>가정법원소년부 또는 지방법원소년부</a:t>
            </a:r>
            <a:r>
              <a:rPr lang="ko-KR" altLang="en-US" sz="1400" dirty="0"/>
              <a:t>에 속한다</a:t>
            </a:r>
            <a:r>
              <a:rPr lang="en-US" altLang="ko-KR" sz="1400" dirty="0"/>
              <a:t>.</a:t>
            </a:r>
          </a:p>
          <a:p>
            <a:pPr marL="0" indent="0">
              <a:buNone/>
            </a:pPr>
            <a:r>
              <a:rPr lang="en-US" altLang="ko-KR" sz="1400" dirty="0"/>
              <a:t>    ③ </a:t>
            </a:r>
            <a:r>
              <a:rPr lang="ko-KR" altLang="en-US" sz="1400" dirty="0"/>
              <a:t>소년 보호사건의 심리</a:t>
            </a:r>
            <a:r>
              <a:rPr lang="en-US" altLang="ko-KR" sz="1400" dirty="0"/>
              <a:t>(</a:t>
            </a:r>
            <a:r>
              <a:rPr lang="ko-KR" altLang="en-US" sz="1400" dirty="0"/>
              <a:t>審理</a:t>
            </a:r>
            <a:r>
              <a:rPr lang="en-US" altLang="ko-KR" sz="1400" dirty="0"/>
              <a:t>)</a:t>
            </a:r>
            <a:r>
              <a:rPr lang="ko-KR" altLang="en-US" sz="1400" dirty="0"/>
              <a:t>와 처분 결정은 </a:t>
            </a:r>
            <a:r>
              <a:rPr lang="ko-KR" altLang="en-US" sz="1400" dirty="0">
                <a:solidFill>
                  <a:srgbClr val="FF0000"/>
                </a:solidFill>
              </a:rPr>
              <a:t>소년부 단독판사</a:t>
            </a:r>
            <a:r>
              <a:rPr lang="ko-KR" altLang="en-US" sz="1400" dirty="0"/>
              <a:t>가 한다</a:t>
            </a:r>
            <a:r>
              <a:rPr lang="en-US" altLang="ko-KR" sz="1400" dirty="0"/>
              <a:t>.</a:t>
            </a:r>
          </a:p>
          <a:p>
            <a:pPr marL="0" indent="0">
              <a:buNone/>
            </a:pPr>
            <a:endParaRPr lang="en-US" altLang="ko-KR" sz="1400" dirty="0"/>
          </a:p>
          <a:p>
            <a:r>
              <a:rPr lang="ko-KR" altLang="en-US" sz="1400" dirty="0"/>
              <a:t>보호의 대상과 송치 및 통고 </a:t>
            </a:r>
            <a:r>
              <a:rPr lang="en-US" altLang="ko-KR" sz="1400" dirty="0"/>
              <a:t>: </a:t>
            </a:r>
            <a:r>
              <a:rPr lang="ko-KR" altLang="en-US" sz="1400" dirty="0"/>
              <a:t>다음 각 호의 어느 하나에 해당하는 소년은 소년부의 보호사건으로 심리한다</a:t>
            </a:r>
            <a:r>
              <a:rPr lang="en-US" altLang="ko-KR" sz="1400" dirty="0"/>
              <a:t>.</a:t>
            </a:r>
          </a:p>
          <a:p>
            <a:pPr marL="0" indent="0">
              <a:buNone/>
            </a:pPr>
            <a:r>
              <a:rPr lang="en-US" altLang="ko-KR" sz="1400" dirty="0"/>
              <a:t>      </a:t>
            </a:r>
            <a:r>
              <a:rPr lang="en-US" altLang="ko-KR" sz="1400" dirty="0">
                <a:solidFill>
                  <a:srgbClr val="FF0000"/>
                </a:solidFill>
              </a:rPr>
              <a:t>1. </a:t>
            </a:r>
            <a:r>
              <a:rPr lang="ko-KR" altLang="en-US" sz="1400" dirty="0">
                <a:solidFill>
                  <a:srgbClr val="FF0000"/>
                </a:solidFill>
              </a:rPr>
              <a:t>죄를 범한 소년</a:t>
            </a:r>
          </a:p>
          <a:p>
            <a:pPr marL="0" indent="0">
              <a:buNone/>
            </a:pPr>
            <a:r>
              <a:rPr lang="en-US" altLang="ko-KR" sz="1400" dirty="0">
                <a:solidFill>
                  <a:srgbClr val="FF0000"/>
                </a:solidFill>
              </a:rPr>
              <a:t>      2. </a:t>
            </a:r>
            <a:r>
              <a:rPr lang="ko-KR" altLang="en-US" sz="1400" dirty="0">
                <a:solidFill>
                  <a:srgbClr val="FF0000"/>
                </a:solidFill>
              </a:rPr>
              <a:t>형벌 법령에 저촉되는 행위를 한 </a:t>
            </a:r>
            <a:r>
              <a:rPr lang="en-US" altLang="ko-KR" sz="1400" dirty="0">
                <a:solidFill>
                  <a:srgbClr val="FF0000"/>
                </a:solidFill>
              </a:rPr>
              <a:t>10</a:t>
            </a:r>
            <a:r>
              <a:rPr lang="ko-KR" altLang="en-US" sz="1400" dirty="0">
                <a:solidFill>
                  <a:srgbClr val="FF0000"/>
                </a:solidFill>
              </a:rPr>
              <a:t>세 이상 </a:t>
            </a:r>
            <a:r>
              <a:rPr lang="en-US" altLang="ko-KR" sz="1400" dirty="0">
                <a:solidFill>
                  <a:srgbClr val="FF0000"/>
                </a:solidFill>
              </a:rPr>
              <a:t>14</a:t>
            </a:r>
            <a:r>
              <a:rPr lang="ko-KR" altLang="en-US" sz="1400" dirty="0">
                <a:solidFill>
                  <a:srgbClr val="FF0000"/>
                </a:solidFill>
              </a:rPr>
              <a:t>세 미만인 소년</a:t>
            </a:r>
          </a:p>
          <a:p>
            <a:pPr marL="0" indent="0">
              <a:buNone/>
            </a:pPr>
            <a:r>
              <a:rPr lang="en-US" altLang="ko-KR" sz="1400" dirty="0">
                <a:solidFill>
                  <a:srgbClr val="FF0000"/>
                </a:solidFill>
              </a:rPr>
              <a:t>      3. </a:t>
            </a:r>
            <a:r>
              <a:rPr lang="ko-KR" altLang="en-US" sz="1400" dirty="0">
                <a:solidFill>
                  <a:srgbClr val="FF0000"/>
                </a:solidFill>
              </a:rPr>
              <a:t>다음 각 목에 해당하는 사유가 있고 그의 성격이나 환경에 비추어 앞으로 형벌 법령에 저촉되는 행</a:t>
            </a:r>
            <a:endParaRPr lang="en-US" altLang="ko-KR" sz="1400" dirty="0">
              <a:solidFill>
                <a:srgbClr val="FF0000"/>
              </a:solidFill>
            </a:endParaRPr>
          </a:p>
          <a:p>
            <a:pPr marL="0" indent="0">
              <a:buNone/>
            </a:pPr>
            <a:r>
              <a:rPr lang="en-US" altLang="ko-KR" sz="1400" dirty="0">
                <a:solidFill>
                  <a:srgbClr val="FF0000"/>
                </a:solidFill>
              </a:rPr>
              <a:t>          </a:t>
            </a:r>
            <a:r>
              <a:rPr lang="ko-KR" altLang="en-US" sz="1400" dirty="0">
                <a:solidFill>
                  <a:srgbClr val="FF0000"/>
                </a:solidFill>
              </a:rPr>
              <a:t>위를 할 우려가 있는 </a:t>
            </a:r>
            <a:r>
              <a:rPr lang="en-US" altLang="ko-KR" sz="1400" dirty="0">
                <a:solidFill>
                  <a:srgbClr val="FF0000"/>
                </a:solidFill>
              </a:rPr>
              <a:t>10</a:t>
            </a:r>
            <a:r>
              <a:rPr lang="ko-KR" altLang="en-US" sz="1400" dirty="0">
                <a:solidFill>
                  <a:srgbClr val="FF0000"/>
                </a:solidFill>
              </a:rPr>
              <a:t>세 이상인 소년</a:t>
            </a:r>
          </a:p>
          <a:p>
            <a:pPr marL="0" indent="0">
              <a:buNone/>
            </a:pPr>
            <a:r>
              <a:rPr lang="ko-KR" altLang="en-US" sz="1400" dirty="0">
                <a:solidFill>
                  <a:srgbClr val="FF0000"/>
                </a:solidFill>
              </a:rPr>
              <a:t>         가</a:t>
            </a:r>
            <a:r>
              <a:rPr lang="en-US" altLang="ko-KR" sz="1400" dirty="0">
                <a:solidFill>
                  <a:srgbClr val="FF0000"/>
                </a:solidFill>
              </a:rPr>
              <a:t>. </a:t>
            </a:r>
            <a:r>
              <a:rPr lang="ko-KR" altLang="en-US" sz="1400" dirty="0">
                <a:solidFill>
                  <a:srgbClr val="FF0000"/>
                </a:solidFill>
              </a:rPr>
              <a:t>집단적으로 몰려다니며 주위 사람들에게 불안감을 조성하는 성벽</a:t>
            </a:r>
            <a:r>
              <a:rPr lang="en-US" altLang="ko-KR" sz="1400" dirty="0">
                <a:solidFill>
                  <a:srgbClr val="FF0000"/>
                </a:solidFill>
              </a:rPr>
              <a:t>(</a:t>
            </a:r>
            <a:r>
              <a:rPr lang="ko-KR" altLang="en-US" sz="1400" dirty="0">
                <a:solidFill>
                  <a:srgbClr val="FF0000"/>
                </a:solidFill>
              </a:rPr>
              <a:t>性癖</a:t>
            </a:r>
            <a:r>
              <a:rPr lang="en-US" altLang="ko-KR" sz="1400" dirty="0">
                <a:solidFill>
                  <a:srgbClr val="FF0000"/>
                </a:solidFill>
              </a:rPr>
              <a:t>)</a:t>
            </a:r>
            <a:r>
              <a:rPr lang="ko-KR" altLang="en-US" sz="1400" dirty="0">
                <a:solidFill>
                  <a:srgbClr val="FF0000"/>
                </a:solidFill>
              </a:rPr>
              <a:t>이 있는 것</a:t>
            </a:r>
          </a:p>
          <a:p>
            <a:pPr marL="0" indent="0">
              <a:buNone/>
            </a:pPr>
            <a:r>
              <a:rPr lang="ko-KR" altLang="en-US" sz="1400" dirty="0">
                <a:solidFill>
                  <a:srgbClr val="FF0000"/>
                </a:solidFill>
              </a:rPr>
              <a:t>         나</a:t>
            </a:r>
            <a:r>
              <a:rPr lang="en-US" altLang="ko-KR" sz="1400" dirty="0">
                <a:solidFill>
                  <a:srgbClr val="FF0000"/>
                </a:solidFill>
              </a:rPr>
              <a:t>. </a:t>
            </a:r>
            <a:r>
              <a:rPr lang="ko-KR" altLang="en-US" sz="1400" dirty="0">
                <a:solidFill>
                  <a:srgbClr val="FF0000"/>
                </a:solidFill>
              </a:rPr>
              <a:t>정당한 이유 없이 가출하는 것</a:t>
            </a:r>
          </a:p>
          <a:p>
            <a:pPr marL="0" indent="0">
              <a:buNone/>
            </a:pPr>
            <a:r>
              <a:rPr lang="ko-KR" altLang="en-US" sz="1400" dirty="0">
                <a:solidFill>
                  <a:srgbClr val="FF0000"/>
                </a:solidFill>
              </a:rPr>
              <a:t>         다</a:t>
            </a:r>
            <a:r>
              <a:rPr lang="en-US" altLang="ko-KR" sz="1400" dirty="0">
                <a:solidFill>
                  <a:srgbClr val="FF0000"/>
                </a:solidFill>
              </a:rPr>
              <a:t>. </a:t>
            </a:r>
            <a:r>
              <a:rPr lang="ko-KR" altLang="en-US" sz="1400" dirty="0">
                <a:solidFill>
                  <a:srgbClr val="FF0000"/>
                </a:solidFill>
              </a:rPr>
              <a:t>술을 마시고 소란을 피우거나 유해환경에 접하는 성벽이 있는 것</a:t>
            </a:r>
          </a:p>
          <a:p>
            <a:pPr marL="0" indent="0">
              <a:buNone/>
            </a:pPr>
            <a:endParaRPr lang="en-US" altLang="ko-KR" sz="1400" dirty="0"/>
          </a:p>
        </p:txBody>
      </p:sp>
      <p:sp>
        <p:nvSpPr>
          <p:cNvPr id="3" name="제목 2"/>
          <p:cNvSpPr>
            <a:spLocks noGrp="1"/>
          </p:cNvSpPr>
          <p:nvPr>
            <p:ph type="title"/>
          </p:nvPr>
        </p:nvSpPr>
        <p:spPr>
          <a:xfrm>
            <a:off x="303474" y="332656"/>
            <a:ext cx="8554805" cy="939784"/>
          </a:xfrm>
        </p:spPr>
        <p:txBody>
          <a:bodyPr>
            <a:normAutofit/>
          </a:bodyPr>
          <a:lstStyle/>
          <a:p>
            <a:r>
              <a:rPr lang="en-US" altLang="ko-KR" sz="3600" dirty="0"/>
              <a:t>3-2. </a:t>
            </a:r>
            <a:r>
              <a:rPr lang="ko-KR" altLang="en-US" sz="3600" dirty="0"/>
              <a:t>소년법 주요 내용</a:t>
            </a:r>
          </a:p>
        </p:txBody>
      </p:sp>
    </p:spTree>
    <p:extLst>
      <p:ext uri="{BB962C8B-B14F-4D97-AF65-F5344CB8AC3E}">
        <p14:creationId xmlns:p14="http://schemas.microsoft.com/office/powerpoint/2010/main" val="3649149894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제목 2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altLang="ko-KR" sz="3200" dirty="0"/>
              <a:t>3-3. </a:t>
            </a:r>
            <a:r>
              <a:rPr lang="ko-KR" altLang="en-US" sz="3200" dirty="0"/>
              <a:t>선도의 대상</a:t>
            </a:r>
            <a:r>
              <a:rPr lang="en-US" altLang="ko-KR" sz="3200" dirty="0"/>
              <a:t>(</a:t>
            </a:r>
            <a:r>
              <a:rPr lang="ko-KR" altLang="en-US" sz="3100" dirty="0"/>
              <a:t>경찰청</a:t>
            </a:r>
            <a:r>
              <a:rPr lang="en-US" altLang="ko-KR" sz="3100" dirty="0"/>
              <a:t> </a:t>
            </a:r>
            <a:r>
              <a:rPr lang="ko-KR" altLang="en-US" sz="3100" dirty="0"/>
              <a:t>소년업무 처리규칙 제</a:t>
            </a:r>
            <a:r>
              <a:rPr lang="en-US" altLang="ko-KR" sz="3100" dirty="0"/>
              <a:t>2</a:t>
            </a:r>
            <a:r>
              <a:rPr lang="ko-KR" altLang="en-US" sz="3100" dirty="0"/>
              <a:t>조</a:t>
            </a:r>
            <a:r>
              <a:rPr lang="en-US" altLang="ko-KR" sz="3200" dirty="0"/>
              <a:t>)</a:t>
            </a:r>
            <a:endParaRPr lang="ko-KR" altLang="en-US" sz="3200" dirty="0"/>
          </a:p>
        </p:txBody>
      </p:sp>
      <p:sp>
        <p:nvSpPr>
          <p:cNvPr id="33793" name="Rectangle 1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graphicFrame>
        <p:nvGraphicFramePr>
          <p:cNvPr id="5" name="표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287294809"/>
              </p:ext>
            </p:extLst>
          </p:nvPr>
        </p:nvGraphicFramePr>
        <p:xfrm>
          <a:off x="611559" y="1556791"/>
          <a:ext cx="7920882" cy="4548889"/>
        </p:xfrm>
        <a:graphic>
          <a:graphicData uri="http://schemas.openxmlformats.org/drawingml/2006/table">
            <a:tbl>
              <a:tblPr/>
              <a:tblGrid>
                <a:gridCol w="930210">
                  <a:extLst>
                    <a:ext uri="{9D8B030D-6E8A-4147-A177-3AD203B41FA5}">
                      <a16:colId xmlns="" xmlns:a16="http://schemas.microsoft.com/office/drawing/2014/main" val="20000"/>
                    </a:ext>
                  </a:extLst>
                </a:gridCol>
                <a:gridCol w="2094127">
                  <a:extLst>
                    <a:ext uri="{9D8B030D-6E8A-4147-A177-3AD203B41FA5}">
                      <a16:colId xmlns="" xmlns:a16="http://schemas.microsoft.com/office/drawing/2014/main" val="20001"/>
                    </a:ext>
                  </a:extLst>
                </a:gridCol>
                <a:gridCol w="4896545">
                  <a:extLst>
                    <a:ext uri="{9D8B030D-6E8A-4147-A177-3AD203B41FA5}">
                      <a16:colId xmlns="" xmlns:a16="http://schemas.microsoft.com/office/drawing/2014/main" val="20002"/>
                    </a:ext>
                  </a:extLst>
                </a:gridCol>
              </a:tblGrid>
              <a:tr h="606726">
                <a:tc rowSpan="3">
                  <a:txBody>
                    <a:bodyPr/>
                    <a:lstStyle/>
                    <a:p>
                      <a:pPr marL="0" marR="0" indent="0" algn="ctr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400" b="0" i="0" spc="50" dirty="0">
                          <a:solidFill>
                            <a:srgbClr val="000000"/>
                          </a:solidFill>
                          <a:latin typeface="휴먼명조,한컴돋움"/>
                        </a:rPr>
                        <a:t>비행소년</a:t>
                      </a:r>
                      <a:endParaRPr lang="ko-KR" altLang="en-US" sz="1400" b="0" i="0" spc="50" dirty="0">
                        <a:solidFill>
                          <a:srgbClr val="000000"/>
                        </a:solidFill>
                        <a:latin typeface="-윤고딕130"/>
                      </a:endParaRPr>
                    </a:p>
                  </a:txBody>
                  <a:tcPr marL="13498" marR="13498" marT="13498" marB="13498" anchor="ctr">
                    <a:lnL>
                      <a:noFill/>
                    </a:lnL>
                    <a:lnR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9E9E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400" b="0" i="0" spc="50" dirty="0">
                          <a:solidFill>
                            <a:srgbClr val="FF0000"/>
                          </a:solidFill>
                          <a:latin typeface="휴먼명조,한컴돋움"/>
                        </a:rPr>
                        <a:t>범죄소년</a:t>
                      </a:r>
                      <a:endParaRPr lang="ko-KR" altLang="en-US" sz="1400" b="0" i="0" spc="50" dirty="0">
                        <a:solidFill>
                          <a:srgbClr val="FF0000"/>
                        </a:solidFill>
                        <a:latin typeface="-윤고딕130"/>
                      </a:endParaRPr>
                    </a:p>
                  </a:txBody>
                  <a:tcPr marL="13498" marR="13498" marT="13498" marB="13498" anchor="ctr">
                    <a:lnL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9E9E9"/>
                    </a:solidFill>
                  </a:tcPr>
                </a:tc>
                <a:tc>
                  <a:txBody>
                    <a:bodyPr/>
                    <a:lstStyle/>
                    <a:p>
                      <a:pPr marL="63500" marR="63500" indent="0" algn="just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400" b="0" i="0" spc="0" dirty="0">
                          <a:solidFill>
                            <a:srgbClr val="000000"/>
                          </a:solidFill>
                          <a:latin typeface="휴먼명조,한컴돋움"/>
                        </a:rPr>
                        <a:t>형벌법령에 위반하는 행위를 한 </a:t>
                      </a:r>
                      <a:r>
                        <a:rPr lang="en-US" altLang="ko-KR" sz="1400" b="0" i="0" spc="0" dirty="0">
                          <a:solidFill>
                            <a:srgbClr val="FF0000"/>
                          </a:solidFill>
                          <a:latin typeface="휴먼명조,한컴돋움"/>
                        </a:rPr>
                        <a:t>14</a:t>
                      </a:r>
                      <a:r>
                        <a:rPr lang="ko-KR" altLang="en-US" sz="1400" b="0" i="0" spc="0" dirty="0">
                          <a:solidFill>
                            <a:srgbClr val="FF0000"/>
                          </a:solidFill>
                          <a:latin typeface="휴먼명조,한컴돋움"/>
                        </a:rPr>
                        <a:t>세 이상 </a:t>
                      </a:r>
                      <a:r>
                        <a:rPr lang="en-US" altLang="ko-KR" sz="1400" b="0" i="0" spc="0" dirty="0">
                          <a:solidFill>
                            <a:srgbClr val="FF0000"/>
                          </a:solidFill>
                          <a:latin typeface="휴먼명조,한컴돋움"/>
                        </a:rPr>
                        <a:t>19</a:t>
                      </a:r>
                      <a:r>
                        <a:rPr lang="ko-KR" altLang="en-US" sz="1400" b="0" i="0" spc="0" dirty="0">
                          <a:solidFill>
                            <a:srgbClr val="FF0000"/>
                          </a:solidFill>
                          <a:latin typeface="휴먼명조,한컴돋움"/>
                        </a:rPr>
                        <a:t>세 미만</a:t>
                      </a:r>
                      <a:r>
                        <a:rPr lang="ko-KR" altLang="en-US" sz="1400" b="0" i="0" spc="0" dirty="0">
                          <a:solidFill>
                            <a:srgbClr val="000000"/>
                          </a:solidFill>
                          <a:latin typeface="휴먼명조,한컴돋움"/>
                        </a:rPr>
                        <a:t>의 자로서 죄를 범한 자 중 형사책임이 있는 자</a:t>
                      </a:r>
                      <a:endParaRPr lang="ko-KR" altLang="en-US" sz="1400" b="0" i="0" spc="0" dirty="0">
                        <a:solidFill>
                          <a:srgbClr val="000000"/>
                        </a:solidFill>
                        <a:latin typeface="바탕"/>
                      </a:endParaRPr>
                    </a:p>
                  </a:txBody>
                  <a:tcPr marL="13498" marR="13498" marT="13498" marB="13498" anchor="ctr">
                    <a:lnL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10000"/>
                  </a:ext>
                </a:extLst>
              </a:tr>
              <a:tr h="818872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400" b="0" i="0" spc="50" dirty="0" err="1">
                          <a:solidFill>
                            <a:srgbClr val="FF0000"/>
                          </a:solidFill>
                          <a:latin typeface="휴먼명조,한컴돋움"/>
                        </a:rPr>
                        <a:t>촉법소년</a:t>
                      </a:r>
                      <a:endParaRPr lang="ko-KR" altLang="en-US" sz="1400" b="0" i="0" spc="50" dirty="0">
                        <a:solidFill>
                          <a:srgbClr val="FF0000"/>
                        </a:solidFill>
                        <a:latin typeface="-윤고딕130"/>
                      </a:endParaRPr>
                    </a:p>
                  </a:txBody>
                  <a:tcPr marL="13498" marR="13498" marT="13498" marB="13498" anchor="ctr">
                    <a:lnL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9E9E9"/>
                    </a:solidFill>
                  </a:tcPr>
                </a:tc>
                <a:tc>
                  <a:txBody>
                    <a:bodyPr/>
                    <a:lstStyle/>
                    <a:p>
                      <a:pPr marL="63500" marR="63500" indent="0" algn="just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400" b="0" i="0" spc="0" dirty="0">
                          <a:solidFill>
                            <a:srgbClr val="000000"/>
                          </a:solidFill>
                          <a:latin typeface="휴먼명조,한컴돋움"/>
                        </a:rPr>
                        <a:t>형벌법령에 저촉되는 행위를 한 </a:t>
                      </a:r>
                      <a:r>
                        <a:rPr lang="en-US" altLang="ko-KR" sz="1400" b="0" i="0" spc="0" dirty="0">
                          <a:solidFill>
                            <a:srgbClr val="FF0000"/>
                          </a:solidFill>
                          <a:latin typeface="휴먼명조,한컴돋움"/>
                        </a:rPr>
                        <a:t>10</a:t>
                      </a:r>
                      <a:r>
                        <a:rPr lang="ko-KR" altLang="en-US" sz="1400" b="0" i="0" spc="0" dirty="0">
                          <a:solidFill>
                            <a:srgbClr val="FF0000"/>
                          </a:solidFill>
                          <a:latin typeface="휴먼명조,한컴돋움"/>
                        </a:rPr>
                        <a:t>세 이상 </a:t>
                      </a:r>
                      <a:r>
                        <a:rPr lang="en-US" altLang="ko-KR" sz="1400" b="0" i="0" spc="0" dirty="0">
                          <a:solidFill>
                            <a:srgbClr val="FF0000"/>
                          </a:solidFill>
                          <a:latin typeface="휴먼명조,한컴돋움"/>
                        </a:rPr>
                        <a:t>14</a:t>
                      </a:r>
                      <a:r>
                        <a:rPr lang="ko-KR" altLang="en-US" sz="1400" b="0" i="0" spc="0" dirty="0">
                          <a:solidFill>
                            <a:srgbClr val="FF0000"/>
                          </a:solidFill>
                          <a:latin typeface="휴먼명조,한컴돋움"/>
                        </a:rPr>
                        <a:t>세 미만</a:t>
                      </a:r>
                      <a:r>
                        <a:rPr lang="ko-KR" altLang="en-US" sz="1400" b="0" i="0" spc="0" dirty="0">
                          <a:solidFill>
                            <a:srgbClr val="000000"/>
                          </a:solidFill>
                          <a:latin typeface="휴먼명조,한컴돋움"/>
                        </a:rPr>
                        <a:t>의 자로서 형벌 법령에 저촉되는 행위를 한 자 중 형사책임이 없는 자</a:t>
                      </a:r>
                      <a:endParaRPr lang="ko-KR" altLang="en-US" sz="1400" b="0" i="0" spc="0" dirty="0">
                        <a:solidFill>
                          <a:srgbClr val="000000"/>
                        </a:solidFill>
                        <a:latin typeface="바탕"/>
                      </a:endParaRPr>
                    </a:p>
                  </a:txBody>
                  <a:tcPr marL="13498" marR="13498" marT="13498" marB="13498" anchor="ctr">
                    <a:lnL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10001"/>
                  </a:ext>
                </a:extLst>
              </a:tr>
              <a:tr h="1674577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400" b="0" i="0" spc="50" dirty="0">
                          <a:solidFill>
                            <a:srgbClr val="FF0000"/>
                          </a:solidFill>
                          <a:latin typeface="휴먼명조,한컴돋움"/>
                        </a:rPr>
                        <a:t>우범소년</a:t>
                      </a:r>
                      <a:endParaRPr lang="ko-KR" altLang="en-US" sz="1400" b="0" i="0" spc="50" dirty="0">
                        <a:solidFill>
                          <a:srgbClr val="FF0000"/>
                        </a:solidFill>
                        <a:latin typeface="-윤고딕130"/>
                      </a:endParaRPr>
                    </a:p>
                  </a:txBody>
                  <a:tcPr marL="13498" marR="13498" marT="13498" marB="13498" anchor="ctr">
                    <a:lnL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9E9E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127000" algn="just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400" b="0" i="0" spc="0" dirty="0">
                          <a:solidFill>
                            <a:srgbClr val="FF0000"/>
                          </a:solidFill>
                          <a:latin typeface="휴먼명조,한컴돋움"/>
                        </a:rPr>
                        <a:t>10</a:t>
                      </a:r>
                      <a:r>
                        <a:rPr lang="ko-KR" altLang="en-US" sz="1400" b="0" i="0" spc="0" dirty="0">
                          <a:solidFill>
                            <a:srgbClr val="FF0000"/>
                          </a:solidFill>
                          <a:latin typeface="휴먼명조,한컴돋움"/>
                        </a:rPr>
                        <a:t>세 이상 </a:t>
                      </a:r>
                      <a:r>
                        <a:rPr lang="en-US" altLang="ko-KR" sz="1400" b="0" i="0" spc="0" dirty="0">
                          <a:solidFill>
                            <a:srgbClr val="FF0000"/>
                          </a:solidFill>
                          <a:latin typeface="휴먼명조,한컴돋움"/>
                        </a:rPr>
                        <a:t>19</a:t>
                      </a:r>
                      <a:r>
                        <a:rPr lang="ko-KR" altLang="en-US" sz="1400" b="0" i="0" spc="0" dirty="0">
                          <a:solidFill>
                            <a:srgbClr val="FF0000"/>
                          </a:solidFill>
                          <a:latin typeface="휴먼명조,한컴돋움"/>
                        </a:rPr>
                        <a:t>세 미만</a:t>
                      </a:r>
                      <a:r>
                        <a:rPr lang="ko-KR" altLang="en-US" sz="1400" b="0" i="0" spc="0" dirty="0">
                          <a:solidFill>
                            <a:srgbClr val="000000"/>
                          </a:solidFill>
                          <a:latin typeface="휴먼명조,한컴돋움"/>
                        </a:rPr>
                        <a:t>의 자로서 ①집단적으로 몰려다니며 주위 사람들에게 불안감을 조성하는 성벽</a:t>
                      </a:r>
                      <a:r>
                        <a:rPr lang="en-US" altLang="ko-KR" sz="1400" b="0" i="0" spc="0" dirty="0">
                          <a:solidFill>
                            <a:srgbClr val="000000"/>
                          </a:solidFill>
                          <a:latin typeface="휴먼명조,한컴돋움"/>
                        </a:rPr>
                        <a:t>(</a:t>
                      </a:r>
                      <a:r>
                        <a:rPr lang="ko-KR" altLang="en-US" sz="1400" b="0" i="0" spc="0" dirty="0">
                          <a:solidFill>
                            <a:srgbClr val="000000"/>
                          </a:solidFill>
                          <a:latin typeface="휴먼명조,한컴돋움"/>
                        </a:rPr>
                        <a:t>性癖</a:t>
                      </a:r>
                      <a:r>
                        <a:rPr lang="en-US" altLang="ko-KR" sz="1400" b="0" i="0" spc="0" dirty="0">
                          <a:solidFill>
                            <a:srgbClr val="000000"/>
                          </a:solidFill>
                          <a:latin typeface="휴먼명조,한컴돋움"/>
                        </a:rPr>
                        <a:t>)</a:t>
                      </a:r>
                      <a:r>
                        <a:rPr lang="ko-KR" altLang="en-US" sz="1400" b="0" i="0" spc="0" dirty="0">
                          <a:solidFill>
                            <a:srgbClr val="000000"/>
                          </a:solidFill>
                          <a:latin typeface="휴먼명조,한컴돋움"/>
                        </a:rPr>
                        <a:t>이 있는 것</a:t>
                      </a:r>
                      <a:endParaRPr lang="ko-KR" altLang="en-US" sz="1400" b="0" i="0" spc="0" dirty="0">
                        <a:solidFill>
                          <a:srgbClr val="000000"/>
                        </a:solidFill>
                        <a:latin typeface="바탕"/>
                      </a:endParaRPr>
                    </a:p>
                    <a:p>
                      <a:pPr marL="0" marR="0" indent="127000" algn="just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400" b="0" i="0" spc="0" dirty="0">
                          <a:solidFill>
                            <a:srgbClr val="000000"/>
                          </a:solidFill>
                          <a:latin typeface="휴먼명조,한컴돋움"/>
                        </a:rPr>
                        <a:t>② 정당한 이유 없이 가출하는 것</a:t>
                      </a:r>
                      <a:endParaRPr lang="ko-KR" altLang="en-US" sz="1400" b="0" i="0" spc="0" dirty="0">
                        <a:solidFill>
                          <a:srgbClr val="000000"/>
                        </a:solidFill>
                        <a:latin typeface="바탕"/>
                      </a:endParaRPr>
                    </a:p>
                    <a:p>
                      <a:pPr marL="0" marR="0" indent="127000" algn="just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400" b="0" i="0" spc="0" dirty="0">
                          <a:solidFill>
                            <a:srgbClr val="000000"/>
                          </a:solidFill>
                          <a:latin typeface="휴먼명조,한컴돋움"/>
                        </a:rPr>
                        <a:t>③ 술을 마시고 소란을 피우거나 유해환경에 접하는 성벽이 있고 그의 성격이나 환경에 비추어 앞으로 형벌 법령에 저촉되는 행위를 할 우려가 있는 자</a:t>
                      </a:r>
                      <a:endParaRPr lang="ko-KR" altLang="en-US" sz="1400" b="0" i="0" spc="0" dirty="0">
                        <a:solidFill>
                          <a:srgbClr val="000000"/>
                        </a:solidFill>
                        <a:latin typeface="바탕"/>
                      </a:endParaRPr>
                    </a:p>
                  </a:txBody>
                  <a:tcPr marL="13498" marR="13498" marT="13498" marB="13498" anchor="ctr">
                    <a:lnL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10002"/>
                  </a:ext>
                </a:extLst>
              </a:tr>
              <a:tr h="606726"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400" b="0" i="0" spc="50" dirty="0">
                          <a:solidFill>
                            <a:srgbClr val="000000"/>
                          </a:solidFill>
                          <a:latin typeface="-윤고딕130"/>
                        </a:rPr>
                        <a:t>보호자</a:t>
                      </a:r>
                    </a:p>
                  </a:txBody>
                  <a:tcPr marL="13498" marR="13498" marT="13498" marB="13498" anchor="ctr">
                    <a:lnL>
                      <a:noFill/>
                    </a:lnL>
                    <a:lnR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9E9E9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63500" marR="63500" indent="0" algn="just" defTabSz="914400" rtl="0" eaLnBrk="1" fontAlgn="auto" latinLnBrk="1" hangingPunct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o-KR" altLang="en-US" sz="140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소년법 제</a:t>
                      </a:r>
                      <a:r>
                        <a:rPr kumimoji="0" lang="en-US" altLang="ko-KR" sz="140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  <a:r>
                        <a:rPr kumimoji="0" lang="ko-KR" altLang="en-US" sz="140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조에 따라 </a:t>
                      </a:r>
                      <a:r>
                        <a:rPr kumimoji="0" lang="en-US" altLang="ko-KR" sz="140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19</a:t>
                      </a:r>
                      <a:r>
                        <a:rPr kumimoji="0" lang="ko-KR" altLang="en-US" sz="140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세 </a:t>
                      </a:r>
                      <a:r>
                        <a:rPr kumimoji="0" lang="ko-KR" altLang="en-US" sz="1400" kern="1200" dirty="0" err="1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미만인자에</a:t>
                      </a:r>
                      <a:r>
                        <a:rPr kumimoji="0" lang="ko-KR" altLang="en-US" sz="140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대하여 법률상 감호교육</a:t>
                      </a:r>
                      <a:r>
                        <a:rPr kumimoji="0" lang="en-US" altLang="ko-KR" sz="140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(</a:t>
                      </a:r>
                      <a:r>
                        <a:rPr kumimoji="0" lang="ko-KR" altLang="en-US" sz="140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監護敎育</a:t>
                      </a:r>
                      <a:r>
                        <a:rPr kumimoji="0" lang="en-US" altLang="ko-KR" sz="140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)</a:t>
                      </a:r>
                      <a:r>
                        <a:rPr kumimoji="0" lang="ko-KR" altLang="en-US" sz="140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을 할 의무가 있는 사람 또는 현재 감호하는 사람</a:t>
                      </a:r>
                      <a:endParaRPr kumimoji="0" lang="ko-KR" altLang="en-US" sz="1800" kern="1200" dirty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13498" marR="13498" marT="13498" marB="13498" anchor="ctr">
                    <a:lnL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10003"/>
                  </a:ext>
                </a:extLst>
              </a:tr>
              <a:tr h="829603"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400" b="0" i="0" spc="50" dirty="0">
                          <a:solidFill>
                            <a:srgbClr val="000000"/>
                          </a:solidFill>
                          <a:latin typeface="휴먼명조,한컴돋움"/>
                        </a:rPr>
                        <a:t>죄질이 경미한 범죄소년</a:t>
                      </a:r>
                      <a:endParaRPr lang="ko-KR" altLang="en-US" sz="1400" b="0" i="0" spc="50" dirty="0">
                        <a:solidFill>
                          <a:srgbClr val="000000"/>
                        </a:solidFill>
                        <a:latin typeface="-윤고딕130"/>
                      </a:endParaRPr>
                    </a:p>
                  </a:txBody>
                  <a:tcPr marL="13498" marR="13498" marT="13498" marB="13498" anchor="ctr">
                    <a:lnL>
                      <a:noFill/>
                    </a:lnL>
                    <a:lnR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9E9E9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63500" marR="63500" indent="0" algn="just" defTabSz="914400" rtl="0" eaLnBrk="1" fontAlgn="auto" latinLnBrk="1" hangingPunct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o-KR" altLang="en-US" sz="140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「즉결심판에 관한 절차법」 제</a:t>
                      </a:r>
                      <a:r>
                        <a:rPr kumimoji="0" lang="en-US" altLang="ko-KR" sz="140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  <a:r>
                        <a:rPr kumimoji="0" lang="ko-KR" altLang="en-US" sz="140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조</a:t>
                      </a:r>
                      <a:r>
                        <a:rPr kumimoji="0" lang="en-US" altLang="ko-KR" sz="140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(</a:t>
                      </a:r>
                      <a:r>
                        <a:rPr kumimoji="0" lang="ko-KR" altLang="en-US" sz="140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즉결심판의 대상 </a:t>
                      </a:r>
                      <a:r>
                        <a:rPr kumimoji="0" lang="en-US" altLang="ko-KR" sz="140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: </a:t>
                      </a:r>
                      <a:r>
                        <a:rPr lang="ko-KR" altLang="en-US" sz="1400" dirty="0">
                          <a:effectLst/>
                        </a:rPr>
                        <a:t>지방법원</a:t>
                      </a:r>
                      <a:r>
                        <a:rPr lang="en-US" altLang="ko-KR" sz="1400" dirty="0">
                          <a:effectLst/>
                        </a:rPr>
                        <a:t>, </a:t>
                      </a:r>
                      <a:r>
                        <a:rPr lang="ko-KR" altLang="en-US" sz="1400" dirty="0">
                          <a:effectLst/>
                        </a:rPr>
                        <a:t>지원 또는 </a:t>
                      </a:r>
                      <a:r>
                        <a:rPr lang="ko-KR" altLang="en-US" sz="1400" dirty="0" err="1">
                          <a:effectLst/>
                        </a:rPr>
                        <a:t>시ㆍ군법원의</a:t>
                      </a:r>
                      <a:r>
                        <a:rPr lang="ko-KR" altLang="en-US" sz="1400" dirty="0">
                          <a:effectLst/>
                        </a:rPr>
                        <a:t> 판사는 즉결심판절차에 의하여 피고인에게 </a:t>
                      </a:r>
                      <a:r>
                        <a:rPr lang="en-US" altLang="ko-KR" sz="1400" dirty="0">
                          <a:effectLst/>
                        </a:rPr>
                        <a:t>20</a:t>
                      </a:r>
                      <a:r>
                        <a:rPr lang="ko-KR" altLang="en-US" sz="1400" dirty="0">
                          <a:effectLst/>
                        </a:rPr>
                        <a:t>만원 이하의 벌금</a:t>
                      </a:r>
                      <a:r>
                        <a:rPr lang="en-US" altLang="ko-KR" sz="1400" dirty="0">
                          <a:effectLst/>
                        </a:rPr>
                        <a:t>, </a:t>
                      </a:r>
                      <a:r>
                        <a:rPr lang="ko-KR" altLang="en-US" sz="1400" dirty="0">
                          <a:effectLst/>
                        </a:rPr>
                        <a:t>구류 또는 과료에 처할 수 있다</a:t>
                      </a:r>
                      <a:r>
                        <a:rPr lang="en-US" altLang="ko-KR" sz="1400" dirty="0">
                          <a:effectLst/>
                        </a:rPr>
                        <a:t>)</a:t>
                      </a:r>
                      <a:r>
                        <a:rPr kumimoji="0" lang="ko-KR" altLang="en-US" sz="140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의 즉결심판의 대상에 해당하는 범죄소년</a:t>
                      </a:r>
                    </a:p>
                  </a:txBody>
                  <a:tcPr marL="13498" marR="13498" marT="13498" marB="13498" anchor="ctr">
                    <a:lnL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10004"/>
                  </a:ext>
                </a:extLst>
              </a:tr>
            </a:tbl>
          </a:graphicData>
        </a:graphic>
      </p:graphicFrame>
      <p:sp>
        <p:nvSpPr>
          <p:cNvPr id="16385" name="Rectangle 1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제목 2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altLang="ko-KR" sz="3200" dirty="0"/>
              <a:t>3-4. </a:t>
            </a:r>
            <a:r>
              <a:rPr lang="ko-KR" altLang="en-US" sz="3200" dirty="0"/>
              <a:t>소년형사사건의 처리절차</a:t>
            </a:r>
          </a:p>
        </p:txBody>
      </p:sp>
      <p:sp>
        <p:nvSpPr>
          <p:cNvPr id="4" name="직사각형 3"/>
          <p:cNvSpPr/>
          <p:nvPr/>
        </p:nvSpPr>
        <p:spPr>
          <a:xfrm>
            <a:off x="611560" y="1556792"/>
            <a:ext cx="8532440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ko-KR" altLang="en-US" sz="1600" dirty="0"/>
              <a:t/>
            </a:r>
            <a:br>
              <a:rPr lang="ko-KR" altLang="en-US" sz="1600" dirty="0"/>
            </a:br>
            <a:endParaRPr lang="ko-KR" altLang="en-US" sz="1600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72780" y="1333896"/>
            <a:ext cx="6264696" cy="494362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8484" y="1333896"/>
            <a:ext cx="2664296" cy="490599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제목 2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altLang="ko-KR" sz="2800" dirty="0"/>
              <a:t>3-5. </a:t>
            </a:r>
            <a:r>
              <a:rPr lang="ko-KR" altLang="en-US" sz="2800" dirty="0"/>
              <a:t>소년법상 보호처분의 종류</a:t>
            </a:r>
            <a:r>
              <a:rPr lang="en-US" altLang="ko-KR" sz="2800" dirty="0"/>
              <a:t>(</a:t>
            </a:r>
            <a:r>
              <a:rPr lang="ko-KR" altLang="en-US" sz="2800" dirty="0"/>
              <a:t>제</a:t>
            </a:r>
            <a:r>
              <a:rPr lang="en-US" altLang="ko-KR" sz="2800" dirty="0"/>
              <a:t>32</a:t>
            </a:r>
            <a:r>
              <a:rPr lang="ko-KR" altLang="en-US" sz="2800" dirty="0"/>
              <a:t>조 제</a:t>
            </a:r>
            <a:r>
              <a:rPr lang="en-US" altLang="ko-KR" sz="2800" dirty="0"/>
              <a:t>1</a:t>
            </a:r>
            <a:r>
              <a:rPr lang="ko-KR" altLang="en-US" sz="2800" dirty="0"/>
              <a:t>항</a:t>
            </a:r>
            <a:r>
              <a:rPr lang="en-US" altLang="ko-KR" sz="2800" dirty="0"/>
              <a:t>)</a:t>
            </a:r>
            <a:endParaRPr lang="ko-KR" altLang="en-US" sz="2800" dirty="0"/>
          </a:p>
        </p:txBody>
      </p:sp>
      <p:sp>
        <p:nvSpPr>
          <p:cNvPr id="4" name="직사각형 3"/>
          <p:cNvSpPr/>
          <p:nvPr/>
        </p:nvSpPr>
        <p:spPr>
          <a:xfrm>
            <a:off x="611560" y="1556792"/>
            <a:ext cx="8532440" cy="526297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ko-KR" altLang="en-US" sz="1600" dirty="0"/>
              <a:t> </a:t>
            </a:r>
            <a:r>
              <a:rPr lang="en-US" altLang="ko-KR" sz="1600" dirty="0"/>
              <a:t>(1) </a:t>
            </a:r>
            <a:r>
              <a:rPr lang="ko-KR" altLang="en-US" sz="1600" dirty="0"/>
              <a:t>보호자 또는 보호자를 대신하여 소년을 보호할 수 있는 자에게 감호 위탁</a:t>
            </a:r>
            <a:endParaRPr lang="en-US" altLang="ko-KR" sz="1600" dirty="0"/>
          </a:p>
          <a:p>
            <a:endParaRPr lang="ko-KR" altLang="en-US" sz="1600" dirty="0"/>
          </a:p>
          <a:p>
            <a:r>
              <a:rPr lang="ko-KR" altLang="en-US" sz="1600" dirty="0"/>
              <a:t> </a:t>
            </a:r>
            <a:r>
              <a:rPr lang="en-US" altLang="ko-KR" sz="1600" dirty="0"/>
              <a:t>(2) </a:t>
            </a:r>
            <a:r>
              <a:rPr lang="ko-KR" altLang="en-US" sz="1600" dirty="0"/>
              <a:t>수강명령 </a:t>
            </a:r>
            <a:r>
              <a:rPr lang="en-US" altLang="ko-KR" sz="1600" dirty="0"/>
              <a:t>: 100</a:t>
            </a:r>
            <a:r>
              <a:rPr lang="ko-KR" altLang="en-US" sz="1600" dirty="0"/>
              <a:t>시간 이내</a:t>
            </a:r>
            <a:endParaRPr lang="en-US" altLang="ko-KR" sz="1600" dirty="0"/>
          </a:p>
          <a:p>
            <a:endParaRPr lang="ko-KR" altLang="en-US" sz="1600" dirty="0"/>
          </a:p>
          <a:p>
            <a:r>
              <a:rPr lang="ko-KR" altLang="en-US" sz="1600" dirty="0"/>
              <a:t> </a:t>
            </a:r>
            <a:r>
              <a:rPr lang="en-US" altLang="ko-KR" sz="1600" dirty="0"/>
              <a:t>(3) </a:t>
            </a:r>
            <a:r>
              <a:rPr lang="ko-KR" altLang="en-US" sz="1600" dirty="0"/>
              <a:t>사회봉사명령 </a:t>
            </a:r>
            <a:r>
              <a:rPr lang="en-US" altLang="ko-KR" sz="1600" dirty="0"/>
              <a:t>: 200</a:t>
            </a:r>
            <a:r>
              <a:rPr lang="ko-KR" altLang="en-US" sz="1600" dirty="0"/>
              <a:t>시간 이내</a:t>
            </a:r>
            <a:endParaRPr lang="en-US" altLang="ko-KR" sz="1600" dirty="0"/>
          </a:p>
          <a:p>
            <a:endParaRPr lang="ko-KR" altLang="en-US" sz="1600" dirty="0"/>
          </a:p>
          <a:p>
            <a:r>
              <a:rPr lang="ko-KR" altLang="en-US" sz="1600" dirty="0"/>
              <a:t> </a:t>
            </a:r>
            <a:r>
              <a:rPr lang="en-US" altLang="ko-KR" sz="1600" dirty="0"/>
              <a:t>(4) </a:t>
            </a:r>
            <a:r>
              <a:rPr lang="ko-KR" altLang="en-US" sz="1600" dirty="0" err="1"/>
              <a:t>보호관찰관의</a:t>
            </a:r>
            <a:r>
              <a:rPr lang="ko-KR" altLang="en-US" sz="1600" dirty="0"/>
              <a:t> 단기 보호관찰 </a:t>
            </a:r>
            <a:r>
              <a:rPr lang="en-US" altLang="ko-KR" sz="1600" dirty="0"/>
              <a:t>: 1</a:t>
            </a:r>
            <a:r>
              <a:rPr lang="ko-KR" altLang="en-US" sz="1600" dirty="0"/>
              <a:t>년 이내</a:t>
            </a:r>
            <a:endParaRPr lang="en-US" altLang="ko-KR" sz="1600" dirty="0"/>
          </a:p>
          <a:p>
            <a:endParaRPr lang="ko-KR" altLang="en-US" sz="1600" dirty="0"/>
          </a:p>
          <a:p>
            <a:r>
              <a:rPr lang="ko-KR" altLang="en-US" sz="1600" dirty="0"/>
              <a:t> </a:t>
            </a:r>
            <a:r>
              <a:rPr lang="en-US" altLang="ko-KR" sz="1600" dirty="0"/>
              <a:t>(5) </a:t>
            </a:r>
            <a:r>
              <a:rPr lang="ko-KR" altLang="en-US" sz="1600" dirty="0" err="1"/>
              <a:t>보호관찰관의</a:t>
            </a:r>
            <a:r>
              <a:rPr lang="ko-KR" altLang="en-US" sz="1600" dirty="0"/>
              <a:t> 장기 보호관찰 </a:t>
            </a:r>
            <a:r>
              <a:rPr lang="en-US" altLang="ko-KR" sz="1600" dirty="0"/>
              <a:t>: 2</a:t>
            </a:r>
            <a:r>
              <a:rPr lang="ko-KR" altLang="en-US" sz="1600" dirty="0"/>
              <a:t>년 이내</a:t>
            </a:r>
            <a:endParaRPr lang="en-US" altLang="ko-KR" sz="1600" dirty="0"/>
          </a:p>
          <a:p>
            <a:endParaRPr lang="ko-KR" altLang="en-US" sz="1600" dirty="0"/>
          </a:p>
          <a:p>
            <a:r>
              <a:rPr lang="ko-KR" altLang="en-US" sz="1600" dirty="0"/>
              <a:t> </a:t>
            </a:r>
            <a:r>
              <a:rPr lang="en-US" altLang="ko-KR" sz="1600" dirty="0"/>
              <a:t>(6) </a:t>
            </a:r>
            <a:r>
              <a:rPr lang="ko-KR" altLang="en-US" sz="1600" dirty="0"/>
              <a:t>「아동복지법」에 따른 아동복지시설이나 그 밖의 소년보호시설에 감호 위탁</a:t>
            </a:r>
            <a:endParaRPr lang="en-US" altLang="ko-KR" sz="1600" dirty="0"/>
          </a:p>
          <a:p>
            <a:endParaRPr lang="ko-KR" altLang="en-US" sz="1600" dirty="0"/>
          </a:p>
          <a:p>
            <a:r>
              <a:rPr lang="ko-KR" altLang="en-US" sz="1600" dirty="0"/>
              <a:t> </a:t>
            </a:r>
            <a:r>
              <a:rPr lang="en-US" altLang="ko-KR" sz="1600" dirty="0"/>
              <a:t>(7) </a:t>
            </a:r>
            <a:r>
              <a:rPr lang="ko-KR" altLang="en-US" sz="1600" dirty="0"/>
              <a:t>병원</a:t>
            </a:r>
            <a:r>
              <a:rPr lang="en-US" altLang="ko-KR" sz="1600" dirty="0"/>
              <a:t>, </a:t>
            </a:r>
            <a:r>
              <a:rPr lang="ko-KR" altLang="en-US" sz="1600" dirty="0"/>
              <a:t>요양소 또는 「보호소년 등의 처우에 관한 법률」에 따른 소년의료보호시설에 위탁</a:t>
            </a:r>
            <a:endParaRPr lang="en-US" altLang="ko-KR" sz="1600" dirty="0"/>
          </a:p>
          <a:p>
            <a:endParaRPr lang="ko-KR" altLang="en-US" sz="1600" dirty="0"/>
          </a:p>
          <a:p>
            <a:r>
              <a:rPr lang="ko-KR" altLang="en-US" sz="1600" dirty="0"/>
              <a:t> </a:t>
            </a:r>
            <a:r>
              <a:rPr lang="en-US" altLang="ko-KR" sz="1600" dirty="0"/>
              <a:t>(8) 1</a:t>
            </a:r>
            <a:r>
              <a:rPr lang="ko-KR" altLang="en-US" sz="1600" dirty="0"/>
              <a:t>개월 이내의 소년원 송치</a:t>
            </a:r>
            <a:endParaRPr lang="en-US" altLang="ko-KR" sz="1600" dirty="0"/>
          </a:p>
          <a:p>
            <a:endParaRPr lang="ko-KR" altLang="en-US" sz="1600" dirty="0"/>
          </a:p>
          <a:p>
            <a:r>
              <a:rPr lang="ko-KR" altLang="en-US" sz="1600" dirty="0"/>
              <a:t> </a:t>
            </a:r>
            <a:r>
              <a:rPr lang="en-US" altLang="ko-KR" sz="1600" dirty="0"/>
              <a:t>(9) </a:t>
            </a:r>
            <a:r>
              <a:rPr lang="ko-KR" altLang="en-US" sz="1600" dirty="0"/>
              <a:t>단기 소년원 송치 </a:t>
            </a:r>
            <a:r>
              <a:rPr lang="en-US" altLang="ko-KR" sz="1600" dirty="0"/>
              <a:t>: 6</a:t>
            </a:r>
            <a:r>
              <a:rPr lang="ko-KR" altLang="en-US" sz="1600" dirty="0"/>
              <a:t>월 이내</a:t>
            </a:r>
            <a:endParaRPr lang="en-US" altLang="ko-KR" sz="1600" dirty="0"/>
          </a:p>
          <a:p>
            <a:endParaRPr lang="ko-KR" altLang="en-US" sz="1600" dirty="0"/>
          </a:p>
          <a:p>
            <a:r>
              <a:rPr lang="ko-KR" altLang="en-US" sz="1600" dirty="0"/>
              <a:t> </a:t>
            </a:r>
            <a:r>
              <a:rPr lang="en-US" altLang="ko-KR" sz="1600" dirty="0"/>
              <a:t>(10) </a:t>
            </a:r>
            <a:r>
              <a:rPr lang="ko-KR" altLang="en-US" sz="1600" dirty="0"/>
              <a:t>장기 소년원 송치 </a:t>
            </a:r>
            <a:r>
              <a:rPr lang="en-US" altLang="ko-KR" sz="1600" dirty="0"/>
              <a:t>: 2</a:t>
            </a:r>
            <a:r>
              <a:rPr lang="ko-KR" altLang="en-US" sz="1600" dirty="0"/>
              <a:t>년 이내</a:t>
            </a:r>
          </a:p>
          <a:p>
            <a:r>
              <a:rPr lang="ko-KR" altLang="en-US" sz="1600" dirty="0"/>
              <a:t/>
            </a:r>
            <a:br>
              <a:rPr lang="ko-KR" altLang="en-US" sz="1600" dirty="0"/>
            </a:br>
            <a:endParaRPr lang="ko-KR" altLang="en-US" sz="1600" dirty="0"/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제목 2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altLang="ko-KR" sz="3200" dirty="0"/>
              <a:t>3-6. </a:t>
            </a:r>
            <a:r>
              <a:rPr lang="ko-KR" altLang="en-US" sz="3200" dirty="0"/>
              <a:t>소년형사사건의 </a:t>
            </a:r>
            <a:r>
              <a:rPr lang="ko-KR" altLang="en-US" sz="3200" dirty="0" err="1"/>
              <a:t>특칙</a:t>
            </a:r>
            <a:endParaRPr lang="ko-KR" altLang="en-US" sz="3200" dirty="0"/>
          </a:p>
        </p:txBody>
      </p:sp>
      <p:sp>
        <p:nvSpPr>
          <p:cNvPr id="4" name="직사각형 3"/>
          <p:cNvSpPr/>
          <p:nvPr/>
        </p:nvSpPr>
        <p:spPr>
          <a:xfrm>
            <a:off x="611560" y="1556792"/>
            <a:ext cx="8532440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ko-KR" altLang="en-US" sz="1600" dirty="0"/>
              <a:t/>
            </a:r>
            <a:br>
              <a:rPr lang="ko-KR" altLang="en-US" sz="1600" dirty="0"/>
            </a:br>
            <a:endParaRPr lang="ko-KR" altLang="en-US" sz="1600" dirty="0"/>
          </a:p>
        </p:txBody>
      </p:sp>
      <p:sp>
        <p:nvSpPr>
          <p:cNvPr id="5" name="직사각형 4"/>
          <p:cNvSpPr/>
          <p:nvPr/>
        </p:nvSpPr>
        <p:spPr>
          <a:xfrm>
            <a:off x="539552" y="1340768"/>
            <a:ext cx="7920880" cy="489364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ko-KR" sz="1200" dirty="0"/>
              <a:t>(1) </a:t>
            </a:r>
            <a:r>
              <a:rPr lang="ko-KR" altLang="en-US" sz="1200" dirty="0"/>
              <a:t>사건의 송치</a:t>
            </a:r>
          </a:p>
          <a:p>
            <a:endParaRPr lang="ko-KR" altLang="en-US" sz="1200" dirty="0"/>
          </a:p>
          <a:p>
            <a:r>
              <a:rPr lang="ko-KR" altLang="en-US" sz="1200" dirty="0">
                <a:solidFill>
                  <a:srgbClr val="7030A0"/>
                </a:solidFill>
              </a:rPr>
              <a:t>① 보호사건의 처리</a:t>
            </a:r>
          </a:p>
          <a:p>
            <a:endParaRPr lang="ko-KR" altLang="en-US" sz="1200" dirty="0"/>
          </a:p>
          <a:p>
            <a:r>
              <a:rPr lang="ko-KR" altLang="en-US" sz="1200" dirty="0"/>
              <a:t>가</a:t>
            </a:r>
            <a:r>
              <a:rPr lang="en-US" altLang="ko-KR" sz="1200" dirty="0">
                <a:solidFill>
                  <a:srgbClr val="FF0000"/>
                </a:solidFill>
              </a:rPr>
              <a:t>. </a:t>
            </a:r>
            <a:r>
              <a:rPr lang="ko-KR" altLang="en-US" sz="1200" dirty="0" err="1">
                <a:solidFill>
                  <a:srgbClr val="FF0000"/>
                </a:solidFill>
              </a:rPr>
              <a:t>촉법소년과</a:t>
            </a:r>
            <a:r>
              <a:rPr lang="ko-KR" altLang="en-US" sz="1200" dirty="0">
                <a:solidFill>
                  <a:srgbClr val="FF0000"/>
                </a:solidFill>
              </a:rPr>
              <a:t> 우범소년에 해당하는 경우 경찰서장은 직접 관할 소년부에 송치</a:t>
            </a:r>
            <a:r>
              <a:rPr lang="ko-KR" altLang="en-US" sz="1200" dirty="0"/>
              <a:t>해야 한다</a:t>
            </a:r>
            <a:r>
              <a:rPr lang="en-US" altLang="ko-KR" sz="1200" dirty="0"/>
              <a:t>.</a:t>
            </a:r>
            <a:endParaRPr lang="ko-KR" altLang="en-US" sz="1200" dirty="0"/>
          </a:p>
          <a:p>
            <a:r>
              <a:rPr lang="ko-KR" altLang="en-US" sz="1200" dirty="0"/>
              <a:t>나</a:t>
            </a:r>
            <a:r>
              <a:rPr lang="en-US" altLang="ko-KR" sz="1200" dirty="0"/>
              <a:t>. </a:t>
            </a:r>
            <a:r>
              <a:rPr lang="ko-KR" altLang="en-US" sz="1200" dirty="0"/>
              <a:t>필요적 송치</a:t>
            </a:r>
          </a:p>
          <a:p>
            <a:r>
              <a:rPr lang="ko-KR" altLang="en-US" sz="1200" dirty="0"/>
              <a:t>㉠ </a:t>
            </a:r>
            <a:r>
              <a:rPr lang="ko-KR" altLang="en-US" sz="1200" dirty="0">
                <a:solidFill>
                  <a:srgbClr val="FF0000"/>
                </a:solidFill>
              </a:rPr>
              <a:t>소년부는</a:t>
            </a:r>
            <a:r>
              <a:rPr lang="ko-KR" altLang="en-US" sz="1200" dirty="0"/>
              <a:t> 조사 또는 심리한 결과 </a:t>
            </a:r>
            <a:r>
              <a:rPr lang="ko-KR" altLang="en-US" sz="1200" dirty="0">
                <a:solidFill>
                  <a:srgbClr val="FF0000"/>
                </a:solidFill>
              </a:rPr>
              <a:t>금고 이상의 형에 해당하는 범죄사실이 발견된 경우 </a:t>
            </a:r>
            <a:r>
              <a:rPr lang="ko-KR" altLang="en-US" sz="1200" dirty="0"/>
              <a:t>그 동기와 죄질이 형사처분을 할 필요가 인정되면 </a:t>
            </a:r>
            <a:r>
              <a:rPr lang="ko-KR" altLang="en-US" sz="1200" dirty="0">
                <a:solidFill>
                  <a:srgbClr val="FF0000"/>
                </a:solidFill>
              </a:rPr>
              <a:t>결정으로써</a:t>
            </a:r>
            <a:r>
              <a:rPr lang="ko-KR" altLang="en-US" sz="1200" dirty="0"/>
              <a:t> </a:t>
            </a:r>
            <a:r>
              <a:rPr lang="ko-KR" altLang="en-US" sz="1200" dirty="0">
                <a:solidFill>
                  <a:srgbClr val="FF0000"/>
                </a:solidFill>
              </a:rPr>
              <a:t>사건을 관할 지방법원에 대응한 검찰청 검사에게 송치</a:t>
            </a:r>
            <a:r>
              <a:rPr lang="ko-KR" altLang="en-US" sz="1200" dirty="0"/>
              <a:t>하여야 한다</a:t>
            </a:r>
            <a:r>
              <a:rPr lang="en-US" altLang="ko-KR" sz="1200" dirty="0"/>
              <a:t>.</a:t>
            </a:r>
            <a:endParaRPr lang="ko-KR" altLang="en-US" sz="1200" dirty="0"/>
          </a:p>
          <a:p>
            <a:r>
              <a:rPr lang="ko-KR" altLang="en-US" sz="1200" dirty="0"/>
              <a:t>㉡ 소년부는 조사 또는 심리한 결과 본인이 </a:t>
            </a:r>
            <a:r>
              <a:rPr lang="en-US" altLang="ko-KR" sz="1200" dirty="0">
                <a:solidFill>
                  <a:srgbClr val="FF0000"/>
                </a:solidFill>
              </a:rPr>
              <a:t>19</a:t>
            </a:r>
            <a:r>
              <a:rPr lang="ko-KR" altLang="en-US" sz="1200" dirty="0">
                <a:solidFill>
                  <a:srgbClr val="FF0000"/>
                </a:solidFill>
              </a:rPr>
              <a:t>세 이상인 것으로 밝혀진 경우에는 결정으로써 사건을 관할 지방법원에 대응하는 검찰청 검사에게 송치</a:t>
            </a:r>
            <a:r>
              <a:rPr lang="ko-KR" altLang="en-US" sz="1200" dirty="0"/>
              <a:t>하여야 한다</a:t>
            </a:r>
            <a:r>
              <a:rPr lang="en-US" altLang="ko-KR" sz="1200" dirty="0"/>
              <a:t>.</a:t>
            </a:r>
            <a:endParaRPr lang="ko-KR" altLang="en-US" sz="1200" dirty="0"/>
          </a:p>
          <a:p>
            <a:endParaRPr lang="ko-KR" altLang="en-US" sz="1200" dirty="0"/>
          </a:p>
          <a:p>
            <a:r>
              <a:rPr lang="ko-KR" altLang="en-US" sz="1200" dirty="0">
                <a:solidFill>
                  <a:srgbClr val="7030A0"/>
                </a:solidFill>
              </a:rPr>
              <a:t>② 형사사건의 처리</a:t>
            </a:r>
          </a:p>
          <a:p>
            <a:endParaRPr lang="ko-KR" altLang="en-US" sz="1200" dirty="0"/>
          </a:p>
          <a:p>
            <a:r>
              <a:rPr lang="ko-KR" altLang="en-US" sz="1200" dirty="0"/>
              <a:t>가</a:t>
            </a:r>
            <a:r>
              <a:rPr lang="en-US" altLang="ko-KR" sz="1200" dirty="0"/>
              <a:t>. </a:t>
            </a:r>
            <a:r>
              <a:rPr lang="ko-KR" altLang="en-US" sz="1200" dirty="0"/>
              <a:t>검사의 송치</a:t>
            </a:r>
          </a:p>
          <a:p>
            <a:r>
              <a:rPr lang="ko-KR" altLang="en-US" sz="1200" dirty="0"/>
              <a:t>㉠ </a:t>
            </a:r>
            <a:r>
              <a:rPr lang="ko-KR" altLang="en-US" sz="1200" dirty="0">
                <a:solidFill>
                  <a:srgbClr val="FF0000"/>
                </a:solidFill>
              </a:rPr>
              <a:t>검사는</a:t>
            </a:r>
            <a:r>
              <a:rPr lang="ko-KR" altLang="en-US" sz="1200" dirty="0"/>
              <a:t> 소년에 대한 피의사건을 수사한 결과 </a:t>
            </a:r>
            <a:r>
              <a:rPr lang="ko-KR" altLang="en-US" sz="1200" dirty="0">
                <a:solidFill>
                  <a:srgbClr val="FF0000"/>
                </a:solidFill>
              </a:rPr>
              <a:t>보호처분에 해당하는 사유가 있다고 인정한 경우에는 사건을 관한 소년부에 송치</a:t>
            </a:r>
            <a:r>
              <a:rPr lang="ko-KR" altLang="en-US" sz="1200" dirty="0"/>
              <a:t>하여야 한다</a:t>
            </a:r>
            <a:r>
              <a:rPr lang="en-US" altLang="ko-KR" sz="1200" dirty="0"/>
              <a:t>.</a:t>
            </a:r>
            <a:endParaRPr lang="ko-KR" altLang="en-US" sz="1200" dirty="0"/>
          </a:p>
          <a:p>
            <a:r>
              <a:rPr lang="ko-KR" altLang="en-US" sz="1200" dirty="0"/>
              <a:t>㉡ </a:t>
            </a:r>
            <a:r>
              <a:rPr lang="ko-KR" altLang="en-US" sz="1200" dirty="0">
                <a:solidFill>
                  <a:srgbClr val="FF0000"/>
                </a:solidFill>
              </a:rPr>
              <a:t>소년부</a:t>
            </a:r>
            <a:r>
              <a:rPr lang="ko-KR" altLang="en-US" sz="1200" dirty="0"/>
              <a:t>는 ㉠에 따라 송치된 사건을 조사 또는 심리한 결과 그 동기와 죄질이 </a:t>
            </a:r>
            <a:r>
              <a:rPr lang="ko-KR" altLang="en-US" sz="1200" dirty="0">
                <a:solidFill>
                  <a:srgbClr val="FF0000"/>
                </a:solidFill>
              </a:rPr>
              <a:t>금고 이상의 형사처분을 할 필요</a:t>
            </a:r>
            <a:r>
              <a:rPr lang="ko-KR" altLang="en-US" sz="1200" dirty="0"/>
              <a:t>가 있다고 인정할 때에는 해당 </a:t>
            </a:r>
            <a:r>
              <a:rPr lang="ko-KR" altLang="en-US" sz="1200" dirty="0">
                <a:solidFill>
                  <a:srgbClr val="FF0000"/>
                </a:solidFill>
              </a:rPr>
              <a:t>검찰청 검사에게 송치</a:t>
            </a:r>
            <a:r>
              <a:rPr lang="ko-KR" altLang="en-US" sz="1200" dirty="0"/>
              <a:t>할 수 있다</a:t>
            </a:r>
            <a:r>
              <a:rPr lang="en-US" altLang="ko-KR" sz="1200" dirty="0"/>
              <a:t>.</a:t>
            </a:r>
            <a:endParaRPr lang="ko-KR" altLang="en-US" sz="1200" dirty="0"/>
          </a:p>
          <a:p>
            <a:r>
              <a:rPr lang="ko-KR" altLang="en-US" sz="1200" dirty="0"/>
              <a:t>㉢ </a:t>
            </a:r>
            <a:r>
              <a:rPr lang="ko-KR" altLang="en-US" sz="1200" dirty="0">
                <a:solidFill>
                  <a:srgbClr val="FF0000"/>
                </a:solidFill>
              </a:rPr>
              <a:t>송치한 사건은 다시 소년부에 송치할 수 없다</a:t>
            </a:r>
            <a:r>
              <a:rPr lang="en-US" altLang="ko-KR" sz="1200" dirty="0">
                <a:solidFill>
                  <a:srgbClr val="FF0000"/>
                </a:solidFill>
              </a:rPr>
              <a:t>.</a:t>
            </a:r>
            <a:endParaRPr lang="ko-KR" altLang="en-US" sz="1200" dirty="0">
              <a:solidFill>
                <a:srgbClr val="FF0000"/>
              </a:solidFill>
            </a:endParaRPr>
          </a:p>
          <a:p>
            <a:endParaRPr lang="ko-KR" altLang="en-US" sz="1200" dirty="0"/>
          </a:p>
          <a:p>
            <a:r>
              <a:rPr lang="ko-KR" altLang="en-US" sz="1200" dirty="0"/>
              <a:t>나</a:t>
            </a:r>
            <a:r>
              <a:rPr lang="en-US" altLang="ko-KR" sz="1200" dirty="0"/>
              <a:t>. </a:t>
            </a:r>
            <a:r>
              <a:rPr lang="ko-KR" altLang="en-US" sz="1200" dirty="0"/>
              <a:t>법원의 송치</a:t>
            </a:r>
          </a:p>
          <a:p>
            <a:r>
              <a:rPr lang="ko-KR" altLang="en-US" sz="1200" dirty="0"/>
              <a:t>㉠ </a:t>
            </a:r>
            <a:r>
              <a:rPr lang="ko-KR" altLang="en-US" sz="1200" dirty="0">
                <a:solidFill>
                  <a:srgbClr val="FF0000"/>
                </a:solidFill>
              </a:rPr>
              <a:t>법원은</a:t>
            </a:r>
            <a:r>
              <a:rPr lang="ko-KR" altLang="en-US" sz="1200" dirty="0"/>
              <a:t> 소년에 대한 피고사건을 심리한 결과 </a:t>
            </a:r>
            <a:r>
              <a:rPr lang="ko-KR" altLang="en-US" sz="1200" dirty="0">
                <a:solidFill>
                  <a:srgbClr val="FF0000"/>
                </a:solidFill>
              </a:rPr>
              <a:t>보호처분에 해당할 사유가 있다고 인정하면 결정으로써 사건을 관할 소년부에 송치</a:t>
            </a:r>
            <a:r>
              <a:rPr lang="ko-KR" altLang="en-US" sz="1200" dirty="0"/>
              <a:t>해야 한다</a:t>
            </a:r>
            <a:r>
              <a:rPr lang="en-US" altLang="ko-KR" sz="1200" dirty="0"/>
              <a:t>.</a:t>
            </a:r>
            <a:endParaRPr lang="ko-KR" altLang="en-US" sz="1200" dirty="0"/>
          </a:p>
          <a:p>
            <a:r>
              <a:rPr lang="ko-KR" altLang="en-US" sz="1200" dirty="0"/>
              <a:t>㉡ 소년부는 ㉠에 따라 송치 받은 사건을 조사 또는 심리한 결과 사건의 </a:t>
            </a:r>
            <a:r>
              <a:rPr lang="ko-KR" altLang="en-US" sz="1200" dirty="0">
                <a:solidFill>
                  <a:srgbClr val="FF0000"/>
                </a:solidFill>
              </a:rPr>
              <a:t>본인이 </a:t>
            </a:r>
            <a:r>
              <a:rPr lang="en-US" altLang="ko-KR" sz="1200" dirty="0">
                <a:solidFill>
                  <a:srgbClr val="FF0000"/>
                </a:solidFill>
              </a:rPr>
              <a:t>19</a:t>
            </a:r>
            <a:r>
              <a:rPr lang="ko-KR" altLang="en-US" sz="1200" dirty="0">
                <a:solidFill>
                  <a:srgbClr val="FF0000"/>
                </a:solidFill>
              </a:rPr>
              <a:t>세 이상인 것으로 밝혀지면 결정으로써 송치한 법원에 사건을 다시 이송</a:t>
            </a:r>
            <a:r>
              <a:rPr lang="ko-KR" altLang="en-US" sz="1200" dirty="0"/>
              <a:t>해야 한다</a:t>
            </a:r>
            <a:r>
              <a:rPr lang="en-US" altLang="ko-KR" sz="1200" dirty="0"/>
              <a:t>.</a:t>
            </a:r>
            <a:endParaRPr lang="ko-KR" altLang="en-US" sz="1200" dirty="0"/>
          </a:p>
        </p:txBody>
      </p:sp>
    </p:spTree>
    <p:extLst>
      <p:ext uri="{BB962C8B-B14F-4D97-AF65-F5344CB8AC3E}">
        <p14:creationId xmlns:p14="http://schemas.microsoft.com/office/powerpoint/2010/main" val="543579956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제목 2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altLang="ko-KR" sz="3200" dirty="0"/>
              <a:t>3-6. </a:t>
            </a:r>
            <a:r>
              <a:rPr lang="ko-KR" altLang="en-US" sz="3200" dirty="0"/>
              <a:t>소년형사사건의 </a:t>
            </a:r>
            <a:r>
              <a:rPr lang="ko-KR" altLang="en-US" sz="3200" dirty="0" err="1"/>
              <a:t>특칙</a:t>
            </a:r>
            <a:endParaRPr lang="ko-KR" altLang="en-US" sz="3200" dirty="0"/>
          </a:p>
        </p:txBody>
      </p:sp>
      <p:sp>
        <p:nvSpPr>
          <p:cNvPr id="4" name="직사각형 3"/>
          <p:cNvSpPr/>
          <p:nvPr/>
        </p:nvSpPr>
        <p:spPr>
          <a:xfrm>
            <a:off x="611560" y="1556792"/>
            <a:ext cx="8532440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ko-KR" altLang="en-US" sz="1600" dirty="0"/>
              <a:t/>
            </a:r>
            <a:br>
              <a:rPr lang="ko-KR" altLang="en-US" sz="1600" dirty="0"/>
            </a:br>
            <a:endParaRPr lang="ko-KR" altLang="en-US" sz="1600" dirty="0"/>
          </a:p>
        </p:txBody>
      </p:sp>
      <p:sp>
        <p:nvSpPr>
          <p:cNvPr id="6" name="직사각형 5"/>
          <p:cNvSpPr/>
          <p:nvPr/>
        </p:nvSpPr>
        <p:spPr>
          <a:xfrm>
            <a:off x="467544" y="1412776"/>
            <a:ext cx="8064896" cy="526297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ko-KR" sz="1400" dirty="0"/>
              <a:t>(2) </a:t>
            </a:r>
            <a:r>
              <a:rPr lang="ko-KR" altLang="en-US" sz="1400" dirty="0"/>
              <a:t>소송사건에 관한 </a:t>
            </a:r>
            <a:r>
              <a:rPr lang="ko-KR" altLang="en-US" sz="1400" dirty="0" err="1"/>
              <a:t>특칙</a:t>
            </a:r>
            <a:endParaRPr lang="ko-KR" altLang="en-US" sz="1400" dirty="0"/>
          </a:p>
          <a:p>
            <a:r>
              <a:rPr lang="ko-KR" altLang="en-US" sz="1400" dirty="0"/>
              <a:t/>
            </a:r>
            <a:br>
              <a:rPr lang="ko-KR" altLang="en-US" sz="1400" dirty="0"/>
            </a:br>
            <a:endParaRPr lang="ko-KR" altLang="en-US" sz="1400" dirty="0"/>
          </a:p>
          <a:p>
            <a:r>
              <a:rPr lang="ko-KR" altLang="en-US" sz="1400" dirty="0">
                <a:solidFill>
                  <a:srgbClr val="FF0000"/>
                </a:solidFill>
              </a:rPr>
              <a:t>① 공소제기의 제한</a:t>
            </a:r>
          </a:p>
          <a:p>
            <a:r>
              <a:rPr lang="ko-KR" altLang="en-US" sz="1400" dirty="0"/>
              <a:t>보호처분을 받은 소년에 대하여 </a:t>
            </a:r>
            <a:r>
              <a:rPr lang="ko-KR" altLang="en-US" sz="1400" dirty="0">
                <a:solidFill>
                  <a:srgbClr val="FF0000"/>
                </a:solidFill>
              </a:rPr>
              <a:t>그 심리가 결정된 사건은 다시 공소를 제기할 수 없고 소년부에 송치하지 못한다</a:t>
            </a:r>
            <a:r>
              <a:rPr lang="en-US" altLang="ko-KR" sz="1400" dirty="0">
                <a:solidFill>
                  <a:srgbClr val="FF0000"/>
                </a:solidFill>
              </a:rPr>
              <a:t>.</a:t>
            </a:r>
            <a:endParaRPr lang="ko-KR" altLang="en-US" sz="1400" dirty="0">
              <a:solidFill>
                <a:srgbClr val="FF0000"/>
              </a:solidFill>
            </a:endParaRPr>
          </a:p>
          <a:p>
            <a:r>
              <a:rPr lang="ko-KR" altLang="en-US" sz="1400" dirty="0">
                <a:solidFill>
                  <a:srgbClr val="FF0000"/>
                </a:solidFill>
              </a:rPr>
              <a:t/>
            </a:r>
            <a:br>
              <a:rPr lang="ko-KR" altLang="en-US" sz="1400" dirty="0">
                <a:solidFill>
                  <a:srgbClr val="FF0000"/>
                </a:solidFill>
              </a:rPr>
            </a:br>
            <a:endParaRPr lang="ko-KR" altLang="en-US" sz="1400" dirty="0">
              <a:solidFill>
                <a:srgbClr val="FF0000"/>
              </a:solidFill>
            </a:endParaRPr>
          </a:p>
          <a:p>
            <a:r>
              <a:rPr lang="ko-KR" altLang="en-US" sz="1400" dirty="0">
                <a:solidFill>
                  <a:srgbClr val="FF0000"/>
                </a:solidFill>
              </a:rPr>
              <a:t>② 공소시효의 정지</a:t>
            </a:r>
          </a:p>
          <a:p>
            <a:r>
              <a:rPr lang="ko-KR" altLang="en-US" sz="1400" dirty="0">
                <a:solidFill>
                  <a:srgbClr val="FF0000"/>
                </a:solidFill>
              </a:rPr>
              <a:t>소년부 판사가 </a:t>
            </a:r>
            <a:r>
              <a:rPr lang="ko-KR" altLang="en-US" sz="1400" dirty="0"/>
              <a:t>송치서와 조사관의 조사보고에 의하여 </a:t>
            </a:r>
            <a:r>
              <a:rPr lang="ko-KR" altLang="en-US" sz="1400" dirty="0">
                <a:solidFill>
                  <a:srgbClr val="FF0000"/>
                </a:solidFill>
              </a:rPr>
              <a:t>사건을 심리할 필요가 있다고 인정하여 심리개시의 결정을 한 경우에는</a:t>
            </a:r>
            <a:r>
              <a:rPr lang="ko-KR" altLang="en-US" sz="1400" dirty="0"/>
              <a:t> </a:t>
            </a:r>
            <a:r>
              <a:rPr lang="ko-KR" altLang="en-US" sz="1400" dirty="0">
                <a:solidFill>
                  <a:srgbClr val="FF0000"/>
                </a:solidFill>
              </a:rPr>
              <a:t>그러한 결정이 있었던 때로부터 그 사건에 대한 보호처분의 결정이 확정될 때 까지 공소시효는 그 진행이 정지된다</a:t>
            </a:r>
            <a:r>
              <a:rPr lang="en-US" altLang="ko-KR" sz="1400" dirty="0">
                <a:solidFill>
                  <a:srgbClr val="FF0000"/>
                </a:solidFill>
              </a:rPr>
              <a:t>.</a:t>
            </a:r>
            <a:endParaRPr lang="ko-KR" altLang="en-US" sz="1400" dirty="0">
              <a:solidFill>
                <a:srgbClr val="FF0000"/>
              </a:solidFill>
            </a:endParaRPr>
          </a:p>
          <a:p>
            <a:r>
              <a:rPr lang="ko-KR" altLang="en-US" sz="1400" dirty="0"/>
              <a:t/>
            </a:r>
            <a:br>
              <a:rPr lang="ko-KR" altLang="en-US" sz="1400" dirty="0"/>
            </a:br>
            <a:endParaRPr lang="ko-KR" altLang="en-US" sz="1400" dirty="0">
              <a:solidFill>
                <a:srgbClr val="FF0000"/>
              </a:solidFill>
            </a:endParaRPr>
          </a:p>
          <a:p>
            <a:r>
              <a:rPr lang="en-US" altLang="ko-KR" sz="1400" dirty="0">
                <a:solidFill>
                  <a:srgbClr val="FF0000"/>
                </a:solidFill>
              </a:rPr>
              <a:t>(3) </a:t>
            </a:r>
            <a:r>
              <a:rPr lang="ko-KR" altLang="en-US" sz="1400" dirty="0">
                <a:solidFill>
                  <a:srgbClr val="FF0000"/>
                </a:solidFill>
              </a:rPr>
              <a:t>구속영장발부의 제한과 분리수용</a:t>
            </a:r>
          </a:p>
          <a:p>
            <a:r>
              <a:rPr lang="ko-KR" altLang="en-US" sz="1400" dirty="0"/>
              <a:t>소년에 대한 구속영장은 </a:t>
            </a:r>
            <a:r>
              <a:rPr lang="ko-KR" altLang="en-US" sz="1400" dirty="0">
                <a:solidFill>
                  <a:srgbClr val="FF0000"/>
                </a:solidFill>
              </a:rPr>
              <a:t>부득이한 경우가 아니면 발부하지 못하고 </a:t>
            </a:r>
            <a:r>
              <a:rPr lang="ko-KR" altLang="en-US" sz="1400" dirty="0"/>
              <a:t>구속하는 경우에는 특별한 사정이 없는 한 </a:t>
            </a:r>
            <a:r>
              <a:rPr lang="ko-KR" altLang="en-US" sz="1400" dirty="0">
                <a:solidFill>
                  <a:srgbClr val="FF0000"/>
                </a:solidFill>
              </a:rPr>
              <a:t>다른 피의자나 피고인과 분리하여 수용</a:t>
            </a:r>
            <a:r>
              <a:rPr lang="ko-KR" altLang="en-US" sz="1400" dirty="0"/>
              <a:t>하여야 한다</a:t>
            </a:r>
            <a:r>
              <a:rPr lang="en-US" altLang="ko-KR" sz="1400" dirty="0"/>
              <a:t>.</a:t>
            </a:r>
            <a:endParaRPr lang="ko-KR" altLang="en-US" sz="1400" dirty="0"/>
          </a:p>
          <a:p>
            <a:r>
              <a:rPr lang="ko-KR" altLang="en-US" sz="1400" dirty="0"/>
              <a:t/>
            </a:r>
            <a:br>
              <a:rPr lang="ko-KR" altLang="en-US" sz="1400" dirty="0"/>
            </a:br>
            <a:endParaRPr lang="ko-KR" altLang="en-US" sz="1400" dirty="0"/>
          </a:p>
          <a:p>
            <a:r>
              <a:rPr lang="en-US" altLang="ko-KR" sz="1400" dirty="0">
                <a:solidFill>
                  <a:srgbClr val="FF0000"/>
                </a:solidFill>
              </a:rPr>
              <a:t>(4) </a:t>
            </a:r>
            <a:r>
              <a:rPr lang="ko-KR" altLang="en-US" sz="1400" dirty="0">
                <a:solidFill>
                  <a:srgbClr val="FF0000"/>
                </a:solidFill>
              </a:rPr>
              <a:t>심리에 관한 </a:t>
            </a:r>
            <a:r>
              <a:rPr lang="ko-KR" altLang="en-US" sz="1400" dirty="0" err="1">
                <a:solidFill>
                  <a:srgbClr val="FF0000"/>
                </a:solidFill>
              </a:rPr>
              <a:t>특칙</a:t>
            </a:r>
            <a:endParaRPr lang="ko-KR" altLang="en-US" sz="1400" dirty="0">
              <a:solidFill>
                <a:srgbClr val="FF0000"/>
              </a:solidFill>
            </a:endParaRPr>
          </a:p>
          <a:p>
            <a:r>
              <a:rPr lang="ko-KR" altLang="en-US" sz="1400" dirty="0"/>
              <a:t>소년형사사건에 대한 심리는 </a:t>
            </a:r>
            <a:r>
              <a:rPr lang="ko-KR" altLang="en-US" sz="1400" dirty="0">
                <a:solidFill>
                  <a:srgbClr val="FF0000"/>
                </a:solidFill>
              </a:rPr>
              <a:t>다른 피의사건과 관련된 경우에도 </a:t>
            </a:r>
            <a:r>
              <a:rPr lang="ko-KR" altLang="en-US" sz="1400" dirty="0"/>
              <a:t>심리에 지장이 없으면 </a:t>
            </a:r>
            <a:r>
              <a:rPr lang="ko-KR" altLang="en-US" sz="1400" dirty="0">
                <a:solidFill>
                  <a:srgbClr val="FF0000"/>
                </a:solidFill>
              </a:rPr>
              <a:t>그 절차를 분리하여야 </a:t>
            </a:r>
            <a:r>
              <a:rPr lang="ko-KR" altLang="en-US" sz="1400" dirty="0"/>
              <a:t>한다</a:t>
            </a:r>
            <a:r>
              <a:rPr lang="en-US" altLang="ko-KR" sz="1400" dirty="0"/>
              <a:t>.</a:t>
            </a:r>
            <a:endParaRPr lang="ko-KR" altLang="en-US" sz="1400" dirty="0"/>
          </a:p>
          <a:p>
            <a:r>
              <a:rPr lang="ko-KR" altLang="en-US" sz="1400" dirty="0"/>
              <a:t/>
            </a:r>
            <a:br>
              <a:rPr lang="ko-KR" altLang="en-US" sz="1400" dirty="0"/>
            </a:br>
            <a:endParaRPr lang="ko-KR" altLang="en-US" sz="1400" dirty="0"/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제목 2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altLang="ko-KR" sz="3200" dirty="0"/>
              <a:t>3-6. </a:t>
            </a:r>
            <a:r>
              <a:rPr lang="ko-KR" altLang="en-US" sz="3200" dirty="0"/>
              <a:t>소년형사사건의 </a:t>
            </a:r>
            <a:r>
              <a:rPr lang="ko-KR" altLang="en-US" sz="3200" dirty="0" err="1"/>
              <a:t>특칙</a:t>
            </a:r>
            <a:endParaRPr lang="ko-KR" altLang="en-US" sz="3200" dirty="0"/>
          </a:p>
        </p:txBody>
      </p:sp>
      <p:sp>
        <p:nvSpPr>
          <p:cNvPr id="4" name="직사각형 3"/>
          <p:cNvSpPr/>
          <p:nvPr/>
        </p:nvSpPr>
        <p:spPr>
          <a:xfrm>
            <a:off x="611560" y="1556792"/>
            <a:ext cx="8532440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ko-KR" altLang="en-US" sz="1600" dirty="0"/>
              <a:t/>
            </a:r>
            <a:br>
              <a:rPr lang="ko-KR" altLang="en-US" sz="1600" dirty="0"/>
            </a:br>
            <a:endParaRPr lang="ko-KR" altLang="en-US" sz="1600" dirty="0"/>
          </a:p>
        </p:txBody>
      </p:sp>
      <p:sp>
        <p:nvSpPr>
          <p:cNvPr id="6" name="직사각형 5"/>
          <p:cNvSpPr/>
          <p:nvPr/>
        </p:nvSpPr>
        <p:spPr>
          <a:xfrm>
            <a:off x="467544" y="1268760"/>
            <a:ext cx="8064896" cy="469359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ko-KR" sz="1300" dirty="0">
                <a:solidFill>
                  <a:srgbClr val="FF0000"/>
                </a:solidFill>
              </a:rPr>
              <a:t>(5) </a:t>
            </a:r>
            <a:r>
              <a:rPr lang="ko-KR" altLang="en-US" sz="1300" dirty="0">
                <a:solidFill>
                  <a:srgbClr val="FF0000"/>
                </a:solidFill>
              </a:rPr>
              <a:t>형의 선고에 있어서의 </a:t>
            </a:r>
            <a:r>
              <a:rPr lang="ko-KR" altLang="en-US" sz="1300" dirty="0" err="1">
                <a:solidFill>
                  <a:srgbClr val="FF0000"/>
                </a:solidFill>
              </a:rPr>
              <a:t>특칙</a:t>
            </a:r>
            <a:endParaRPr lang="ko-KR" altLang="en-US" sz="1300" dirty="0">
              <a:solidFill>
                <a:srgbClr val="FF0000"/>
              </a:solidFill>
            </a:endParaRPr>
          </a:p>
          <a:p>
            <a:endParaRPr lang="ko-KR" altLang="en-US" sz="1300" dirty="0"/>
          </a:p>
          <a:p>
            <a:r>
              <a:rPr lang="ko-KR" altLang="en-US" sz="1300" dirty="0"/>
              <a:t>① 사형</a:t>
            </a:r>
            <a:r>
              <a:rPr lang="en-US" altLang="ko-KR" sz="1300" dirty="0"/>
              <a:t>, </a:t>
            </a:r>
            <a:r>
              <a:rPr lang="ko-KR" altLang="en-US" sz="1300" dirty="0"/>
              <a:t>무기형의 완화</a:t>
            </a:r>
          </a:p>
          <a:p>
            <a:r>
              <a:rPr lang="ko-KR" altLang="en-US" sz="1300" dirty="0"/>
              <a:t>죄를 범할 때 </a:t>
            </a:r>
            <a:r>
              <a:rPr lang="en-US" altLang="ko-KR" sz="1300" dirty="0"/>
              <a:t>18</a:t>
            </a:r>
            <a:r>
              <a:rPr lang="ko-KR" altLang="en-US" sz="1300" dirty="0"/>
              <a:t>세 미만인 소년에 대하여 </a:t>
            </a:r>
            <a:r>
              <a:rPr lang="ko-KR" altLang="en-US" sz="1300" dirty="0">
                <a:solidFill>
                  <a:srgbClr val="FF0000"/>
                </a:solidFill>
              </a:rPr>
              <a:t>사형 또는 무기형으로 처할 경우에는 </a:t>
            </a:r>
            <a:r>
              <a:rPr lang="en-US" altLang="ko-KR" sz="1300" dirty="0">
                <a:solidFill>
                  <a:srgbClr val="FF0000"/>
                </a:solidFill>
              </a:rPr>
              <a:t>15</a:t>
            </a:r>
            <a:r>
              <a:rPr lang="ko-KR" altLang="en-US" sz="1300" dirty="0">
                <a:solidFill>
                  <a:srgbClr val="FF0000"/>
                </a:solidFill>
              </a:rPr>
              <a:t>년의 유기징역으로 한다</a:t>
            </a:r>
            <a:r>
              <a:rPr lang="en-US" altLang="ko-KR" sz="1300" dirty="0">
                <a:solidFill>
                  <a:srgbClr val="FF0000"/>
                </a:solidFill>
              </a:rPr>
              <a:t>.</a:t>
            </a:r>
          </a:p>
          <a:p>
            <a:r>
              <a:rPr lang="en-US" altLang="ko-KR" sz="1300" dirty="0">
                <a:solidFill>
                  <a:srgbClr val="FF0000"/>
                </a:solidFill>
              </a:rPr>
              <a:t>(</a:t>
            </a:r>
            <a:r>
              <a:rPr lang="ko-KR" altLang="en-US" sz="1300" dirty="0">
                <a:solidFill>
                  <a:srgbClr val="FF0000"/>
                </a:solidFill>
              </a:rPr>
              <a:t>단</a:t>
            </a:r>
            <a:r>
              <a:rPr lang="en-US" altLang="ko-KR" sz="1300" dirty="0">
                <a:solidFill>
                  <a:srgbClr val="7030A0"/>
                </a:solidFill>
              </a:rPr>
              <a:t>, ‘</a:t>
            </a:r>
            <a:r>
              <a:rPr lang="ko-KR" altLang="en-US" sz="1300" b="1" dirty="0">
                <a:solidFill>
                  <a:srgbClr val="7030A0"/>
                </a:solidFill>
              </a:rPr>
              <a:t>특정강력범죄의 처벌에 관한 특례법</a:t>
            </a:r>
            <a:r>
              <a:rPr lang="en-US" altLang="ko-KR" sz="1300" b="1" dirty="0">
                <a:solidFill>
                  <a:srgbClr val="7030A0"/>
                </a:solidFill>
              </a:rPr>
              <a:t>’</a:t>
            </a:r>
            <a:r>
              <a:rPr lang="ko-KR" altLang="en-US" sz="1300" b="1" dirty="0">
                <a:solidFill>
                  <a:srgbClr val="7030A0"/>
                </a:solidFill>
              </a:rPr>
              <a:t>에 따라 </a:t>
            </a:r>
            <a:r>
              <a:rPr lang="ko-KR" altLang="en-US" sz="1300" dirty="0">
                <a:solidFill>
                  <a:srgbClr val="7030A0"/>
                </a:solidFill>
              </a:rPr>
              <a:t>특정강력범죄를 범한 당시 </a:t>
            </a:r>
            <a:r>
              <a:rPr lang="en-US" altLang="ko-KR" sz="1300" dirty="0">
                <a:solidFill>
                  <a:srgbClr val="7030A0"/>
                </a:solidFill>
              </a:rPr>
              <a:t>18</a:t>
            </a:r>
            <a:r>
              <a:rPr lang="ko-KR" altLang="en-US" sz="1300" dirty="0">
                <a:solidFill>
                  <a:srgbClr val="7030A0"/>
                </a:solidFill>
              </a:rPr>
              <a:t>세 미만인 소년을 사형 또는 무기형에 처하여야 할 때에는 「소년법」 제</a:t>
            </a:r>
            <a:r>
              <a:rPr lang="en-US" altLang="ko-KR" sz="1300" dirty="0">
                <a:solidFill>
                  <a:srgbClr val="7030A0"/>
                </a:solidFill>
              </a:rPr>
              <a:t>59</a:t>
            </a:r>
            <a:r>
              <a:rPr lang="ko-KR" altLang="en-US" sz="1300" dirty="0">
                <a:solidFill>
                  <a:srgbClr val="7030A0"/>
                </a:solidFill>
              </a:rPr>
              <a:t>조에도 불구하고 그 형을 </a:t>
            </a:r>
            <a:r>
              <a:rPr lang="en-US" altLang="ko-KR" sz="1300" dirty="0">
                <a:solidFill>
                  <a:srgbClr val="7030A0"/>
                </a:solidFill>
              </a:rPr>
              <a:t>20</a:t>
            </a:r>
            <a:r>
              <a:rPr lang="ko-KR" altLang="en-US" sz="1300" dirty="0">
                <a:solidFill>
                  <a:srgbClr val="7030A0"/>
                </a:solidFill>
              </a:rPr>
              <a:t>년의 유기징역으로 한다</a:t>
            </a:r>
            <a:r>
              <a:rPr lang="en-US" altLang="ko-KR" sz="1300" dirty="0"/>
              <a:t>.)</a:t>
            </a:r>
            <a:endParaRPr lang="ko-KR" altLang="en-US" sz="1300" dirty="0">
              <a:solidFill>
                <a:srgbClr val="FF0000"/>
              </a:solidFill>
            </a:endParaRPr>
          </a:p>
          <a:p>
            <a:endParaRPr lang="ko-KR" altLang="en-US" sz="1300" dirty="0"/>
          </a:p>
          <a:p>
            <a:r>
              <a:rPr lang="ko-KR" altLang="en-US" sz="1300" dirty="0"/>
              <a:t>② 부정기형의 채택</a:t>
            </a:r>
          </a:p>
          <a:p>
            <a:r>
              <a:rPr lang="ko-KR" altLang="en-US" sz="1300" dirty="0"/>
              <a:t>소년이 </a:t>
            </a:r>
            <a:r>
              <a:rPr lang="ko-KR" altLang="en-US" sz="1300" dirty="0" err="1">
                <a:solidFill>
                  <a:srgbClr val="FF0000"/>
                </a:solidFill>
              </a:rPr>
              <a:t>법정형</a:t>
            </a:r>
            <a:r>
              <a:rPr lang="ko-KR" altLang="en-US" sz="1300" dirty="0">
                <a:solidFill>
                  <a:srgbClr val="FF0000"/>
                </a:solidFill>
              </a:rPr>
              <a:t> 장기 </a:t>
            </a:r>
            <a:r>
              <a:rPr lang="en-US" altLang="ko-KR" sz="1300" dirty="0">
                <a:solidFill>
                  <a:srgbClr val="FF0000"/>
                </a:solidFill>
              </a:rPr>
              <a:t>2</a:t>
            </a:r>
            <a:r>
              <a:rPr lang="ko-KR" altLang="en-US" sz="1300" dirty="0">
                <a:solidFill>
                  <a:srgbClr val="FF0000"/>
                </a:solidFill>
              </a:rPr>
              <a:t>년 이상의 유기형에 해당하는 죄를 범한 경우에는 그 형의 범위에서 장기와 단기를 정하여 선고</a:t>
            </a:r>
            <a:r>
              <a:rPr lang="ko-KR" altLang="en-US" sz="1300" dirty="0"/>
              <a:t>한다</a:t>
            </a:r>
            <a:r>
              <a:rPr lang="en-US" altLang="ko-KR" sz="1300" dirty="0"/>
              <a:t>. </a:t>
            </a:r>
            <a:r>
              <a:rPr lang="ko-KR" altLang="en-US" sz="1300" dirty="0"/>
              <a:t>다만</a:t>
            </a:r>
            <a:r>
              <a:rPr lang="en-US" altLang="ko-KR" sz="1300" dirty="0"/>
              <a:t>, </a:t>
            </a:r>
            <a:r>
              <a:rPr lang="ko-KR" altLang="en-US" sz="1300" dirty="0"/>
              <a:t>장기는 </a:t>
            </a:r>
            <a:r>
              <a:rPr lang="en-US" altLang="ko-KR" sz="1300" dirty="0"/>
              <a:t>10</a:t>
            </a:r>
            <a:r>
              <a:rPr lang="ko-KR" altLang="en-US" sz="1300" dirty="0"/>
              <a:t>년</a:t>
            </a:r>
            <a:r>
              <a:rPr lang="en-US" altLang="ko-KR" sz="1300" dirty="0"/>
              <a:t>, </a:t>
            </a:r>
            <a:r>
              <a:rPr lang="ko-KR" altLang="en-US" sz="1300" dirty="0"/>
              <a:t>단기는 </a:t>
            </a:r>
            <a:r>
              <a:rPr lang="en-US" altLang="ko-KR" sz="1300" dirty="0"/>
              <a:t>5</a:t>
            </a:r>
            <a:r>
              <a:rPr lang="ko-KR" altLang="en-US" sz="1300" dirty="0"/>
              <a:t>년을 초과하지 못한다</a:t>
            </a:r>
            <a:r>
              <a:rPr lang="en-US" altLang="ko-KR" sz="1300" dirty="0"/>
              <a:t>.</a:t>
            </a:r>
            <a:endParaRPr lang="ko-KR" altLang="en-US" sz="1300" dirty="0"/>
          </a:p>
          <a:p>
            <a:endParaRPr lang="ko-KR" altLang="en-US" sz="1300" dirty="0"/>
          </a:p>
          <a:p>
            <a:r>
              <a:rPr lang="en-US" altLang="ko-KR" sz="1300" dirty="0">
                <a:solidFill>
                  <a:srgbClr val="FF0000"/>
                </a:solidFill>
              </a:rPr>
              <a:t>(6) </a:t>
            </a:r>
            <a:r>
              <a:rPr lang="ko-KR" altLang="en-US" sz="1300" dirty="0" err="1">
                <a:solidFill>
                  <a:srgbClr val="FF0000"/>
                </a:solidFill>
              </a:rPr>
              <a:t>형집행에</a:t>
            </a:r>
            <a:r>
              <a:rPr lang="ko-KR" altLang="en-US" sz="1300" dirty="0">
                <a:solidFill>
                  <a:srgbClr val="FF0000"/>
                </a:solidFill>
              </a:rPr>
              <a:t> 있어서의 </a:t>
            </a:r>
            <a:r>
              <a:rPr lang="ko-KR" altLang="en-US" sz="1300" dirty="0" err="1">
                <a:solidFill>
                  <a:srgbClr val="FF0000"/>
                </a:solidFill>
              </a:rPr>
              <a:t>특칙</a:t>
            </a:r>
            <a:endParaRPr lang="ko-KR" altLang="en-US" sz="1300" dirty="0">
              <a:solidFill>
                <a:srgbClr val="FF0000"/>
              </a:solidFill>
            </a:endParaRPr>
          </a:p>
          <a:p>
            <a:endParaRPr lang="ko-KR" altLang="en-US" sz="1300" dirty="0"/>
          </a:p>
          <a:p>
            <a:r>
              <a:rPr lang="ko-KR" altLang="en-US" sz="1300" dirty="0"/>
              <a:t>① 집행장소</a:t>
            </a:r>
          </a:p>
          <a:p>
            <a:r>
              <a:rPr lang="ko-KR" altLang="en-US" sz="1300" dirty="0"/>
              <a:t>징역 또는 금고의 선고를 받은 소년에 대하여는 특히 설치된 교도소 또는 일반교도소 안에 </a:t>
            </a:r>
            <a:r>
              <a:rPr lang="ko-KR" altLang="en-US" sz="1300" dirty="0">
                <a:solidFill>
                  <a:srgbClr val="FF0000"/>
                </a:solidFill>
              </a:rPr>
              <a:t>특별히 분리된 장소에서 그 형을 집행</a:t>
            </a:r>
            <a:r>
              <a:rPr lang="ko-KR" altLang="en-US" sz="1300" dirty="0"/>
              <a:t>한다</a:t>
            </a:r>
            <a:r>
              <a:rPr lang="en-US" altLang="ko-KR" sz="1300" dirty="0"/>
              <a:t>. </a:t>
            </a:r>
            <a:r>
              <a:rPr lang="ko-KR" altLang="en-US" sz="1300" dirty="0"/>
              <a:t>다만</a:t>
            </a:r>
            <a:r>
              <a:rPr lang="en-US" altLang="ko-KR" sz="1300" dirty="0"/>
              <a:t>, </a:t>
            </a:r>
            <a:r>
              <a:rPr lang="ko-KR" altLang="en-US" sz="1300" dirty="0"/>
              <a:t>소년에 형의 집행 중에 </a:t>
            </a:r>
            <a:r>
              <a:rPr lang="en-US" altLang="ko-KR" sz="1300" dirty="0"/>
              <a:t>23</a:t>
            </a:r>
            <a:r>
              <a:rPr lang="ko-KR" altLang="en-US" sz="1300" dirty="0"/>
              <a:t>세가 되면 일반교도소에서 집행할 수 있다</a:t>
            </a:r>
            <a:r>
              <a:rPr lang="en-US" altLang="ko-KR" sz="1300" dirty="0"/>
              <a:t>. </a:t>
            </a:r>
            <a:endParaRPr lang="ko-KR" altLang="en-US" sz="1300" dirty="0"/>
          </a:p>
          <a:p>
            <a:endParaRPr lang="ko-KR" altLang="en-US" sz="1300" dirty="0"/>
          </a:p>
          <a:p>
            <a:r>
              <a:rPr lang="ko-KR" altLang="en-US" sz="1300" dirty="0"/>
              <a:t>② 환형처분의 금지</a:t>
            </a:r>
          </a:p>
          <a:p>
            <a:r>
              <a:rPr lang="en-US" altLang="ko-KR" sz="1300" dirty="0"/>
              <a:t>18</a:t>
            </a:r>
            <a:r>
              <a:rPr lang="ko-KR" altLang="en-US" sz="1300" dirty="0"/>
              <a:t>세 미만인 소년에 대하여는 </a:t>
            </a:r>
            <a:r>
              <a:rPr lang="ko-KR" altLang="en-US" sz="1300" dirty="0">
                <a:solidFill>
                  <a:srgbClr val="FF0000"/>
                </a:solidFill>
              </a:rPr>
              <a:t>벌금형의 환형으로서의 노역장유치처분을 하지 못한다</a:t>
            </a:r>
            <a:r>
              <a:rPr lang="en-US" altLang="ko-KR" sz="1300" dirty="0">
                <a:solidFill>
                  <a:srgbClr val="FF0000"/>
                </a:solidFill>
              </a:rPr>
              <a:t>.</a:t>
            </a:r>
            <a:endParaRPr lang="ko-KR" altLang="en-US" sz="1300" dirty="0">
              <a:solidFill>
                <a:srgbClr val="FF0000"/>
              </a:solidFill>
            </a:endParaRPr>
          </a:p>
          <a:p>
            <a:endParaRPr lang="ko-KR" altLang="en-US" sz="1300" dirty="0"/>
          </a:p>
          <a:p>
            <a:r>
              <a:rPr lang="ko-KR" altLang="en-US" sz="1300" dirty="0"/>
              <a:t>③ 가석방요건의 완화</a:t>
            </a:r>
          </a:p>
          <a:p>
            <a:r>
              <a:rPr lang="ko-KR" altLang="en-US" sz="1300" dirty="0"/>
              <a:t>징역 또는 금고의 선고를 받은 소년에 대하여는 </a:t>
            </a:r>
            <a:r>
              <a:rPr lang="ko-KR" altLang="en-US" sz="1300" dirty="0">
                <a:solidFill>
                  <a:srgbClr val="FF0000"/>
                </a:solidFill>
              </a:rPr>
              <a:t>무기형은 </a:t>
            </a:r>
            <a:r>
              <a:rPr lang="en-US" altLang="ko-KR" sz="1300" dirty="0">
                <a:solidFill>
                  <a:srgbClr val="FF0000"/>
                </a:solidFill>
              </a:rPr>
              <a:t>5</a:t>
            </a:r>
            <a:r>
              <a:rPr lang="ko-KR" altLang="en-US" sz="1300" dirty="0">
                <a:solidFill>
                  <a:srgbClr val="FF0000"/>
                </a:solidFill>
              </a:rPr>
              <a:t>년</a:t>
            </a:r>
            <a:r>
              <a:rPr lang="en-US" altLang="ko-KR" sz="1300" dirty="0">
                <a:solidFill>
                  <a:srgbClr val="FF0000"/>
                </a:solidFill>
              </a:rPr>
              <a:t>, </a:t>
            </a:r>
            <a:r>
              <a:rPr lang="ko-KR" altLang="en-US" sz="1300" dirty="0">
                <a:solidFill>
                  <a:srgbClr val="FF0000"/>
                </a:solidFill>
              </a:rPr>
              <a:t>유기형은 </a:t>
            </a:r>
            <a:r>
              <a:rPr lang="en-US" altLang="ko-KR" sz="1300" dirty="0">
                <a:solidFill>
                  <a:srgbClr val="FF0000"/>
                </a:solidFill>
              </a:rPr>
              <a:t>3</a:t>
            </a:r>
            <a:r>
              <a:rPr lang="ko-KR" altLang="en-US" sz="1300" dirty="0">
                <a:solidFill>
                  <a:srgbClr val="FF0000"/>
                </a:solidFill>
              </a:rPr>
              <a:t>년</a:t>
            </a:r>
            <a:r>
              <a:rPr lang="en-US" altLang="ko-KR" sz="1300" dirty="0">
                <a:solidFill>
                  <a:srgbClr val="FF0000"/>
                </a:solidFill>
              </a:rPr>
              <a:t>, </a:t>
            </a:r>
            <a:r>
              <a:rPr lang="ko-KR" altLang="en-US" sz="1300" dirty="0">
                <a:solidFill>
                  <a:srgbClr val="FF0000"/>
                </a:solidFill>
              </a:rPr>
              <a:t>부정기형은 단기의 </a:t>
            </a:r>
            <a:r>
              <a:rPr lang="en-US" altLang="ko-KR" sz="1300" dirty="0">
                <a:solidFill>
                  <a:srgbClr val="FF0000"/>
                </a:solidFill>
              </a:rPr>
              <a:t>3</a:t>
            </a:r>
            <a:r>
              <a:rPr lang="ko-KR" altLang="en-US" sz="1300" dirty="0">
                <a:solidFill>
                  <a:srgbClr val="FF0000"/>
                </a:solidFill>
              </a:rPr>
              <a:t>분의 </a:t>
            </a:r>
            <a:r>
              <a:rPr lang="en-US" altLang="ko-KR" sz="1300" dirty="0">
                <a:solidFill>
                  <a:srgbClr val="FF0000"/>
                </a:solidFill>
              </a:rPr>
              <a:t>1</a:t>
            </a:r>
            <a:r>
              <a:rPr lang="ko-KR" altLang="en-US" sz="1300" dirty="0">
                <a:solidFill>
                  <a:srgbClr val="FF0000"/>
                </a:solidFill>
              </a:rPr>
              <a:t>이 경과하면 가석방을 허가할 수 있다</a:t>
            </a:r>
            <a:r>
              <a:rPr lang="en-US" altLang="ko-KR" sz="1300" dirty="0">
                <a:solidFill>
                  <a:srgbClr val="FF0000"/>
                </a:solidFill>
              </a:rPr>
              <a:t>.</a:t>
            </a:r>
            <a:endParaRPr lang="ko-KR" altLang="en-US" sz="1300" dirty="0">
              <a:solidFill>
                <a:srgbClr val="FF0000"/>
              </a:solidFill>
            </a:endParaRP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제목 2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altLang="ko-KR" sz="2800" dirty="0"/>
              <a:t>4-1. </a:t>
            </a:r>
            <a:r>
              <a:rPr lang="ko-KR" altLang="en-US" sz="2800" dirty="0"/>
              <a:t>실종아동 </a:t>
            </a:r>
            <a:r>
              <a:rPr lang="ko-KR" altLang="en-US" sz="2800" dirty="0" smtClean="0"/>
              <a:t>등의</a:t>
            </a:r>
            <a:r>
              <a:rPr lang="en-US" altLang="ko-KR" sz="2800" dirty="0" smtClean="0"/>
              <a:t> </a:t>
            </a:r>
            <a:r>
              <a:rPr lang="ko-KR" altLang="en-US" sz="2800" dirty="0"/>
              <a:t>보호 및 지원에 관한 법률의 주요 내용</a:t>
            </a:r>
          </a:p>
        </p:txBody>
      </p:sp>
      <p:sp>
        <p:nvSpPr>
          <p:cNvPr id="6" name="내용 개체 틀 1"/>
          <p:cNvSpPr>
            <a:spLocks noGrp="1"/>
          </p:cNvSpPr>
          <p:nvPr>
            <p:ph idx="1"/>
          </p:nvPr>
        </p:nvSpPr>
        <p:spPr>
          <a:xfrm>
            <a:off x="469167" y="1105030"/>
            <a:ext cx="8229600" cy="4525963"/>
          </a:xfrm>
        </p:spPr>
        <p:txBody>
          <a:bodyPr>
            <a:normAutofit/>
          </a:bodyPr>
          <a:lstStyle/>
          <a:p>
            <a:r>
              <a:rPr lang="ko-KR" altLang="en-US" sz="1400" dirty="0"/>
              <a:t>정의</a:t>
            </a:r>
            <a:endParaRPr lang="en-US" altLang="ko-KR" sz="1400" dirty="0"/>
          </a:p>
          <a:p>
            <a:endParaRPr lang="en-US" altLang="ko-KR" sz="1400" dirty="0"/>
          </a:p>
          <a:p>
            <a:endParaRPr lang="en-US" altLang="ko-KR" sz="1400" dirty="0"/>
          </a:p>
          <a:p>
            <a:endParaRPr lang="en-US" altLang="ko-KR" sz="1400" dirty="0"/>
          </a:p>
          <a:p>
            <a:endParaRPr lang="en-US" altLang="ko-KR" sz="1400" dirty="0"/>
          </a:p>
          <a:p>
            <a:endParaRPr lang="en-US" altLang="ko-KR" sz="1400" dirty="0"/>
          </a:p>
          <a:p>
            <a:endParaRPr lang="en-US" altLang="ko-KR" sz="1400" dirty="0"/>
          </a:p>
          <a:p>
            <a:endParaRPr lang="en-US" altLang="ko-KR" sz="1400" dirty="0"/>
          </a:p>
          <a:p>
            <a:pPr marL="0" indent="0">
              <a:buNone/>
            </a:pPr>
            <a:endParaRPr lang="en-US" altLang="ko-KR" sz="1400" dirty="0"/>
          </a:p>
          <a:p>
            <a:r>
              <a:rPr lang="ko-KR" altLang="en-US" sz="1400" dirty="0"/>
              <a:t>다른 법률과의 관계</a:t>
            </a:r>
            <a:endParaRPr lang="en-US" altLang="ko-KR" sz="1400" dirty="0"/>
          </a:p>
          <a:p>
            <a:pPr marL="0" indent="0">
              <a:buNone/>
            </a:pPr>
            <a:r>
              <a:rPr lang="en-US" altLang="ko-KR" sz="1400" dirty="0"/>
              <a:t> - </a:t>
            </a:r>
            <a:r>
              <a:rPr lang="ko-KR" altLang="en-US" sz="1400" dirty="0" err="1"/>
              <a:t>실종아동등에</a:t>
            </a:r>
            <a:r>
              <a:rPr lang="ko-KR" altLang="en-US" sz="1400" dirty="0"/>
              <a:t> 관하여 다른 법률에 제</a:t>
            </a:r>
            <a:r>
              <a:rPr lang="en-US" altLang="ko-KR" sz="1400" dirty="0"/>
              <a:t>11</a:t>
            </a:r>
            <a:r>
              <a:rPr lang="ko-KR" altLang="en-US" sz="1400" dirty="0"/>
              <a:t>조부터 제</a:t>
            </a:r>
            <a:r>
              <a:rPr lang="en-US" altLang="ko-KR" sz="1400" dirty="0"/>
              <a:t>15</a:t>
            </a:r>
            <a:r>
              <a:rPr lang="ko-KR" altLang="en-US" sz="1400" dirty="0"/>
              <a:t>조까지의 규정과 다른 규정이 있는 경우에는 이 법</a:t>
            </a:r>
            <a:endParaRPr lang="en-US" altLang="ko-KR" sz="1400" dirty="0"/>
          </a:p>
          <a:p>
            <a:pPr marL="0" indent="0">
              <a:buNone/>
            </a:pPr>
            <a:r>
              <a:rPr lang="en-US" altLang="ko-KR" sz="1400" dirty="0"/>
              <a:t>    </a:t>
            </a:r>
            <a:r>
              <a:rPr lang="ko-KR" altLang="en-US" sz="1400" dirty="0"/>
              <a:t>의 규정에 따른다</a:t>
            </a:r>
            <a:r>
              <a:rPr lang="en-US" altLang="ko-KR" sz="1400" dirty="0"/>
              <a:t>. </a:t>
            </a:r>
          </a:p>
          <a:p>
            <a:pPr marL="0" indent="0">
              <a:buNone/>
            </a:pPr>
            <a:endParaRPr lang="en-US" altLang="ko-KR" sz="1400" dirty="0"/>
          </a:p>
          <a:p>
            <a:r>
              <a:rPr lang="ko-KR" altLang="en-US" sz="1400" dirty="0"/>
              <a:t>신고의무</a:t>
            </a:r>
            <a:endParaRPr lang="en-US" altLang="ko-KR" sz="1400" dirty="0"/>
          </a:p>
          <a:p>
            <a:pPr marL="0" indent="0">
              <a:buNone/>
            </a:pPr>
            <a:r>
              <a:rPr lang="en-US" altLang="ko-KR" sz="1400" dirty="0"/>
              <a:t> - </a:t>
            </a:r>
            <a:r>
              <a:rPr lang="ko-KR" altLang="en-US" sz="1400" dirty="0"/>
              <a:t>다음 사람은 그 직무를 수행하면서 </a:t>
            </a:r>
            <a:r>
              <a:rPr lang="ko-KR" altLang="en-US" sz="1400" dirty="0" err="1"/>
              <a:t>실종아동등임을</a:t>
            </a:r>
            <a:r>
              <a:rPr lang="ko-KR" altLang="en-US" sz="1400" dirty="0"/>
              <a:t> 알게 되었을 때에는 </a:t>
            </a:r>
            <a:r>
              <a:rPr lang="ko-KR" altLang="en-US" sz="1400" dirty="0">
                <a:solidFill>
                  <a:srgbClr val="FF0000"/>
                </a:solidFill>
              </a:rPr>
              <a:t>경찰청장이 구축하여 </a:t>
            </a:r>
            <a:r>
              <a:rPr lang="ko-KR" altLang="en-US" sz="1400" dirty="0" err="1">
                <a:solidFill>
                  <a:srgbClr val="FF0000"/>
                </a:solidFill>
              </a:rPr>
              <a:t>운영하</a:t>
            </a:r>
            <a:endParaRPr lang="en-US" altLang="ko-KR" sz="1400" dirty="0">
              <a:solidFill>
                <a:srgbClr val="FF0000"/>
              </a:solidFill>
            </a:endParaRPr>
          </a:p>
          <a:p>
            <a:pPr marL="0" indent="0">
              <a:buNone/>
            </a:pPr>
            <a:r>
              <a:rPr lang="en-US" altLang="ko-KR" sz="1400" dirty="0">
                <a:solidFill>
                  <a:srgbClr val="FF0000"/>
                </a:solidFill>
              </a:rPr>
              <a:t>   </a:t>
            </a:r>
            <a:r>
              <a:rPr lang="ko-KR" altLang="en-US" sz="1400" dirty="0">
                <a:solidFill>
                  <a:srgbClr val="FF0000"/>
                </a:solidFill>
              </a:rPr>
              <a:t>는 신고체계로 지체 없이 신고하여야 한다</a:t>
            </a:r>
            <a:r>
              <a:rPr lang="en-US" altLang="ko-KR" sz="1400" dirty="0">
                <a:solidFill>
                  <a:srgbClr val="FF0000"/>
                </a:solidFill>
              </a:rPr>
              <a:t>.</a:t>
            </a:r>
            <a:endParaRPr lang="ko-KR" altLang="en-US" sz="1400" dirty="0">
              <a:solidFill>
                <a:srgbClr val="FF0000"/>
              </a:solidFill>
            </a:endParaRPr>
          </a:p>
        </p:txBody>
      </p:sp>
      <p:graphicFrame>
        <p:nvGraphicFramePr>
          <p:cNvPr id="2" name="표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971086083"/>
              </p:ext>
            </p:extLst>
          </p:nvPr>
        </p:nvGraphicFramePr>
        <p:xfrm>
          <a:off x="469167" y="1426311"/>
          <a:ext cx="7920882" cy="1845344"/>
        </p:xfrm>
        <a:graphic>
          <a:graphicData uri="http://schemas.openxmlformats.org/drawingml/2006/table">
            <a:tbl>
              <a:tblPr/>
              <a:tblGrid>
                <a:gridCol w="1090464">
                  <a:extLst>
                    <a:ext uri="{9D8B030D-6E8A-4147-A177-3AD203B41FA5}">
                      <a16:colId xmlns="" xmlns:a16="http://schemas.microsoft.com/office/drawing/2014/main" val="20000"/>
                    </a:ext>
                  </a:extLst>
                </a:gridCol>
                <a:gridCol w="6830418">
                  <a:extLst>
                    <a:ext uri="{9D8B030D-6E8A-4147-A177-3AD203B41FA5}">
                      <a16:colId xmlns="" xmlns:a16="http://schemas.microsoft.com/office/drawing/2014/main" val="20001"/>
                    </a:ext>
                  </a:extLst>
                </a:gridCol>
              </a:tblGrid>
              <a:tr h="114974"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200" b="0" i="0" spc="50" dirty="0" err="1">
                          <a:solidFill>
                            <a:srgbClr val="FF0000"/>
                          </a:solidFill>
                          <a:latin typeface="-윤고딕130"/>
                        </a:rPr>
                        <a:t>아동등</a:t>
                      </a:r>
                      <a:endParaRPr lang="ko-KR" altLang="en-US" sz="1200" b="0" i="0" spc="50" dirty="0">
                        <a:solidFill>
                          <a:srgbClr val="FF0000"/>
                        </a:solidFill>
                        <a:latin typeface="-윤고딕130"/>
                      </a:endParaRPr>
                    </a:p>
                  </a:txBody>
                  <a:tcPr marL="13498" marR="13498" marT="13498" marB="13498" anchor="ctr">
                    <a:lnL>
                      <a:noFill/>
                    </a:lnL>
                    <a:lnR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9E9E9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kumimoji="0" lang="ko-KR" altLang="en-US" sz="1200" b="0" i="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가</a:t>
                      </a:r>
                      <a:r>
                        <a:rPr kumimoji="0" lang="en-US" altLang="ko-KR" sz="1200" b="0" i="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. </a:t>
                      </a:r>
                      <a:r>
                        <a:rPr kumimoji="0" lang="ko-KR" altLang="en-US" sz="1200" b="0" i="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실종 당시 </a:t>
                      </a:r>
                      <a:r>
                        <a:rPr kumimoji="0" lang="en-US" altLang="ko-KR" sz="1200" b="0" i="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18</a:t>
                      </a:r>
                      <a:r>
                        <a:rPr kumimoji="0" lang="ko-KR" altLang="en-US" sz="1200" b="0" i="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세 미만인 아동</a:t>
                      </a:r>
                    </a:p>
                    <a:p>
                      <a:r>
                        <a:rPr kumimoji="0" lang="ko-KR" altLang="en-US" sz="1200" b="0" i="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나</a:t>
                      </a:r>
                      <a:r>
                        <a:rPr kumimoji="0" lang="en-US" altLang="ko-KR" sz="1200" b="0" i="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. </a:t>
                      </a:r>
                      <a:r>
                        <a:rPr kumimoji="0" lang="ko-KR" altLang="en-US" sz="1200" b="0" i="0" kern="1200" dirty="0" err="1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지적장애인</a:t>
                      </a:r>
                      <a:r>
                        <a:rPr kumimoji="0" lang="en-US" altLang="ko-KR" sz="1200" b="0" i="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, </a:t>
                      </a:r>
                      <a:r>
                        <a:rPr kumimoji="0" lang="ko-KR" altLang="en-US" sz="1200" b="0" i="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자폐성장애인 또는 정신장애인</a:t>
                      </a:r>
                    </a:p>
                    <a:p>
                      <a:r>
                        <a:rPr kumimoji="0" lang="ko-KR" altLang="en-US" sz="1200" b="0" i="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다</a:t>
                      </a:r>
                      <a:r>
                        <a:rPr kumimoji="0" lang="en-US" altLang="ko-KR" sz="1200" b="0" i="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. </a:t>
                      </a:r>
                      <a:r>
                        <a:rPr kumimoji="0" lang="ko-KR" altLang="en-US" sz="1200" b="0" i="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치매환자</a:t>
                      </a:r>
                    </a:p>
                  </a:txBody>
                  <a:tcPr marL="13498" marR="13498" marT="13498" marB="13498" anchor="ctr">
                    <a:lnL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10000"/>
                  </a:ext>
                </a:extLst>
              </a:tr>
              <a:tr h="91222"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200" b="0" i="0" spc="50" dirty="0" err="1">
                          <a:solidFill>
                            <a:srgbClr val="FF0000"/>
                          </a:solidFill>
                          <a:latin typeface="-윤고딕130"/>
                        </a:rPr>
                        <a:t>실종아동등</a:t>
                      </a:r>
                      <a:endParaRPr lang="ko-KR" altLang="en-US" sz="1200" b="0" i="0" spc="50" dirty="0">
                        <a:solidFill>
                          <a:srgbClr val="FF0000"/>
                        </a:solidFill>
                        <a:latin typeface="-윤고딕130"/>
                      </a:endParaRPr>
                    </a:p>
                  </a:txBody>
                  <a:tcPr marL="13498" marR="13498" marT="13498" marB="13498" anchor="ctr">
                    <a:lnL>
                      <a:noFill/>
                    </a:lnL>
                    <a:lnR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9E9E9"/>
                    </a:solidFill>
                  </a:tcPr>
                </a:tc>
                <a:tc>
                  <a:txBody>
                    <a:bodyPr/>
                    <a:lstStyle/>
                    <a:p>
                      <a:pPr marL="63500" marR="63500" indent="0" algn="just" defTabSz="914400" rtl="0" eaLnBrk="1" fontAlgn="auto" latinLnBrk="1" hangingPunct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o-KR" altLang="en-US" sz="1200" b="0" i="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약취</a:t>
                      </a:r>
                      <a:r>
                        <a:rPr kumimoji="0" lang="en-US" altLang="ko-KR" sz="1200" b="0" i="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(</a:t>
                      </a:r>
                      <a:r>
                        <a:rPr kumimoji="0" lang="ko-KR" altLang="en-US" sz="1200" b="0" i="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略取</a:t>
                      </a:r>
                      <a:r>
                        <a:rPr kumimoji="0" lang="en-US" altLang="ko-KR" sz="1200" b="0" i="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)</a:t>
                      </a:r>
                      <a:r>
                        <a:rPr kumimoji="0" lang="ko-KR" altLang="en-US" sz="1200" b="0" i="0" kern="1200" dirty="0" err="1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ㆍ유인</a:t>
                      </a:r>
                      <a:r>
                        <a:rPr kumimoji="0" lang="en-US" altLang="ko-KR" sz="1200" b="0" i="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(</a:t>
                      </a:r>
                      <a:r>
                        <a:rPr kumimoji="0" lang="ko-KR" altLang="en-US" sz="1200" b="0" i="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誘引</a:t>
                      </a:r>
                      <a:r>
                        <a:rPr kumimoji="0" lang="en-US" altLang="ko-KR" sz="1200" b="0" i="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) </a:t>
                      </a:r>
                      <a:r>
                        <a:rPr kumimoji="0" lang="ko-KR" altLang="en-US" sz="1200" b="0" i="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또는 유기</a:t>
                      </a:r>
                      <a:r>
                        <a:rPr kumimoji="0" lang="en-US" altLang="ko-KR" sz="1200" b="0" i="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(</a:t>
                      </a:r>
                      <a:r>
                        <a:rPr kumimoji="0" lang="ko-KR" altLang="en-US" sz="1200" b="0" i="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遺棄</a:t>
                      </a:r>
                      <a:r>
                        <a:rPr kumimoji="0" lang="en-US" altLang="ko-KR" sz="1200" b="0" i="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)</a:t>
                      </a:r>
                      <a:r>
                        <a:rPr kumimoji="0" lang="ko-KR" altLang="en-US" sz="1200" b="0" i="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되거나 사고를 당하거나 가출하거나 길을 잃는 등의 사유로 인하여 보호자로부터 이탈</a:t>
                      </a:r>
                      <a:r>
                        <a:rPr kumimoji="0" lang="en-US" altLang="ko-KR" sz="1200" b="0" i="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(</a:t>
                      </a:r>
                      <a:r>
                        <a:rPr kumimoji="0" lang="ko-KR" altLang="en-US" sz="1200" b="0" i="0" kern="120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離脫</a:t>
                      </a:r>
                      <a:r>
                        <a:rPr kumimoji="0" lang="en-US" altLang="ko-KR" sz="1200" b="0" i="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)</a:t>
                      </a:r>
                      <a:r>
                        <a:rPr kumimoji="0" lang="ko-KR" altLang="en-US" sz="1200" b="0" i="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된 </a:t>
                      </a:r>
                      <a:r>
                        <a:rPr kumimoji="0" lang="ko-KR" altLang="en-US" sz="1200" b="0" i="0" kern="1200" dirty="0" err="1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아동등</a:t>
                      </a:r>
                      <a:endParaRPr kumimoji="0" lang="ko-KR" altLang="en-US" sz="1200" kern="1200" dirty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13498" marR="13498" marT="13498" marB="13498" anchor="ctr">
                    <a:lnL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10001"/>
                  </a:ext>
                </a:extLst>
              </a:tr>
              <a:tr h="91222"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200" b="0" i="0" spc="50" dirty="0">
                          <a:solidFill>
                            <a:srgbClr val="FF0000"/>
                          </a:solidFill>
                          <a:latin typeface="-윤고딕130"/>
                        </a:rPr>
                        <a:t>보호시설</a:t>
                      </a:r>
                    </a:p>
                  </a:txBody>
                  <a:tcPr marL="13498" marR="13498" marT="13498" marB="13498" anchor="ctr">
                    <a:lnL>
                      <a:noFill/>
                    </a:lnL>
                    <a:lnR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9E9E9"/>
                    </a:solidFill>
                  </a:tcPr>
                </a:tc>
                <a:tc>
                  <a:txBody>
                    <a:bodyPr/>
                    <a:lstStyle/>
                    <a:p>
                      <a:pPr marL="63500" marR="63500" indent="0" algn="just" defTabSz="914400" rtl="0" eaLnBrk="1" fontAlgn="auto" latinLnBrk="1" hangingPunct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o-KR" altLang="en-US" sz="1200" b="0" i="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사회복지시설 및 </a:t>
                      </a:r>
                      <a:r>
                        <a:rPr kumimoji="0" lang="ko-KR" altLang="en-US" sz="1200" b="0" i="0" kern="1200" dirty="0" err="1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인가ㆍ신고</a:t>
                      </a:r>
                      <a:r>
                        <a:rPr kumimoji="0" lang="ko-KR" altLang="en-US" sz="1200" b="0" i="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등이 없이 </a:t>
                      </a:r>
                      <a:r>
                        <a:rPr kumimoji="0" lang="ko-KR" altLang="en-US" sz="1200" b="0" i="0" kern="1200" dirty="0" err="1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아동등을</a:t>
                      </a:r>
                      <a:r>
                        <a:rPr kumimoji="0" lang="ko-KR" altLang="en-US" sz="1200" b="0" i="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보호하는 시설로서 사회복지시설에 준하는 시설</a:t>
                      </a:r>
                      <a:endParaRPr kumimoji="0" lang="ko-KR" altLang="en-US" sz="1200" kern="1200" dirty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13498" marR="13498" marT="13498" marB="13498" anchor="ctr">
                    <a:lnL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10002"/>
                  </a:ext>
                </a:extLst>
              </a:tr>
              <a:tr h="91222"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200" b="0" i="0" spc="50" dirty="0">
                          <a:solidFill>
                            <a:srgbClr val="FF0000"/>
                          </a:solidFill>
                          <a:latin typeface="-윤고딕130"/>
                        </a:rPr>
                        <a:t>보호자</a:t>
                      </a:r>
                    </a:p>
                  </a:txBody>
                  <a:tcPr marL="13498" marR="13498" marT="13498" marB="13498" anchor="ctr">
                    <a:lnL>
                      <a:noFill/>
                    </a:lnL>
                    <a:lnR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9E9E9"/>
                    </a:solidFill>
                  </a:tcPr>
                </a:tc>
                <a:tc>
                  <a:txBody>
                    <a:bodyPr/>
                    <a:lstStyle/>
                    <a:p>
                      <a:pPr marL="63500" marR="63500" indent="0" algn="just" defTabSz="914400" rtl="0" eaLnBrk="1" fontAlgn="auto" latinLnBrk="1" hangingPunct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o-KR" altLang="en-US" sz="1200" b="0" i="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 친권자</a:t>
                      </a:r>
                      <a:r>
                        <a:rPr kumimoji="0" lang="en-US" altLang="ko-KR" sz="1200" b="0" i="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, </a:t>
                      </a:r>
                      <a:r>
                        <a:rPr kumimoji="0" lang="ko-KR" altLang="en-US" sz="1200" b="0" i="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후견인이나 그 밖에 다른 법률에 따라 </a:t>
                      </a:r>
                      <a:r>
                        <a:rPr kumimoji="0" lang="ko-KR" altLang="en-US" sz="1200" b="0" i="0" kern="1200" dirty="0" err="1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아동등을</a:t>
                      </a:r>
                      <a:r>
                        <a:rPr kumimoji="0" lang="ko-KR" altLang="en-US" sz="1200" b="0" i="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보호하거나 부양할 의무가 있는 사람</a:t>
                      </a:r>
                      <a:r>
                        <a:rPr kumimoji="0" lang="en-US" altLang="ko-KR" sz="1200" b="0" i="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. </a:t>
                      </a:r>
                      <a:r>
                        <a:rPr kumimoji="0" lang="ko-KR" altLang="en-US" sz="1200" b="0" i="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다만</a:t>
                      </a:r>
                      <a:r>
                        <a:rPr kumimoji="0" lang="en-US" altLang="ko-KR" sz="1200" b="0" i="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, </a:t>
                      </a:r>
                      <a:r>
                        <a:rPr kumimoji="0" lang="ko-KR" altLang="en-US" sz="1200" b="0" i="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제</a:t>
                      </a:r>
                      <a:r>
                        <a:rPr kumimoji="0" lang="en-US" altLang="ko-KR" sz="1200" b="0" i="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  <a:r>
                        <a:rPr kumimoji="0" lang="ko-KR" altLang="en-US" sz="1200" b="0" i="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호의 보호시설의 장 또는 종사자는 제외</a:t>
                      </a:r>
                      <a:endParaRPr kumimoji="0" lang="ko-KR" altLang="en-US" sz="1200" kern="1200" dirty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13498" marR="13498" marT="13498" marB="13498" anchor="ctr">
                    <a:lnL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10003"/>
                  </a:ext>
                </a:extLst>
              </a:tr>
            </a:tbl>
          </a:graphicData>
        </a:graphic>
      </p:graphicFrame>
      <p:graphicFrame>
        <p:nvGraphicFramePr>
          <p:cNvPr id="7" name="표 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471231675"/>
              </p:ext>
            </p:extLst>
          </p:nvPr>
        </p:nvGraphicFramePr>
        <p:xfrm>
          <a:off x="620436" y="5343175"/>
          <a:ext cx="7920882" cy="1124276"/>
        </p:xfrm>
        <a:graphic>
          <a:graphicData uri="http://schemas.openxmlformats.org/drawingml/2006/table">
            <a:tbl>
              <a:tblPr/>
              <a:tblGrid>
                <a:gridCol w="7920882">
                  <a:extLst>
                    <a:ext uri="{9D8B030D-6E8A-4147-A177-3AD203B41FA5}">
                      <a16:colId xmlns="" xmlns:a16="http://schemas.microsoft.com/office/drawing/2014/main" val="20000"/>
                    </a:ext>
                  </a:extLst>
                </a:gridCol>
              </a:tblGrid>
              <a:tr h="114974">
                <a:tc>
                  <a:txBody>
                    <a:bodyPr/>
                    <a:lstStyle/>
                    <a:p>
                      <a:r>
                        <a:rPr kumimoji="0" lang="en-US" altLang="ko-KR" sz="1200" b="0" i="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1. </a:t>
                      </a:r>
                      <a:r>
                        <a:rPr kumimoji="0" lang="ko-KR" altLang="en-US" sz="1200" b="0" i="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보호시설의 장 또는 그 종사자</a:t>
                      </a:r>
                    </a:p>
                    <a:p>
                      <a:r>
                        <a:rPr kumimoji="0" lang="en-US" altLang="ko-KR" sz="1200" b="0" i="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2. </a:t>
                      </a:r>
                      <a:r>
                        <a:rPr kumimoji="0" lang="ko-KR" altLang="en-US" sz="1200" b="0" i="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아동복지전담공무원</a:t>
                      </a:r>
                    </a:p>
                    <a:p>
                      <a:r>
                        <a:rPr kumimoji="0" lang="en-US" altLang="ko-KR" sz="1200" b="0" i="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3. </a:t>
                      </a:r>
                      <a:r>
                        <a:rPr kumimoji="0" lang="ko-KR" altLang="en-US" sz="1200" b="0" i="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청소년 </a:t>
                      </a:r>
                      <a:r>
                        <a:rPr kumimoji="0" lang="ko-KR" altLang="en-US" sz="1200" b="0" i="0" kern="1200" dirty="0" err="1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보호ㆍ재활센터의</a:t>
                      </a:r>
                      <a:r>
                        <a:rPr kumimoji="0" lang="ko-KR" altLang="en-US" sz="1200" b="0" i="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장 또는 그 종사자</a:t>
                      </a:r>
                    </a:p>
                    <a:p>
                      <a:r>
                        <a:rPr kumimoji="0" lang="en-US" altLang="ko-KR" sz="1200" b="0" i="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4. </a:t>
                      </a:r>
                      <a:r>
                        <a:rPr kumimoji="0" lang="ko-KR" altLang="en-US" sz="1200" b="0" i="0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사회복지전담공무원</a:t>
                      </a:r>
                      <a:endParaRPr kumimoji="0" lang="ko-KR" altLang="en-US" sz="1200" b="0" i="0" kern="1200" dirty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r>
                        <a:rPr kumimoji="0" lang="en-US" altLang="ko-KR" sz="1200" b="0" i="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5. </a:t>
                      </a:r>
                      <a:r>
                        <a:rPr kumimoji="0" lang="ko-KR" altLang="en-US" sz="1200" b="0" i="0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의료기관에서 업무를 하는 의료인</a:t>
                      </a:r>
                      <a:r>
                        <a:rPr kumimoji="0" lang="en-US" altLang="ko-KR" sz="1200" b="0" i="0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, </a:t>
                      </a:r>
                      <a:r>
                        <a:rPr kumimoji="0" lang="ko-KR" altLang="en-US" sz="1200" b="0" i="0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종사자 및 의료기관의 장</a:t>
                      </a:r>
                      <a:endParaRPr kumimoji="0" lang="en-US" altLang="ko-KR" sz="1200" b="0" i="0" kern="1200" dirty="0" smtClean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r>
                        <a:rPr kumimoji="0" lang="en-US" altLang="ko-KR" sz="1200" b="0" i="0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  <a:r>
                        <a:rPr kumimoji="0" lang="en-US" altLang="ko-KR" sz="1200" b="0" i="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. </a:t>
                      </a:r>
                      <a:r>
                        <a:rPr kumimoji="0" lang="ko-KR" altLang="en-US" sz="1200" b="0" i="0" kern="1200" dirty="0" err="1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업무ㆍ고용</a:t>
                      </a:r>
                      <a:r>
                        <a:rPr kumimoji="0" lang="ko-KR" altLang="en-US" sz="1200" b="0" i="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등의 관계로 사실상 </a:t>
                      </a:r>
                      <a:r>
                        <a:rPr kumimoji="0" lang="ko-KR" altLang="en-US" sz="1200" b="0" i="0" kern="1200" dirty="0" err="1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아동등을</a:t>
                      </a:r>
                      <a:r>
                        <a:rPr kumimoji="0" lang="ko-KR" altLang="en-US" sz="1200" b="0" i="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kumimoji="0" lang="ko-KR" altLang="en-US" sz="1200" b="0" i="0" kern="1200" dirty="0" err="1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보호ㆍ감독하는</a:t>
                      </a:r>
                      <a:r>
                        <a:rPr kumimoji="0" lang="ko-KR" altLang="en-US" sz="1200" b="0" i="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사람</a:t>
                      </a:r>
                    </a:p>
                  </a:txBody>
                  <a:tcPr marL="13498" marR="13498" marT="13498" marB="13498" anchor="ctr">
                    <a:lnL>
                      <a:noFill/>
                    </a:lnL>
                    <a:lnR w="508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9E9E9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0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제목 2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altLang="ko-KR" sz="2800" dirty="0"/>
              <a:t>4-1. </a:t>
            </a:r>
            <a:r>
              <a:rPr lang="ko-KR" altLang="en-US" sz="2800" dirty="0"/>
              <a:t>실종아동 </a:t>
            </a:r>
            <a:r>
              <a:rPr lang="ko-KR" altLang="en-US" sz="2800" dirty="0" smtClean="0"/>
              <a:t>등의</a:t>
            </a:r>
            <a:r>
              <a:rPr lang="en-US" altLang="ko-KR" sz="2800" dirty="0" smtClean="0"/>
              <a:t> </a:t>
            </a:r>
            <a:r>
              <a:rPr lang="ko-KR" altLang="en-US" sz="2800" dirty="0"/>
              <a:t>보호 및 지원에 관한 법률의 주요 내용</a:t>
            </a:r>
          </a:p>
        </p:txBody>
      </p:sp>
      <p:sp>
        <p:nvSpPr>
          <p:cNvPr id="6" name="내용 개체 틀 1"/>
          <p:cNvSpPr>
            <a:spLocks noGrp="1"/>
          </p:cNvSpPr>
          <p:nvPr>
            <p:ph idx="1"/>
          </p:nvPr>
        </p:nvSpPr>
        <p:spPr>
          <a:xfrm>
            <a:off x="469167" y="1105030"/>
            <a:ext cx="8229600" cy="4525963"/>
          </a:xfrm>
        </p:spPr>
        <p:txBody>
          <a:bodyPr>
            <a:normAutofit/>
          </a:bodyPr>
          <a:lstStyle/>
          <a:p>
            <a:r>
              <a:rPr lang="ko-KR" altLang="en-US" sz="1400" dirty="0"/>
              <a:t>미신고 보호행위 금지</a:t>
            </a:r>
            <a:endParaRPr lang="en-US" altLang="ko-KR" sz="1400" dirty="0"/>
          </a:p>
          <a:p>
            <a:pPr marL="0" indent="0">
              <a:buNone/>
            </a:pPr>
            <a:r>
              <a:rPr lang="en-US" altLang="ko-KR" sz="1400" dirty="0"/>
              <a:t> - </a:t>
            </a:r>
            <a:r>
              <a:rPr lang="ko-KR" altLang="en-US" sz="1400" dirty="0"/>
              <a:t>누구든지 정당한 사유 없이 </a:t>
            </a:r>
            <a:r>
              <a:rPr lang="ko-KR" altLang="en-US" sz="1400" dirty="0" err="1"/>
              <a:t>실종아동등을</a:t>
            </a:r>
            <a:r>
              <a:rPr lang="ko-KR" altLang="en-US" sz="1400" dirty="0"/>
              <a:t> 경찰관서의 장에게 </a:t>
            </a:r>
            <a:r>
              <a:rPr lang="ko-KR" altLang="en-US" sz="1400" dirty="0">
                <a:solidFill>
                  <a:srgbClr val="FF0000"/>
                </a:solidFill>
              </a:rPr>
              <a:t>신고하지 아니하고 보호할 수 없다</a:t>
            </a:r>
            <a:r>
              <a:rPr lang="en-US" altLang="ko-KR" sz="1400" dirty="0"/>
              <a:t>.</a:t>
            </a:r>
          </a:p>
          <a:p>
            <a:pPr marL="0" indent="0">
              <a:buNone/>
            </a:pPr>
            <a:r>
              <a:rPr lang="en-US" altLang="ko-KR" sz="1400" dirty="0"/>
              <a:t> - </a:t>
            </a:r>
            <a:r>
              <a:rPr lang="ko-KR" altLang="en-US" sz="1400" dirty="0"/>
              <a:t>정당한 사유 없이 </a:t>
            </a:r>
            <a:r>
              <a:rPr lang="ko-KR" altLang="en-US" sz="1400" dirty="0" err="1"/>
              <a:t>실종아동등을</a:t>
            </a:r>
            <a:r>
              <a:rPr lang="ko-KR" altLang="en-US" sz="1400" dirty="0"/>
              <a:t> 미신고 보호 시 </a:t>
            </a:r>
            <a:r>
              <a:rPr lang="en-US" altLang="ko-KR" sz="1400" dirty="0"/>
              <a:t>: 5</a:t>
            </a:r>
            <a:r>
              <a:rPr lang="ko-KR" altLang="en-US" sz="1400" dirty="0"/>
              <a:t>년 이하의 징역 또는 </a:t>
            </a:r>
            <a:r>
              <a:rPr lang="en-US" altLang="ko-KR" sz="1400" dirty="0"/>
              <a:t>5</a:t>
            </a:r>
            <a:r>
              <a:rPr lang="ko-KR" altLang="en-US" sz="1400" dirty="0" err="1"/>
              <a:t>천만원</a:t>
            </a:r>
            <a:r>
              <a:rPr lang="ko-KR" altLang="en-US" sz="1400" dirty="0"/>
              <a:t> 이하의 벌금 </a:t>
            </a:r>
            <a:endParaRPr lang="en-US" altLang="ko-KR" sz="1400" dirty="0"/>
          </a:p>
          <a:p>
            <a:pPr marL="0" indent="0">
              <a:buNone/>
            </a:pPr>
            <a:endParaRPr lang="en-US" altLang="ko-KR" sz="1400" dirty="0"/>
          </a:p>
          <a:p>
            <a:r>
              <a:rPr lang="en-US" altLang="ko-KR" sz="1400" dirty="0"/>
              <a:t> </a:t>
            </a:r>
            <a:r>
              <a:rPr lang="ko-KR" altLang="en-US" sz="1400" dirty="0"/>
              <a:t>수색 또는 수사의 실시</a:t>
            </a:r>
            <a:endParaRPr lang="en-US" altLang="ko-KR" sz="1400" dirty="0"/>
          </a:p>
          <a:p>
            <a:pPr marL="0" indent="0">
              <a:buNone/>
            </a:pPr>
            <a:endParaRPr lang="en-US" altLang="ko-KR" sz="1400" dirty="0"/>
          </a:p>
          <a:p>
            <a:pPr marL="0" indent="0">
              <a:buNone/>
            </a:pPr>
            <a:r>
              <a:rPr lang="en-US" altLang="ko-KR" sz="1400" dirty="0"/>
              <a:t>   </a:t>
            </a:r>
            <a:r>
              <a:rPr lang="ko-KR" altLang="en-US" sz="1400" dirty="0"/>
              <a:t>①경찰관서의 장은 </a:t>
            </a:r>
            <a:r>
              <a:rPr lang="ko-KR" altLang="en-US" sz="1400" dirty="0" err="1"/>
              <a:t>실종아동등의</a:t>
            </a:r>
            <a:r>
              <a:rPr lang="ko-KR" altLang="en-US" sz="1400" dirty="0"/>
              <a:t> 발생 신고를 접수하면 </a:t>
            </a:r>
            <a:r>
              <a:rPr lang="ko-KR" altLang="en-US" sz="1400" dirty="0">
                <a:solidFill>
                  <a:srgbClr val="FF0000"/>
                </a:solidFill>
              </a:rPr>
              <a:t>지체 없이 수색 또는 수사의 실시 여부를 결정</a:t>
            </a:r>
            <a:endParaRPr lang="en-US" altLang="ko-KR" sz="1400" dirty="0">
              <a:solidFill>
                <a:srgbClr val="FF0000"/>
              </a:solidFill>
            </a:endParaRPr>
          </a:p>
          <a:p>
            <a:pPr marL="0" indent="0">
              <a:buNone/>
            </a:pPr>
            <a:r>
              <a:rPr lang="en-US" altLang="ko-KR" sz="1400" dirty="0"/>
              <a:t>      </a:t>
            </a:r>
            <a:r>
              <a:rPr lang="ko-KR" altLang="en-US" sz="1400" dirty="0"/>
              <a:t>하여야 한다</a:t>
            </a:r>
            <a:r>
              <a:rPr lang="en-US" altLang="ko-KR" sz="1400" dirty="0"/>
              <a:t>. </a:t>
            </a:r>
          </a:p>
          <a:p>
            <a:pPr marL="0" indent="0">
              <a:buNone/>
            </a:pPr>
            <a:r>
              <a:rPr lang="en-US" altLang="ko-KR" sz="1400" dirty="0"/>
              <a:t>   </a:t>
            </a:r>
            <a:r>
              <a:rPr lang="ko-KR" altLang="en-US" sz="1400" dirty="0"/>
              <a:t>② </a:t>
            </a:r>
            <a:r>
              <a:rPr lang="ko-KR" altLang="en-US" sz="1400" dirty="0">
                <a:solidFill>
                  <a:srgbClr val="FF0000"/>
                </a:solidFill>
              </a:rPr>
              <a:t>경찰관서의 장은 </a:t>
            </a:r>
            <a:r>
              <a:rPr lang="ko-KR" altLang="en-US" sz="1400" dirty="0" err="1"/>
              <a:t>실종아동등</a:t>
            </a:r>
            <a:r>
              <a:rPr lang="en-US" altLang="ko-KR" sz="1400" dirty="0"/>
              <a:t>(</a:t>
            </a:r>
            <a:r>
              <a:rPr lang="ko-KR" altLang="en-US" sz="1400" dirty="0"/>
              <a:t>범죄로 인한 경우를 </a:t>
            </a:r>
            <a:r>
              <a:rPr lang="ko-KR" altLang="en-US" sz="1400" dirty="0" smtClean="0"/>
              <a:t>제외</a:t>
            </a:r>
            <a:r>
              <a:rPr lang="en-US" altLang="ko-KR" sz="1400" dirty="0" smtClean="0"/>
              <a:t>)</a:t>
            </a:r>
            <a:r>
              <a:rPr lang="ko-KR" altLang="en-US" sz="1400" dirty="0"/>
              <a:t>의 조속한 발견을 위하여 필요한 때에는 </a:t>
            </a:r>
            <a:r>
              <a:rPr lang="ko-KR" altLang="en-US" sz="1400" dirty="0" smtClean="0"/>
              <a:t>실</a:t>
            </a:r>
            <a:endParaRPr lang="en-US" altLang="ko-KR" sz="1400" dirty="0" smtClean="0"/>
          </a:p>
          <a:p>
            <a:pPr marL="0" indent="0">
              <a:buNone/>
            </a:pPr>
            <a:r>
              <a:rPr lang="en-US" altLang="ko-KR" sz="1400" dirty="0"/>
              <a:t> </a:t>
            </a:r>
            <a:r>
              <a:rPr lang="en-US" altLang="ko-KR" sz="1400" dirty="0" smtClean="0"/>
              <a:t>     </a:t>
            </a:r>
            <a:r>
              <a:rPr lang="ko-KR" altLang="en-US" sz="1400" dirty="0" err="1" smtClean="0"/>
              <a:t>종아동등의</a:t>
            </a:r>
            <a:r>
              <a:rPr lang="ko-KR" altLang="en-US" sz="1400" dirty="0" smtClean="0"/>
              <a:t> </a:t>
            </a:r>
            <a:r>
              <a:rPr lang="ko-KR" altLang="en-US" sz="1400" dirty="0"/>
              <a:t>위치 확인에 필요한 </a:t>
            </a:r>
            <a:r>
              <a:rPr lang="ko-KR" altLang="en-US" sz="1400" dirty="0" smtClean="0"/>
              <a:t>개인위치정보</a:t>
            </a:r>
            <a:r>
              <a:rPr lang="en-US" altLang="ko-KR" sz="1400" dirty="0"/>
              <a:t>, </a:t>
            </a:r>
            <a:r>
              <a:rPr lang="ko-KR" altLang="en-US" sz="1400" dirty="0" smtClean="0"/>
              <a:t>인터넷주소 </a:t>
            </a:r>
            <a:r>
              <a:rPr lang="ko-KR" altLang="en-US" sz="1400" dirty="0"/>
              <a:t>및 </a:t>
            </a:r>
            <a:r>
              <a:rPr lang="ko-KR" altLang="en-US" sz="1400" dirty="0" smtClean="0"/>
              <a:t>통신사실확인자료의 </a:t>
            </a:r>
            <a:r>
              <a:rPr lang="ko-KR" altLang="en-US" sz="1400" dirty="0"/>
              <a:t>제공을 </a:t>
            </a:r>
            <a:r>
              <a:rPr lang="ko-KR" altLang="en-US" sz="1400" dirty="0">
                <a:solidFill>
                  <a:srgbClr val="FF0000"/>
                </a:solidFill>
              </a:rPr>
              <a:t>요청할 수 </a:t>
            </a:r>
            <a:endParaRPr lang="en-US" altLang="ko-KR" sz="1400" dirty="0" smtClean="0">
              <a:solidFill>
                <a:srgbClr val="FF0000"/>
              </a:solidFill>
            </a:endParaRPr>
          </a:p>
          <a:p>
            <a:pPr marL="0" indent="0">
              <a:buNone/>
            </a:pPr>
            <a:r>
              <a:rPr lang="en-US" altLang="ko-KR" sz="1400" dirty="0">
                <a:solidFill>
                  <a:srgbClr val="FF0000"/>
                </a:solidFill>
              </a:rPr>
              <a:t> </a:t>
            </a:r>
            <a:r>
              <a:rPr lang="en-US" altLang="ko-KR" sz="1400" dirty="0" smtClean="0">
                <a:solidFill>
                  <a:srgbClr val="FF0000"/>
                </a:solidFill>
              </a:rPr>
              <a:t>     </a:t>
            </a:r>
            <a:r>
              <a:rPr lang="ko-KR" altLang="en-US" sz="1400" dirty="0" smtClean="0">
                <a:solidFill>
                  <a:srgbClr val="FF0000"/>
                </a:solidFill>
              </a:rPr>
              <a:t>있다</a:t>
            </a:r>
            <a:r>
              <a:rPr lang="en-US" altLang="ko-KR" sz="1400" dirty="0"/>
              <a:t>. </a:t>
            </a:r>
            <a:r>
              <a:rPr lang="ko-KR" altLang="en-US" sz="1400" dirty="0"/>
              <a:t> 이 경우 경찰관서의 장의 요청을 받은 자는 「통신비밀보호법」 제</a:t>
            </a:r>
            <a:r>
              <a:rPr lang="en-US" altLang="ko-KR" sz="1400" dirty="0"/>
              <a:t>3</a:t>
            </a:r>
            <a:r>
              <a:rPr lang="ko-KR" altLang="en-US" sz="1400" dirty="0"/>
              <a:t>조에도 불구하고 </a:t>
            </a:r>
            <a:r>
              <a:rPr lang="ko-KR" altLang="en-US" sz="1400" dirty="0">
                <a:solidFill>
                  <a:srgbClr val="FF0000"/>
                </a:solidFill>
              </a:rPr>
              <a:t>정당한 </a:t>
            </a:r>
            <a:endParaRPr lang="en-US" altLang="ko-KR" sz="1400" dirty="0" smtClean="0">
              <a:solidFill>
                <a:srgbClr val="FF0000"/>
              </a:solidFill>
            </a:endParaRPr>
          </a:p>
          <a:p>
            <a:pPr marL="0" indent="0">
              <a:buNone/>
            </a:pPr>
            <a:r>
              <a:rPr lang="en-US" altLang="ko-KR" sz="1400" dirty="0">
                <a:solidFill>
                  <a:srgbClr val="FF0000"/>
                </a:solidFill>
              </a:rPr>
              <a:t> </a:t>
            </a:r>
            <a:r>
              <a:rPr lang="en-US" altLang="ko-KR" sz="1400" dirty="0" smtClean="0">
                <a:solidFill>
                  <a:srgbClr val="FF0000"/>
                </a:solidFill>
              </a:rPr>
              <a:t>     </a:t>
            </a:r>
            <a:r>
              <a:rPr lang="ko-KR" altLang="en-US" sz="1400" dirty="0" smtClean="0">
                <a:solidFill>
                  <a:srgbClr val="FF0000"/>
                </a:solidFill>
              </a:rPr>
              <a:t>사유가 </a:t>
            </a:r>
            <a:r>
              <a:rPr lang="ko-KR" altLang="en-US" sz="1400" dirty="0">
                <a:solidFill>
                  <a:srgbClr val="FF0000"/>
                </a:solidFill>
              </a:rPr>
              <a:t>없으면 이에 따라야 한다</a:t>
            </a:r>
            <a:r>
              <a:rPr lang="en-US" altLang="ko-KR" sz="1400" dirty="0">
                <a:solidFill>
                  <a:srgbClr val="FF0000"/>
                </a:solidFill>
              </a:rPr>
              <a:t>. </a:t>
            </a:r>
            <a:endParaRPr lang="en-US" altLang="ko-KR" sz="1400" dirty="0" smtClean="0">
              <a:solidFill>
                <a:srgbClr val="FF0000"/>
              </a:solidFill>
            </a:endParaRPr>
          </a:p>
          <a:p>
            <a:pPr marL="0" indent="0">
              <a:buNone/>
            </a:pPr>
            <a:r>
              <a:rPr lang="en-US" altLang="ko-KR" sz="1400" dirty="0"/>
              <a:t> </a:t>
            </a:r>
            <a:r>
              <a:rPr lang="en-US" altLang="ko-KR" sz="1400" dirty="0" smtClean="0"/>
              <a:t>  </a:t>
            </a:r>
            <a:r>
              <a:rPr lang="ko-KR" altLang="en-US" sz="1400" dirty="0" smtClean="0"/>
              <a:t>③ </a:t>
            </a:r>
            <a:r>
              <a:rPr lang="ko-KR" altLang="en-US" sz="1400" dirty="0"/>
              <a:t>제</a:t>
            </a:r>
            <a:r>
              <a:rPr lang="en-US" altLang="ko-KR" sz="1400" dirty="0"/>
              <a:t>2</a:t>
            </a:r>
            <a:r>
              <a:rPr lang="ko-KR" altLang="en-US" sz="1400" dirty="0"/>
              <a:t>항의 요청을 받은 자는 그 </a:t>
            </a:r>
            <a:r>
              <a:rPr lang="ko-KR" altLang="en-US" sz="1400" dirty="0" err="1"/>
              <a:t>실종아동등의</a:t>
            </a:r>
            <a:r>
              <a:rPr lang="ko-KR" altLang="en-US" sz="1400" dirty="0"/>
              <a:t> 동의 없이 </a:t>
            </a:r>
            <a:r>
              <a:rPr lang="ko-KR" altLang="en-US" sz="1400" dirty="0" err="1"/>
              <a:t>개인위치정보등을</a:t>
            </a:r>
            <a:r>
              <a:rPr lang="ko-KR" altLang="en-US" sz="1400" dirty="0"/>
              <a:t> 수집할 수 있으며</a:t>
            </a:r>
            <a:r>
              <a:rPr lang="en-US" altLang="ko-KR" sz="1400" dirty="0"/>
              <a:t>, </a:t>
            </a:r>
            <a:r>
              <a:rPr lang="ko-KR" altLang="en-US" sz="1400" dirty="0" smtClean="0"/>
              <a:t>실종아</a:t>
            </a:r>
            <a:endParaRPr lang="en-US" altLang="ko-KR" sz="1400" dirty="0" smtClean="0"/>
          </a:p>
          <a:p>
            <a:pPr marL="0" indent="0">
              <a:buNone/>
            </a:pPr>
            <a:r>
              <a:rPr lang="en-US" altLang="ko-KR" sz="1400" dirty="0"/>
              <a:t> </a:t>
            </a:r>
            <a:r>
              <a:rPr lang="en-US" altLang="ko-KR" sz="1400" dirty="0" smtClean="0"/>
              <a:t>       </a:t>
            </a:r>
            <a:r>
              <a:rPr lang="ko-KR" altLang="en-US" sz="1400" dirty="0" smtClean="0"/>
              <a:t>동등의 </a:t>
            </a:r>
            <a:r>
              <a:rPr lang="ko-KR" altLang="en-US" sz="1400" dirty="0"/>
              <a:t>동의가 없음을 이유로 </a:t>
            </a:r>
            <a:r>
              <a:rPr lang="ko-KR" altLang="en-US" sz="1400" dirty="0">
                <a:solidFill>
                  <a:srgbClr val="FF0000"/>
                </a:solidFill>
              </a:rPr>
              <a:t>경찰관서의 장의 요청을 거부하여서는 아니 된다</a:t>
            </a:r>
            <a:r>
              <a:rPr lang="en-US" altLang="ko-KR" sz="1400" dirty="0"/>
              <a:t>.</a:t>
            </a:r>
            <a:endParaRPr lang="en-US" altLang="ko-KR" sz="1400" dirty="0">
              <a:solidFill>
                <a:srgbClr val="FF0000"/>
              </a:solidFill>
            </a:endParaRPr>
          </a:p>
          <a:p>
            <a:pPr marL="0" indent="0">
              <a:buNone/>
            </a:pPr>
            <a:r>
              <a:rPr lang="en-US" altLang="ko-KR" sz="1400" dirty="0"/>
              <a:t>    </a:t>
            </a:r>
            <a:r>
              <a:rPr lang="ko-KR" altLang="en-US" sz="1400" dirty="0"/>
              <a:t>④ 경찰관서의 장과 경찰관서에 종사하거나 종사하였던 자는 </a:t>
            </a:r>
            <a:r>
              <a:rPr lang="ko-KR" altLang="en-US" sz="1400" dirty="0" err="1"/>
              <a:t>실종아동등을</a:t>
            </a:r>
            <a:r>
              <a:rPr lang="ko-KR" altLang="en-US" sz="1400" dirty="0"/>
              <a:t> 찾기 위한 목적으로 </a:t>
            </a:r>
            <a:r>
              <a:rPr lang="ko-KR" altLang="en-US" sz="1400" dirty="0" smtClean="0"/>
              <a:t>제공</a:t>
            </a:r>
            <a:endParaRPr lang="en-US" altLang="ko-KR" sz="1400" dirty="0" smtClean="0"/>
          </a:p>
          <a:p>
            <a:pPr marL="0" indent="0">
              <a:buNone/>
            </a:pPr>
            <a:r>
              <a:rPr lang="en-US" altLang="ko-KR" sz="1400" dirty="0"/>
              <a:t> </a:t>
            </a:r>
            <a:r>
              <a:rPr lang="en-US" altLang="ko-KR" sz="1400" dirty="0" smtClean="0"/>
              <a:t>      </a:t>
            </a:r>
            <a:r>
              <a:rPr lang="ko-KR" altLang="en-US" sz="1400" dirty="0" smtClean="0"/>
              <a:t>받은 </a:t>
            </a:r>
            <a:r>
              <a:rPr lang="ko-KR" altLang="en-US" sz="1400" dirty="0" err="1"/>
              <a:t>개인위치정보등을</a:t>
            </a:r>
            <a:r>
              <a:rPr lang="ko-KR" altLang="en-US" sz="1400" dirty="0"/>
              <a:t> </a:t>
            </a:r>
            <a:r>
              <a:rPr lang="ko-KR" altLang="en-US" sz="1400" dirty="0" err="1"/>
              <a:t>실종아동등을</a:t>
            </a:r>
            <a:r>
              <a:rPr lang="ko-KR" altLang="en-US" sz="1400" dirty="0"/>
              <a:t> 찾기 위한 목적 외의 용도로 이용하여서는 아니 되며</a:t>
            </a:r>
            <a:r>
              <a:rPr lang="en-US" altLang="ko-KR" sz="1400" dirty="0"/>
              <a:t>, </a:t>
            </a:r>
            <a:r>
              <a:rPr lang="ko-KR" altLang="en-US" sz="1400" dirty="0" smtClean="0"/>
              <a:t>경찰관</a:t>
            </a:r>
            <a:endParaRPr lang="en-US" altLang="ko-KR" sz="1400" dirty="0" smtClean="0"/>
          </a:p>
          <a:p>
            <a:pPr marL="0" indent="0">
              <a:buNone/>
            </a:pPr>
            <a:r>
              <a:rPr lang="en-US" altLang="ko-KR" sz="1400" dirty="0"/>
              <a:t> </a:t>
            </a:r>
            <a:r>
              <a:rPr lang="en-US" altLang="ko-KR" sz="1400" dirty="0" smtClean="0"/>
              <a:t>      </a:t>
            </a:r>
            <a:r>
              <a:rPr lang="ko-KR" altLang="en-US" sz="1400" dirty="0" smtClean="0"/>
              <a:t>서의 </a:t>
            </a:r>
            <a:r>
              <a:rPr lang="ko-KR" altLang="en-US" sz="1400" dirty="0"/>
              <a:t>장은 목적을 달성하였을 때에는 </a:t>
            </a:r>
            <a:r>
              <a:rPr lang="ko-KR" altLang="en-US" sz="1400" dirty="0">
                <a:solidFill>
                  <a:srgbClr val="FF0000"/>
                </a:solidFill>
              </a:rPr>
              <a:t>지체 없이 파기하여야 한다</a:t>
            </a:r>
            <a:r>
              <a:rPr lang="en-US" altLang="ko-KR" sz="1400" dirty="0">
                <a:solidFill>
                  <a:srgbClr val="FF0000"/>
                </a:solidFill>
              </a:rPr>
              <a:t>.</a:t>
            </a:r>
            <a:r>
              <a:rPr lang="en-US" altLang="ko-KR" sz="1400" dirty="0"/>
              <a:t> </a:t>
            </a:r>
          </a:p>
        </p:txBody>
      </p:sp>
    </p:spTree>
    <p:extLst>
      <p:ext uri="{BB962C8B-B14F-4D97-AF65-F5344CB8AC3E}">
        <p14:creationId xmlns:p14="http://schemas.microsoft.com/office/powerpoint/2010/main" val="2376199172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제목 2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altLang="ko-KR" sz="2800" dirty="0"/>
              <a:t>4-2. </a:t>
            </a:r>
            <a:r>
              <a:rPr lang="ko-KR" altLang="en-US" sz="2800" dirty="0"/>
              <a:t>실종아동 등</a:t>
            </a:r>
            <a:r>
              <a:rPr lang="en-US" altLang="ko-KR" sz="2800" dirty="0"/>
              <a:t> </a:t>
            </a:r>
            <a:r>
              <a:rPr lang="ko-KR" altLang="en-US" sz="2800" dirty="0"/>
              <a:t>가출인 업무처리규칙에 관한 활동</a:t>
            </a:r>
          </a:p>
        </p:txBody>
      </p:sp>
      <p:graphicFrame>
        <p:nvGraphicFramePr>
          <p:cNvPr id="4" name="표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222290515"/>
              </p:ext>
            </p:extLst>
          </p:nvPr>
        </p:nvGraphicFramePr>
        <p:xfrm>
          <a:off x="683568" y="1556792"/>
          <a:ext cx="7848872" cy="4460240"/>
        </p:xfrm>
        <a:graphic>
          <a:graphicData uri="http://schemas.openxmlformats.org/drawingml/2006/table">
            <a:tbl>
              <a:tblPr/>
              <a:tblGrid>
                <a:gridCol w="864096">
                  <a:extLst>
                    <a:ext uri="{9D8B030D-6E8A-4147-A177-3AD203B41FA5}">
                      <a16:colId xmlns="" xmlns:a16="http://schemas.microsoft.com/office/drawing/2014/main" val="20000"/>
                    </a:ext>
                  </a:extLst>
                </a:gridCol>
                <a:gridCol w="6984776">
                  <a:extLst>
                    <a:ext uri="{9D8B030D-6E8A-4147-A177-3AD203B41FA5}">
                      <a16:colId xmlns="" xmlns:a16="http://schemas.microsoft.com/office/drawing/2014/main" val="20001"/>
                    </a:ext>
                  </a:extLst>
                </a:gridCol>
              </a:tblGrid>
              <a:tr h="183466">
                <a:tc>
                  <a:txBody>
                    <a:bodyPr/>
                    <a:lstStyle/>
                    <a:p>
                      <a:pPr algn="ctr"/>
                      <a:r>
                        <a:rPr lang="ko-KR" altLang="en-US" sz="1600" b="1" dirty="0"/>
                        <a:t>목적</a:t>
                      </a:r>
                    </a:p>
                  </a:txBody>
                  <a:tcPr marL="17780" marR="17780" marT="17780" marB="17780" anchor="ctr">
                    <a:lnL>
                      <a:noFill/>
                    </a:lnL>
                    <a:lnR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EAE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o-KR" altLang="en-US" sz="1200" b="0" i="0" kern="1200" dirty="0" err="1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실종아동등</a:t>
                      </a:r>
                      <a:r>
                        <a:rPr kumimoji="0" lang="ko-KR" altLang="en-US" sz="1200" b="0" i="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 및 가출인의 신속한 발견 등을 위한 업무를 효율적으로 처리하기 위해 필요한 사항을 규정함을 목적으로 함</a:t>
                      </a:r>
                    </a:p>
                  </a:txBody>
                  <a:tcPr marL="17780" marR="17780" marT="17780" marB="17780" anchor="ctr">
                    <a:lnL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10000"/>
                  </a:ext>
                </a:extLst>
              </a:tr>
              <a:tr h="709903">
                <a:tc>
                  <a:txBody>
                    <a:bodyPr/>
                    <a:lstStyle/>
                    <a:p>
                      <a:pPr algn="ctr"/>
                      <a:r>
                        <a:rPr lang="ko-KR" altLang="en-US" sz="1600" b="1" dirty="0"/>
                        <a:t>정의</a:t>
                      </a:r>
                    </a:p>
                  </a:txBody>
                  <a:tcPr marL="17780" marR="17780" marT="17780" marB="17780" anchor="ctr">
                    <a:lnL>
                      <a:noFill/>
                    </a:lnL>
                    <a:lnR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EAEA"/>
                    </a:solidFill>
                  </a:tcPr>
                </a:tc>
                <a:tc>
                  <a:txBody>
                    <a:bodyPr/>
                    <a:lstStyle/>
                    <a:p>
                      <a:pPr marL="228600" indent="-228600">
                        <a:buAutoNum type="arabicPeriod"/>
                      </a:pPr>
                      <a:r>
                        <a:rPr kumimoji="0" lang="en-US" altLang="ko-KR" sz="1200" b="0" i="0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"</a:t>
                      </a:r>
                      <a:r>
                        <a:rPr kumimoji="0" lang="ko-KR" altLang="en-US" sz="1200" b="0" i="0" kern="1200" dirty="0" err="1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아동등</a:t>
                      </a:r>
                      <a:r>
                        <a:rPr kumimoji="0" lang="en-US" altLang="ko-KR" sz="1200" b="0" i="0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"</a:t>
                      </a:r>
                      <a:r>
                        <a:rPr kumimoji="0" lang="ko-KR" altLang="en-US" sz="1200" b="0" i="0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이란</a:t>
                      </a:r>
                      <a:r>
                        <a:rPr kumimoji="0" lang="ko-KR" altLang="en-US" sz="1200" b="0" i="0" u="none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「</a:t>
                      </a:r>
                      <a:r>
                        <a:rPr kumimoji="0" lang="ko-KR" altLang="en-US" sz="1200" b="0" i="0" u="none" kern="1200" dirty="0" err="1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실종아동등의</a:t>
                      </a:r>
                      <a:r>
                        <a:rPr kumimoji="0" lang="ko-KR" altLang="en-US" sz="1200" b="0" i="0" u="none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보호 및 지원에 관한 법률」제</a:t>
                      </a:r>
                      <a:r>
                        <a:rPr kumimoji="0" lang="en-US" altLang="ko-KR" sz="1200" b="0" i="0" u="none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  <a:r>
                        <a:rPr kumimoji="0" lang="ko-KR" altLang="en-US" sz="1200" b="0" i="0" u="none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조제</a:t>
                      </a:r>
                      <a:r>
                        <a:rPr kumimoji="0" lang="en-US" altLang="ko-KR" sz="1200" b="0" i="0" u="none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  <a:r>
                        <a:rPr kumimoji="0" lang="ko-KR" altLang="en-US" sz="1200" b="0" i="0" u="none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호에 따른 </a:t>
                      </a:r>
                      <a:r>
                        <a:rPr kumimoji="0" lang="ko-KR" altLang="en-US" sz="1200" b="0" i="0" u="none" kern="1200" dirty="0" smtClean="0">
                          <a:solidFill>
                            <a:srgbClr val="FF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실종 당시 </a:t>
                      </a:r>
                      <a:r>
                        <a:rPr kumimoji="0" lang="en-US" altLang="ko-KR" sz="1200" b="0" i="0" u="none" kern="1200" dirty="0" smtClean="0">
                          <a:solidFill>
                            <a:srgbClr val="FF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18</a:t>
                      </a:r>
                      <a:r>
                        <a:rPr kumimoji="0" lang="ko-KR" altLang="en-US" sz="1200" b="0" i="0" u="none" kern="1200" dirty="0" smtClean="0">
                          <a:solidFill>
                            <a:srgbClr val="FF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세 미만 아동</a:t>
                      </a:r>
                      <a:r>
                        <a:rPr kumimoji="0" lang="en-US" altLang="ko-KR" sz="1200" b="0" i="0" u="none" kern="1200" dirty="0" smtClean="0">
                          <a:solidFill>
                            <a:srgbClr val="FF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, </a:t>
                      </a:r>
                      <a:r>
                        <a:rPr kumimoji="0" lang="ko-KR" altLang="en-US" sz="1200" b="0" i="0" u="none" kern="1200" dirty="0" err="1" smtClean="0">
                          <a:solidFill>
                            <a:srgbClr val="FF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지적ㆍ자폐성ㆍ정신장애인</a:t>
                      </a:r>
                      <a:r>
                        <a:rPr kumimoji="0" lang="en-US" altLang="ko-KR" sz="1200" b="0" i="0" u="none" kern="1200" dirty="0" smtClean="0">
                          <a:solidFill>
                            <a:srgbClr val="FF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, </a:t>
                      </a:r>
                      <a:r>
                        <a:rPr kumimoji="0" lang="ko-KR" altLang="en-US" sz="1200" b="0" i="0" u="none" kern="1200" dirty="0" smtClean="0">
                          <a:solidFill>
                            <a:srgbClr val="FF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치매환자</a:t>
                      </a:r>
                      <a:r>
                        <a:rPr kumimoji="0" lang="ko-KR" altLang="en-US" sz="1200" b="0" i="0" u="none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를 말한다</a:t>
                      </a:r>
                      <a:r>
                        <a:rPr kumimoji="0" lang="en-US" altLang="ko-KR" sz="1200" b="0" i="0" u="none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. </a:t>
                      </a:r>
                    </a:p>
                    <a:p>
                      <a:pPr marL="228600" indent="-228600">
                        <a:buAutoNum type="arabicPeriod"/>
                      </a:pPr>
                      <a:endParaRPr kumimoji="0" lang="en-US" altLang="ko-KR" sz="1200" b="0" i="0" u="none" kern="1200" dirty="0" smtClean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r>
                        <a:rPr kumimoji="0" lang="en-US" altLang="ko-KR" sz="1200" b="0" i="0" u="none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2. "</a:t>
                      </a:r>
                      <a:r>
                        <a:rPr kumimoji="0" lang="ko-KR" altLang="en-US" sz="1200" b="0" i="0" u="none" kern="1200" dirty="0" err="1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실종아동등</a:t>
                      </a:r>
                      <a:r>
                        <a:rPr kumimoji="0" lang="en-US" altLang="ko-KR" sz="1200" b="0" i="0" u="none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"</a:t>
                      </a:r>
                      <a:r>
                        <a:rPr kumimoji="0" lang="ko-KR" altLang="en-US" sz="1200" b="0" i="0" u="none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이란 </a:t>
                      </a:r>
                      <a:r>
                        <a:rPr kumimoji="0" lang="ko-KR" altLang="en-US" sz="1200" b="0" i="0" u="none" kern="1200" dirty="0" smtClean="0">
                          <a:solidFill>
                            <a:srgbClr val="FF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보호자로부터 이탈</a:t>
                      </a:r>
                      <a:r>
                        <a:rPr kumimoji="0" lang="ko-KR" altLang="en-US" sz="1200" b="0" i="0" u="none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된 </a:t>
                      </a:r>
                      <a:r>
                        <a:rPr kumimoji="0" lang="ko-KR" altLang="en-US" sz="1200" b="0" i="0" u="none" kern="1200" dirty="0" err="1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아동등을</a:t>
                      </a:r>
                      <a:r>
                        <a:rPr kumimoji="0" lang="ko-KR" altLang="en-US" sz="1200" b="0" i="0" u="none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말한다</a:t>
                      </a:r>
                      <a:r>
                        <a:rPr kumimoji="0" lang="en-US" altLang="ko-KR" sz="1200" b="0" i="0" u="none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. </a:t>
                      </a:r>
                    </a:p>
                    <a:p>
                      <a:endParaRPr kumimoji="0" lang="en-US" altLang="ko-KR" sz="1200" b="0" i="0" u="none" kern="1200" dirty="0" smtClean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r>
                        <a:rPr kumimoji="0" lang="en-US" altLang="ko-KR" sz="1200" b="0" i="0" u="none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3. "</a:t>
                      </a:r>
                      <a:r>
                        <a:rPr kumimoji="0" lang="ko-KR" altLang="en-US" sz="1200" b="0" i="0" u="none" kern="1200" dirty="0" err="1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찾는실종아동등</a:t>
                      </a:r>
                      <a:r>
                        <a:rPr kumimoji="0" lang="en-US" altLang="ko-KR" sz="1200" b="0" i="0" u="none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"</a:t>
                      </a:r>
                      <a:r>
                        <a:rPr kumimoji="0" lang="ko-KR" altLang="en-US" sz="1200" b="0" i="0" u="none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이란 </a:t>
                      </a:r>
                      <a:r>
                        <a:rPr kumimoji="0" lang="ko-KR" altLang="en-US" sz="1200" b="0" i="0" u="none" kern="1200" dirty="0" smtClean="0">
                          <a:solidFill>
                            <a:srgbClr val="FF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보호자가 찾고 있는 </a:t>
                      </a:r>
                      <a:r>
                        <a:rPr kumimoji="0" lang="ko-KR" altLang="en-US" sz="1200" b="0" i="0" u="none" kern="1200" dirty="0" err="1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실종아동등을</a:t>
                      </a:r>
                      <a:r>
                        <a:rPr kumimoji="0" lang="ko-KR" altLang="en-US" sz="1200" b="0" i="0" u="none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말한다</a:t>
                      </a:r>
                      <a:r>
                        <a:rPr kumimoji="0" lang="en-US" altLang="ko-KR" sz="1200" b="0" i="0" u="none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. </a:t>
                      </a:r>
                    </a:p>
                    <a:p>
                      <a:endParaRPr kumimoji="0" lang="en-US" altLang="ko-KR" sz="1200" b="0" i="0" u="none" kern="1200" dirty="0" smtClean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r>
                        <a:rPr kumimoji="0" lang="en-US" altLang="ko-KR" sz="1200" b="0" i="0" u="none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4. "</a:t>
                      </a:r>
                      <a:r>
                        <a:rPr kumimoji="0" lang="ko-KR" altLang="en-US" sz="1200" b="0" i="0" u="none" kern="1200" dirty="0" err="1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보호실종아동등</a:t>
                      </a:r>
                      <a:r>
                        <a:rPr kumimoji="0" lang="en-US" altLang="ko-KR" sz="1200" b="0" i="0" u="none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"</a:t>
                      </a:r>
                      <a:r>
                        <a:rPr kumimoji="0" lang="ko-KR" altLang="en-US" sz="1200" b="0" i="0" u="none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이란 보호자가 확인되지 </a:t>
                      </a:r>
                      <a:r>
                        <a:rPr kumimoji="0" lang="ko-KR" altLang="en-US" sz="1200" b="0" i="0" u="none" kern="1200" dirty="0" smtClean="0">
                          <a:solidFill>
                            <a:srgbClr val="FF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않아 경찰관이 보호하고 있는</a:t>
                      </a:r>
                      <a:r>
                        <a:rPr kumimoji="0" lang="ko-KR" altLang="en-US" sz="1200" b="0" i="0" u="none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kumimoji="0" lang="ko-KR" altLang="en-US" sz="1200" b="0" i="0" u="none" kern="1200" dirty="0" err="1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실종아동등을</a:t>
                      </a:r>
                      <a:r>
                        <a:rPr kumimoji="0" lang="ko-KR" altLang="en-US" sz="1200" b="0" i="0" u="none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말한다</a:t>
                      </a:r>
                      <a:r>
                        <a:rPr kumimoji="0" lang="en-US" altLang="ko-KR" sz="1200" b="0" i="0" u="none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. </a:t>
                      </a:r>
                    </a:p>
                    <a:p>
                      <a:endParaRPr kumimoji="0" lang="en-US" altLang="ko-KR" sz="1200" b="0" i="0" u="none" kern="1200" dirty="0" smtClean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r>
                        <a:rPr kumimoji="0" lang="en-US" altLang="ko-KR" sz="1200" b="0" i="0" u="none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5. "</a:t>
                      </a:r>
                      <a:r>
                        <a:rPr kumimoji="0" lang="ko-KR" altLang="en-US" sz="1200" b="0" i="0" u="none" kern="1200" dirty="0" err="1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장기실종아동등</a:t>
                      </a:r>
                      <a:r>
                        <a:rPr kumimoji="0" lang="en-US" altLang="ko-KR" sz="1200" b="0" i="0" u="none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"</a:t>
                      </a:r>
                      <a:r>
                        <a:rPr kumimoji="0" lang="ko-KR" altLang="en-US" sz="1200" b="0" i="0" u="none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이란 보호자로부터 </a:t>
                      </a:r>
                      <a:r>
                        <a:rPr kumimoji="0" lang="ko-KR" altLang="en-US" sz="1200" b="0" i="0" u="none" kern="1200" dirty="0" smtClean="0">
                          <a:solidFill>
                            <a:srgbClr val="FF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신고를 접수한 지 </a:t>
                      </a:r>
                      <a:r>
                        <a:rPr kumimoji="0" lang="en-US" altLang="ko-KR" sz="1200" b="0" i="0" u="none" kern="1200" dirty="0" smtClean="0">
                          <a:solidFill>
                            <a:srgbClr val="FF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48</a:t>
                      </a:r>
                      <a:r>
                        <a:rPr kumimoji="0" lang="ko-KR" altLang="en-US" sz="1200" b="0" i="0" u="none" kern="1200" dirty="0" smtClean="0">
                          <a:solidFill>
                            <a:srgbClr val="FF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시간이 경과한 후에도 발견되지 않은</a:t>
                      </a:r>
                      <a:r>
                        <a:rPr kumimoji="0" lang="ko-KR" altLang="en-US" sz="1200" b="0" i="0" u="none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kumimoji="0" lang="ko-KR" altLang="en-US" sz="1200" b="0" i="0" u="none" kern="1200" dirty="0" err="1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찾는실</a:t>
                      </a:r>
                      <a:endParaRPr kumimoji="0" lang="en-US" altLang="ko-KR" sz="1200" b="0" i="0" u="none" kern="1200" dirty="0" smtClean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r>
                        <a:rPr kumimoji="0" lang="en-US" altLang="ko-KR" sz="1200" b="0" i="0" u="none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    </a:t>
                      </a:r>
                      <a:r>
                        <a:rPr kumimoji="0" lang="ko-KR" altLang="en-US" sz="1200" b="0" i="0" u="none" kern="1200" dirty="0" err="1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종아동등을</a:t>
                      </a:r>
                      <a:r>
                        <a:rPr kumimoji="0" lang="ko-KR" altLang="en-US" sz="1200" b="0" i="0" u="none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말한다</a:t>
                      </a:r>
                      <a:r>
                        <a:rPr kumimoji="0" lang="en-US" altLang="ko-KR" sz="1200" b="0" i="0" u="none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. </a:t>
                      </a:r>
                    </a:p>
                    <a:p>
                      <a:endParaRPr kumimoji="0" lang="en-US" altLang="ko-KR" sz="1200" b="0" i="0" u="none" kern="1200" dirty="0" smtClean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r>
                        <a:rPr kumimoji="0" lang="en-US" altLang="ko-KR" sz="1200" b="0" i="0" u="none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6. "</a:t>
                      </a:r>
                      <a:r>
                        <a:rPr kumimoji="0" lang="ko-KR" altLang="en-US" sz="1200" b="0" i="0" u="none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가출인</a:t>
                      </a:r>
                      <a:r>
                        <a:rPr kumimoji="0" lang="en-US" altLang="ko-KR" sz="1200" b="0" i="0" u="none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"</a:t>
                      </a:r>
                      <a:r>
                        <a:rPr kumimoji="0" lang="ko-KR" altLang="en-US" sz="1200" b="0" i="0" u="none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이란 신고 당시 </a:t>
                      </a:r>
                      <a:r>
                        <a:rPr kumimoji="0" lang="ko-KR" altLang="en-US" sz="1200" b="0" i="0" u="none" kern="1200" dirty="0" smtClean="0">
                          <a:solidFill>
                            <a:srgbClr val="FF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보호자로부터 이탈된 </a:t>
                      </a:r>
                      <a:r>
                        <a:rPr kumimoji="0" lang="en-US" altLang="ko-KR" sz="1200" b="0" i="0" u="none" kern="1200" dirty="0" smtClean="0">
                          <a:solidFill>
                            <a:srgbClr val="FF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18</a:t>
                      </a:r>
                      <a:r>
                        <a:rPr kumimoji="0" lang="ko-KR" altLang="en-US" sz="1200" b="0" i="0" u="none" kern="1200" dirty="0" smtClean="0">
                          <a:solidFill>
                            <a:srgbClr val="FF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세 이상의 사람</a:t>
                      </a:r>
                      <a:r>
                        <a:rPr kumimoji="0" lang="ko-KR" altLang="en-US" sz="1200" b="0" i="0" u="none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을 말한다</a:t>
                      </a:r>
                      <a:r>
                        <a:rPr kumimoji="0" lang="en-US" altLang="ko-KR" sz="1200" b="0" i="0" u="none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. </a:t>
                      </a:r>
                    </a:p>
                    <a:p>
                      <a:endParaRPr kumimoji="0" lang="en-US" altLang="ko-KR" sz="1200" b="0" i="0" u="none" kern="1200" dirty="0" smtClean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r>
                        <a:rPr kumimoji="0" lang="en-US" altLang="ko-KR" sz="1200" b="0" i="0" u="none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7. "</a:t>
                      </a:r>
                      <a:r>
                        <a:rPr kumimoji="0" lang="ko-KR" altLang="en-US" sz="1200" b="0" i="0" u="none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발생지</a:t>
                      </a:r>
                      <a:r>
                        <a:rPr kumimoji="0" lang="en-US" altLang="ko-KR" sz="1200" b="0" i="0" u="none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"</a:t>
                      </a:r>
                      <a:r>
                        <a:rPr kumimoji="0" lang="ko-KR" altLang="en-US" sz="1200" b="0" i="0" u="none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란 </a:t>
                      </a:r>
                      <a:r>
                        <a:rPr kumimoji="0" lang="ko-KR" altLang="en-US" sz="1200" b="0" i="0" u="none" kern="1200" dirty="0" err="1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실종아동등</a:t>
                      </a:r>
                      <a:r>
                        <a:rPr kumimoji="0" lang="ko-KR" altLang="en-US" sz="1200" b="0" i="0" u="none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및 </a:t>
                      </a:r>
                      <a:r>
                        <a:rPr kumimoji="0" lang="ko-KR" altLang="en-US" sz="1200" b="0" i="0" u="none" kern="1200" dirty="0" err="1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가출인이</a:t>
                      </a:r>
                      <a:r>
                        <a:rPr kumimoji="0" lang="ko-KR" altLang="en-US" sz="1200" b="0" i="0" u="none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kumimoji="0" lang="ko-KR" altLang="en-US" sz="1200" b="0" i="0" u="none" kern="1200" dirty="0" err="1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실종ㆍ가출</a:t>
                      </a:r>
                      <a:r>
                        <a:rPr kumimoji="0" lang="ko-KR" altLang="en-US" sz="1200" b="0" i="0" u="none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전 최종적으로 목격되었거나 목격되었을 것으로 추정</a:t>
                      </a:r>
                      <a:endParaRPr kumimoji="0" lang="en-US" altLang="ko-KR" sz="1200" b="0" i="0" u="none" kern="1200" dirty="0" smtClean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r>
                        <a:rPr kumimoji="0" lang="en-US" altLang="ko-KR" sz="1200" b="0" i="0" u="none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   </a:t>
                      </a:r>
                      <a:r>
                        <a:rPr kumimoji="0" lang="ko-KR" altLang="en-US" sz="1200" b="0" i="0" u="none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하여 </a:t>
                      </a:r>
                      <a:r>
                        <a:rPr kumimoji="0" lang="ko-KR" altLang="en-US" sz="1200" b="0" i="0" u="none" kern="1200" dirty="0" smtClean="0">
                          <a:solidFill>
                            <a:srgbClr val="FF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신고자 등이 진술한 장소</a:t>
                      </a:r>
                      <a:r>
                        <a:rPr kumimoji="0" lang="ko-KR" altLang="en-US" sz="1200" b="0" i="0" u="none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를 말하며</a:t>
                      </a:r>
                      <a:r>
                        <a:rPr kumimoji="0" lang="en-US" altLang="ko-KR" sz="1200" b="0" i="0" u="none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, </a:t>
                      </a:r>
                      <a:r>
                        <a:rPr kumimoji="0" lang="ko-KR" altLang="en-US" sz="1200" b="0" i="0" u="none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신고자 등이 최종 목격 장소를 진술하지 못하거나</a:t>
                      </a:r>
                      <a:r>
                        <a:rPr kumimoji="0" lang="en-US" altLang="ko-KR" sz="1200" b="0" i="0" u="none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, </a:t>
                      </a:r>
                      <a:r>
                        <a:rPr kumimoji="0" lang="ko-KR" altLang="en-US" sz="1200" b="0" i="0" u="none" kern="1200" dirty="0" err="1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목격되었</a:t>
                      </a:r>
                      <a:endParaRPr kumimoji="0" lang="en-US" altLang="ko-KR" sz="1200" b="0" i="0" u="none" kern="1200" dirty="0" smtClean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r>
                        <a:rPr kumimoji="0" lang="en-US" altLang="ko-KR" sz="1200" b="0" i="0" u="none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    </a:t>
                      </a:r>
                      <a:r>
                        <a:rPr kumimoji="0" lang="ko-KR" altLang="en-US" sz="1200" b="0" i="0" u="none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을 것으로 추정되는 장소가 대중교통시설 등일 경우 또는 </a:t>
                      </a:r>
                      <a:r>
                        <a:rPr kumimoji="0" lang="ko-KR" altLang="en-US" sz="1200" b="0" i="0" u="none" kern="1200" dirty="0" err="1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실종ㆍ가출</a:t>
                      </a:r>
                      <a:r>
                        <a:rPr kumimoji="0" lang="ko-KR" altLang="en-US" sz="1200" b="0" i="0" u="none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발생 후 </a:t>
                      </a:r>
                      <a:r>
                        <a:rPr kumimoji="0" lang="en-US" altLang="ko-KR" sz="1200" b="0" i="0" u="none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  <a:r>
                        <a:rPr kumimoji="0" lang="ko-KR" altLang="en-US" sz="1200" b="0" i="0" u="none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개월이 경과한 때에는 </a:t>
                      </a:r>
                      <a:endParaRPr kumimoji="0" lang="en-US" altLang="ko-KR" sz="1200" b="0" i="0" u="none" kern="1200" dirty="0" smtClean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r>
                        <a:rPr kumimoji="0" lang="en-US" altLang="ko-KR" sz="1200" b="0" i="0" u="none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    </a:t>
                      </a:r>
                      <a:r>
                        <a:rPr kumimoji="0" lang="ko-KR" altLang="en-US" sz="1200" b="0" i="0" u="none" kern="1200" dirty="0" err="1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실종아동등</a:t>
                      </a:r>
                      <a:r>
                        <a:rPr kumimoji="0" lang="ko-KR" altLang="en-US" sz="1200" b="0" i="0" u="none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및 가출인의 </a:t>
                      </a:r>
                      <a:r>
                        <a:rPr kumimoji="0" lang="ko-KR" altLang="en-US" sz="1200" b="0" i="0" u="none" kern="1200" dirty="0" smtClean="0">
                          <a:solidFill>
                            <a:srgbClr val="FF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실종 전 최종 주거지</a:t>
                      </a:r>
                      <a:r>
                        <a:rPr kumimoji="0" lang="ko-KR" altLang="en-US" sz="1200" b="0" i="0" u="none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를 말한다</a:t>
                      </a:r>
                      <a:r>
                        <a:rPr kumimoji="0" lang="en-US" altLang="ko-KR" sz="1200" b="0" i="0" u="none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. </a:t>
                      </a:r>
                    </a:p>
                    <a:p>
                      <a:endParaRPr kumimoji="0" lang="en-US" altLang="ko-KR" sz="1200" b="0" i="0" u="none" kern="1200" dirty="0" smtClean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r>
                        <a:rPr kumimoji="0" lang="en-US" altLang="ko-KR" sz="1200" b="0" i="0" u="none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8. "</a:t>
                      </a:r>
                      <a:r>
                        <a:rPr kumimoji="0" lang="ko-KR" altLang="en-US" sz="1200" b="0" i="0" u="none" kern="1200" dirty="0" err="1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발견지</a:t>
                      </a:r>
                      <a:r>
                        <a:rPr kumimoji="0" lang="en-US" altLang="ko-KR" sz="1200" b="0" i="0" u="none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"</a:t>
                      </a:r>
                      <a:r>
                        <a:rPr kumimoji="0" lang="ko-KR" altLang="en-US" sz="1200" b="0" i="0" u="none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란 </a:t>
                      </a:r>
                      <a:r>
                        <a:rPr kumimoji="0" lang="ko-KR" altLang="en-US" sz="1200" b="0" i="0" u="none" kern="1200" dirty="0" err="1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실종아동등</a:t>
                      </a:r>
                      <a:r>
                        <a:rPr kumimoji="0" lang="ko-KR" altLang="en-US" sz="1200" b="0" i="0" u="none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또는 </a:t>
                      </a:r>
                      <a:r>
                        <a:rPr kumimoji="0" lang="ko-KR" altLang="en-US" sz="1200" b="0" i="0" u="none" kern="1200" dirty="0" err="1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가출인을</a:t>
                      </a:r>
                      <a:r>
                        <a:rPr kumimoji="0" lang="ko-KR" altLang="en-US" sz="1200" b="0" i="0" u="none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kumimoji="0" lang="ko-KR" altLang="en-US" sz="1200" b="0" i="0" u="none" kern="1200" dirty="0" smtClean="0">
                          <a:solidFill>
                            <a:srgbClr val="FF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발견하여 보호 중인 장소</a:t>
                      </a:r>
                      <a:r>
                        <a:rPr kumimoji="0" lang="ko-KR" altLang="en-US" sz="1200" b="0" i="0" u="none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를 말하며</a:t>
                      </a:r>
                      <a:r>
                        <a:rPr kumimoji="0" lang="en-US" altLang="ko-KR" sz="1200" b="0" i="0" u="none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, </a:t>
                      </a:r>
                      <a:r>
                        <a:rPr kumimoji="0" lang="ko-KR" altLang="en-US" sz="1200" b="0" i="0" u="none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발견한 장소와 보호 중인 장소가 서로 다른 경우에는 보호 중인 장소를 말한다</a:t>
                      </a:r>
                      <a:r>
                        <a:rPr kumimoji="0" lang="en-US" altLang="ko-KR" sz="1200" b="0" i="0" u="none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. </a:t>
                      </a:r>
                    </a:p>
                    <a:p>
                      <a:endParaRPr kumimoji="0" lang="ko-KR" altLang="en-US" sz="1200" b="0" i="0" u="none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17780" marR="17780" marT="17780" marB="17780" anchor="ctr">
                    <a:lnL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10001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364017094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제목 2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altLang="ko-KR" sz="2800" dirty="0"/>
              <a:t>4-3. </a:t>
            </a:r>
            <a:r>
              <a:rPr lang="ko-KR" altLang="en-US" sz="2800" dirty="0"/>
              <a:t>실종아동 등</a:t>
            </a:r>
            <a:r>
              <a:rPr lang="en-US" altLang="ko-KR" sz="2800" dirty="0"/>
              <a:t> </a:t>
            </a:r>
            <a:r>
              <a:rPr lang="ko-KR" altLang="en-US" sz="2800" dirty="0"/>
              <a:t>가출인 업무처리규칙에 관한 활동</a:t>
            </a:r>
            <a:r>
              <a:rPr lang="en-US" altLang="ko-KR" sz="2800" dirty="0"/>
              <a:t/>
            </a:r>
            <a:br>
              <a:rPr lang="en-US" altLang="ko-KR" sz="2800" dirty="0"/>
            </a:br>
            <a:r>
              <a:rPr lang="en-US" altLang="ko-KR" sz="2800" dirty="0"/>
              <a:t>: </a:t>
            </a:r>
            <a:r>
              <a:rPr lang="ko-KR" altLang="en-US" sz="2800" dirty="0"/>
              <a:t>정보시스템 입력대상 및 정보관리</a:t>
            </a:r>
          </a:p>
        </p:txBody>
      </p:sp>
      <p:graphicFrame>
        <p:nvGraphicFramePr>
          <p:cNvPr id="4" name="표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19152641"/>
              </p:ext>
            </p:extLst>
          </p:nvPr>
        </p:nvGraphicFramePr>
        <p:xfrm>
          <a:off x="785786" y="1357298"/>
          <a:ext cx="7848872" cy="5254821"/>
        </p:xfrm>
        <a:graphic>
          <a:graphicData uri="http://schemas.openxmlformats.org/drawingml/2006/table">
            <a:tbl>
              <a:tblPr/>
              <a:tblGrid>
                <a:gridCol w="1296144">
                  <a:extLst>
                    <a:ext uri="{9D8B030D-6E8A-4147-A177-3AD203B41FA5}">
                      <a16:colId xmlns="" xmlns:a16="http://schemas.microsoft.com/office/drawing/2014/main" val="20000"/>
                    </a:ext>
                  </a:extLst>
                </a:gridCol>
                <a:gridCol w="6552728">
                  <a:extLst>
                    <a:ext uri="{9D8B030D-6E8A-4147-A177-3AD203B41FA5}">
                      <a16:colId xmlns="" xmlns:a16="http://schemas.microsoft.com/office/drawing/2014/main" val="20001"/>
                    </a:ext>
                  </a:extLst>
                </a:gridCol>
              </a:tblGrid>
              <a:tr h="600067">
                <a:tc gridSpan="2">
                  <a:txBody>
                    <a:bodyPr/>
                    <a:lstStyle/>
                    <a:p>
                      <a:pPr marL="0" marR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o-KR" altLang="en-US" sz="1400" b="0" kern="1200" dirty="0" err="1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실종아동등</a:t>
                      </a:r>
                      <a:r>
                        <a:rPr kumimoji="0" lang="ko-KR" altLang="en-US" sz="1400" b="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kumimoji="0" lang="ko-KR" altLang="en-US" sz="1400" b="0" kern="1200" dirty="0" err="1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프로파일링시스템</a:t>
                      </a:r>
                      <a:r>
                        <a:rPr kumimoji="0" lang="ko-KR" altLang="en-US" sz="1400" b="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 및 </a:t>
                      </a:r>
                      <a:r>
                        <a:rPr kumimoji="0" lang="ko-KR" altLang="en-US" sz="1400" b="0" kern="1200" dirty="0" err="1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실종아동찾기센터</a:t>
                      </a:r>
                      <a:r>
                        <a:rPr kumimoji="0" lang="ko-KR" altLang="en-US" sz="1400" b="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 홈페이지를 </a:t>
                      </a:r>
                      <a:r>
                        <a:rPr kumimoji="0" lang="en-US" altLang="ko-KR" sz="1400" b="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“</a:t>
                      </a:r>
                      <a:r>
                        <a:rPr kumimoji="0" lang="ko-KR" altLang="en-US" sz="1400" b="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인터넷 안전드림”이라 한다</a:t>
                      </a:r>
                      <a:r>
                        <a:rPr kumimoji="0" lang="en-US" altLang="ko-KR" sz="1400" b="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.</a:t>
                      </a:r>
                      <a:endParaRPr kumimoji="0" lang="ko-KR" altLang="en-US" sz="1400" b="0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17780" marR="17780" marT="17780" marB="17780" anchor="ctr">
                    <a:lnL>
                      <a:noFill/>
                    </a:lnL>
                    <a:lnR w="508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EAEA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kumimoji="0" lang="ko-KR" altLang="en-US" sz="1400" b="0" i="0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17780" marR="17780" marT="17780" marB="17780" anchor="ctr">
                    <a:lnL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10000"/>
                  </a:ext>
                </a:extLst>
              </a:tr>
              <a:tr h="600067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o-KR" altLang="en-US" sz="1400" b="0" i="0" kern="1200" dirty="0" err="1">
                          <a:solidFill>
                            <a:srgbClr val="FF0000"/>
                          </a:solidFill>
                          <a:latin typeface="+mn-lt"/>
                          <a:ea typeface="+mn-ea"/>
                          <a:cs typeface="+mn-cs"/>
                        </a:rPr>
                        <a:t>실종아동등</a:t>
                      </a:r>
                      <a:endParaRPr kumimoji="0" lang="en-US" altLang="ko-KR" sz="1400" b="0" i="0" kern="1200" dirty="0">
                        <a:solidFill>
                          <a:srgbClr val="FF0000"/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o-KR" altLang="en-US" sz="1400" b="0" i="0" kern="1200" dirty="0">
                          <a:solidFill>
                            <a:srgbClr val="FF0000"/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kumimoji="0" lang="ko-KR" altLang="en-US" sz="1400" b="0" i="0" kern="1200" dirty="0" err="1">
                          <a:solidFill>
                            <a:srgbClr val="FF0000"/>
                          </a:solidFill>
                          <a:latin typeface="+mn-lt"/>
                          <a:ea typeface="+mn-ea"/>
                          <a:cs typeface="+mn-cs"/>
                        </a:rPr>
                        <a:t>프로파일링</a:t>
                      </a:r>
                      <a:endParaRPr kumimoji="0" lang="en-US" altLang="ko-KR" sz="1400" b="0" i="0" kern="1200" dirty="0">
                        <a:solidFill>
                          <a:srgbClr val="FF0000"/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o-KR" altLang="en-US" sz="1400" b="0" i="0" kern="1200" dirty="0">
                          <a:solidFill>
                            <a:srgbClr val="FF0000"/>
                          </a:solidFill>
                          <a:latin typeface="+mn-lt"/>
                          <a:ea typeface="+mn-ea"/>
                          <a:cs typeface="+mn-cs"/>
                        </a:rPr>
                        <a:t>시스템의 </a:t>
                      </a:r>
                      <a:endParaRPr kumimoji="0" lang="en-US" altLang="ko-KR" sz="1400" b="0" i="0" kern="1200" dirty="0">
                        <a:solidFill>
                          <a:srgbClr val="FF0000"/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o-KR" altLang="en-US" sz="1400" b="0" i="0" kern="1200" dirty="0">
                          <a:solidFill>
                            <a:srgbClr val="FF0000"/>
                          </a:solidFill>
                          <a:latin typeface="+mn-lt"/>
                          <a:ea typeface="+mn-ea"/>
                          <a:cs typeface="+mn-cs"/>
                        </a:rPr>
                        <a:t>입력 대상</a:t>
                      </a:r>
                    </a:p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ko-KR" altLang="en-US" sz="1400" b="0" i="0" kern="1200" dirty="0">
                        <a:solidFill>
                          <a:srgbClr val="FF0000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17780" marR="17780" marT="17780" marB="17780" anchor="ctr">
                    <a:lnL>
                      <a:noFill/>
                    </a:lnL>
                    <a:lnR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EAE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kumimoji="0" lang="ko-KR" altLang="en-US" sz="1400" b="0" i="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① </a:t>
                      </a:r>
                      <a:r>
                        <a:rPr kumimoji="0" lang="ko-KR" altLang="en-US" sz="1400" b="0" i="0" kern="1200" dirty="0" err="1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실종아동등</a:t>
                      </a:r>
                      <a:endParaRPr kumimoji="0" lang="ko-KR" altLang="en-US" sz="1400" b="0" i="0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r>
                        <a:rPr kumimoji="0" lang="ko-KR" altLang="en-US" sz="1400" b="0" i="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 ② 가출인</a:t>
                      </a:r>
                    </a:p>
                    <a:p>
                      <a:r>
                        <a:rPr kumimoji="0" lang="ko-KR" altLang="en-US" sz="1400" b="0" i="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 ③ 보호시설 입소자 중 보호자가 확인되지 않는 사람</a:t>
                      </a:r>
                      <a:r>
                        <a:rPr kumimoji="0" lang="en-US" altLang="ko-KR" sz="1400" b="0" i="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(</a:t>
                      </a:r>
                      <a:r>
                        <a:rPr kumimoji="0" lang="ko-KR" altLang="en-US" sz="1400" b="0" i="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보호시설 무연고자</a:t>
                      </a:r>
                      <a:r>
                        <a:rPr kumimoji="0" lang="en-US" altLang="ko-KR" sz="1400" b="0" i="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)</a:t>
                      </a:r>
                      <a:endParaRPr kumimoji="0" lang="ko-KR" altLang="en-US" sz="1400" b="0" i="0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endParaRPr kumimoji="0" lang="ko-KR" altLang="en-US" sz="1400" b="0" i="0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17780" marR="17780" marT="17780" marB="17780" anchor="ctr">
                    <a:lnL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10001"/>
                  </a:ext>
                </a:extLst>
              </a:tr>
              <a:tr h="1776197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o-KR" altLang="en-US" sz="1400" b="0" i="0" kern="1200" dirty="0" err="1">
                          <a:solidFill>
                            <a:srgbClr val="FF0000"/>
                          </a:solidFill>
                          <a:latin typeface="+mn-lt"/>
                          <a:ea typeface="+mn-ea"/>
                          <a:cs typeface="+mn-cs"/>
                        </a:rPr>
                        <a:t>실종아동등</a:t>
                      </a:r>
                      <a:r>
                        <a:rPr kumimoji="0" lang="ko-KR" altLang="en-US" sz="1400" b="0" i="0" kern="1200" dirty="0">
                          <a:solidFill>
                            <a:srgbClr val="FF0000"/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endParaRPr kumimoji="0" lang="en-US" altLang="ko-KR" sz="1400" b="0" i="0" kern="1200" dirty="0">
                        <a:solidFill>
                          <a:srgbClr val="FF0000"/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o-KR" altLang="en-US" sz="1400" b="0" i="0" kern="1200" dirty="0" err="1">
                          <a:solidFill>
                            <a:srgbClr val="FF0000"/>
                          </a:solidFill>
                          <a:latin typeface="+mn-lt"/>
                          <a:ea typeface="+mn-ea"/>
                          <a:cs typeface="+mn-cs"/>
                        </a:rPr>
                        <a:t>프로파일링</a:t>
                      </a:r>
                      <a:endParaRPr kumimoji="0" lang="en-US" altLang="ko-KR" sz="1400" b="0" i="0" kern="1200" dirty="0">
                        <a:solidFill>
                          <a:srgbClr val="FF0000"/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o-KR" altLang="en-US" sz="1400" b="0" i="0" kern="1200" dirty="0">
                          <a:solidFill>
                            <a:srgbClr val="FF0000"/>
                          </a:solidFill>
                          <a:latin typeface="+mn-lt"/>
                          <a:ea typeface="+mn-ea"/>
                          <a:cs typeface="+mn-cs"/>
                        </a:rPr>
                        <a:t>시스템 입력 </a:t>
                      </a:r>
                      <a:endParaRPr kumimoji="0" lang="en-US" altLang="ko-KR" sz="1400" b="0" i="0" kern="1200" dirty="0">
                        <a:solidFill>
                          <a:srgbClr val="FF0000"/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o-KR" altLang="en-US" sz="1400" b="0" i="0" kern="1200" dirty="0">
                          <a:solidFill>
                            <a:srgbClr val="FF0000"/>
                          </a:solidFill>
                          <a:latin typeface="+mn-lt"/>
                          <a:ea typeface="+mn-ea"/>
                          <a:cs typeface="+mn-cs"/>
                        </a:rPr>
                        <a:t>제외 대상자</a:t>
                      </a:r>
                    </a:p>
                  </a:txBody>
                  <a:tcPr marL="17780" marR="17780" marT="17780" marB="17780" anchor="ctr">
                    <a:lnL>
                      <a:noFill/>
                    </a:lnL>
                    <a:lnR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EAEA"/>
                    </a:solidFill>
                  </a:tcPr>
                </a:tc>
                <a:tc>
                  <a:txBody>
                    <a:bodyPr/>
                    <a:lstStyle/>
                    <a:p>
                      <a:endParaRPr kumimoji="0" lang="en-US" altLang="ko-KR" sz="1400" b="0" i="0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pPr fontAlgn="base" latinLnBrk="1"/>
                      <a:r>
                        <a:rPr kumimoji="0" lang="ko-KR" altLang="en-US" sz="1400" b="0" i="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①</a:t>
                      </a:r>
                      <a:r>
                        <a:rPr kumimoji="0" lang="ko-KR" altLang="en-US" sz="140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채무관계 해결</a:t>
                      </a:r>
                      <a:r>
                        <a:rPr kumimoji="0" lang="en-US" altLang="ko-KR" sz="140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, </a:t>
                      </a:r>
                      <a:r>
                        <a:rPr kumimoji="0" lang="ko-KR" altLang="en-US" sz="140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형사사건 당사자 소재 확인 등 </a:t>
                      </a:r>
                      <a:r>
                        <a:rPr kumimoji="0" lang="ko-KR" altLang="en-US" sz="1400" kern="1200" dirty="0" err="1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실종아동등</a:t>
                      </a:r>
                      <a:r>
                        <a:rPr kumimoji="0" lang="ko-KR" altLang="en-US" sz="140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 및 가출인 발견 외 다른 </a:t>
                      </a:r>
                      <a:endParaRPr kumimoji="0" lang="en-US" altLang="ko-KR" sz="1400" kern="1200" dirty="0" smtClean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pPr fontAlgn="base" latinLnBrk="1"/>
                      <a:r>
                        <a:rPr kumimoji="0" lang="en-US" altLang="ko-KR" sz="1400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    </a:t>
                      </a:r>
                      <a:r>
                        <a:rPr kumimoji="0" lang="ko-KR" altLang="en-US" sz="1400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목적으로 </a:t>
                      </a:r>
                      <a:r>
                        <a:rPr kumimoji="0" lang="ko-KR" altLang="en-US" sz="140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신고된 사람</a:t>
                      </a:r>
                    </a:p>
                    <a:p>
                      <a:pPr marL="0" marR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o-KR" altLang="en-US" sz="1400" b="0" i="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②</a:t>
                      </a:r>
                      <a:r>
                        <a:rPr kumimoji="0" lang="en-US" altLang="ko-KR" sz="140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kumimoji="0" lang="ko-KR" altLang="en-US" sz="140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수사기관으로부터 지명수배 또는 </a:t>
                      </a:r>
                      <a:r>
                        <a:rPr kumimoji="0" lang="ko-KR" altLang="en-US" sz="1400" kern="1200" dirty="0" err="1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지명통보된</a:t>
                      </a:r>
                      <a:r>
                        <a:rPr kumimoji="0" lang="ko-KR" altLang="en-US" sz="140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 사람</a:t>
                      </a:r>
                    </a:p>
                    <a:p>
                      <a:r>
                        <a:rPr kumimoji="0" lang="ko-KR" altLang="en-US" sz="1400" b="0" i="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③ 허위로 신고된 사람</a:t>
                      </a:r>
                    </a:p>
                    <a:p>
                      <a:r>
                        <a:rPr kumimoji="0" lang="ko-KR" altLang="en-US" sz="1400" b="0" i="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④ 보호자가 가출 시 동행한 </a:t>
                      </a:r>
                      <a:r>
                        <a:rPr kumimoji="0" lang="ko-KR" altLang="en-US" sz="1400" b="0" i="0" kern="1200" dirty="0" err="1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실종아동등</a:t>
                      </a:r>
                      <a:endParaRPr kumimoji="0" lang="ko-KR" altLang="en-US" sz="1400" b="0" i="0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r>
                        <a:rPr kumimoji="0" lang="ko-KR" altLang="en-US" sz="1400" b="0" i="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⑤ 그 밖에 신고 내용을 종합하였을 때 명백히 제</a:t>
                      </a:r>
                      <a:r>
                        <a:rPr kumimoji="0" lang="en-US" altLang="ko-KR" sz="1400" b="0" i="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  <a:r>
                        <a:rPr kumimoji="0" lang="ko-KR" altLang="en-US" sz="1400" b="0" i="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항에 따른 입력 대상이 아니라고 </a:t>
                      </a:r>
                      <a:r>
                        <a:rPr kumimoji="0" lang="ko-KR" altLang="en-US" sz="1400" b="0" i="0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판</a:t>
                      </a:r>
                      <a:endParaRPr kumimoji="0" lang="en-US" altLang="ko-KR" sz="1400" b="0" i="0" kern="1200" dirty="0" smtClean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r>
                        <a:rPr kumimoji="0" lang="en-US" altLang="ko-KR" sz="1400" b="0" i="0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     </a:t>
                      </a:r>
                      <a:r>
                        <a:rPr kumimoji="0" lang="ko-KR" altLang="en-US" sz="1400" b="0" i="0" kern="1200" dirty="0" err="1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단되는</a:t>
                      </a:r>
                      <a:r>
                        <a:rPr kumimoji="0" lang="ko-KR" altLang="en-US" sz="1400" b="0" i="0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kumimoji="0" lang="ko-KR" altLang="en-US" sz="1400" b="0" i="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사람</a:t>
                      </a:r>
                    </a:p>
                  </a:txBody>
                  <a:tcPr marL="17780" marR="17780" marT="17780" marB="17780" anchor="ctr">
                    <a:lnL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10002"/>
                  </a:ext>
                </a:extLst>
              </a:tr>
              <a:tr h="1776197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o-KR" altLang="en-US" sz="1400" b="0" i="0" kern="1200" dirty="0">
                          <a:solidFill>
                            <a:srgbClr val="FF0000"/>
                          </a:solidFill>
                          <a:latin typeface="+mn-lt"/>
                          <a:ea typeface="+mn-ea"/>
                          <a:cs typeface="+mn-cs"/>
                        </a:rPr>
                        <a:t>자료 보존기간</a:t>
                      </a:r>
                    </a:p>
                  </a:txBody>
                  <a:tcPr marL="17780" marR="17780" marT="17780" marB="17780" anchor="ctr">
                    <a:lnL>
                      <a:noFill/>
                    </a:lnL>
                    <a:lnR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EAE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kumimoji="0" lang="ko-KR" altLang="en-US" sz="1400" b="0" i="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① </a:t>
                      </a:r>
                      <a:r>
                        <a:rPr kumimoji="0" lang="ko-KR" altLang="en-US" sz="1400" b="0" i="0" kern="1200" dirty="0">
                          <a:solidFill>
                            <a:srgbClr val="FF0000"/>
                          </a:solidFill>
                          <a:latin typeface="+mn-lt"/>
                          <a:ea typeface="+mn-ea"/>
                          <a:cs typeface="+mn-cs"/>
                        </a:rPr>
                        <a:t>발견된 </a:t>
                      </a:r>
                      <a:r>
                        <a:rPr kumimoji="0" lang="en-US" altLang="ko-KR" sz="1400" b="0" i="0" kern="1200" dirty="0">
                          <a:solidFill>
                            <a:srgbClr val="FF0000"/>
                          </a:solidFill>
                          <a:latin typeface="+mn-lt"/>
                          <a:ea typeface="+mn-ea"/>
                          <a:cs typeface="+mn-cs"/>
                        </a:rPr>
                        <a:t>18</a:t>
                      </a:r>
                      <a:r>
                        <a:rPr kumimoji="0" lang="ko-KR" altLang="en-US" sz="1400" b="0" i="0" kern="1200" dirty="0">
                          <a:solidFill>
                            <a:srgbClr val="FF0000"/>
                          </a:solidFill>
                          <a:latin typeface="+mn-lt"/>
                          <a:ea typeface="+mn-ea"/>
                          <a:cs typeface="+mn-cs"/>
                        </a:rPr>
                        <a:t>세 미만 아동 및 가출인 </a:t>
                      </a:r>
                      <a:r>
                        <a:rPr kumimoji="0" lang="en-US" altLang="ko-KR" sz="1400" b="0" i="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: </a:t>
                      </a:r>
                      <a:r>
                        <a:rPr kumimoji="0" lang="ko-KR" altLang="en-US" sz="1400" b="0" i="0" kern="1200" dirty="0">
                          <a:solidFill>
                            <a:srgbClr val="FF0000"/>
                          </a:solidFill>
                          <a:latin typeface="+mn-lt"/>
                          <a:ea typeface="+mn-ea"/>
                          <a:cs typeface="+mn-cs"/>
                        </a:rPr>
                        <a:t>수배 해제 후로부터 </a:t>
                      </a:r>
                      <a:r>
                        <a:rPr kumimoji="0" lang="en-US" altLang="ko-KR" sz="1400" b="0" i="0" kern="1200" dirty="0">
                          <a:solidFill>
                            <a:srgbClr val="FF0000"/>
                          </a:solidFill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  <a:r>
                        <a:rPr kumimoji="0" lang="ko-KR" altLang="en-US" sz="1400" b="0" i="0" kern="1200" dirty="0">
                          <a:solidFill>
                            <a:srgbClr val="FF0000"/>
                          </a:solidFill>
                          <a:latin typeface="+mn-lt"/>
                          <a:ea typeface="+mn-ea"/>
                          <a:cs typeface="+mn-cs"/>
                        </a:rPr>
                        <a:t>년</a:t>
                      </a:r>
                      <a:r>
                        <a:rPr kumimoji="0" lang="ko-KR" altLang="en-US" sz="1400" b="0" i="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간 보관</a:t>
                      </a:r>
                    </a:p>
                    <a:p>
                      <a:r>
                        <a:rPr kumimoji="0" lang="ko-KR" altLang="en-US" sz="1400" b="0" i="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② </a:t>
                      </a:r>
                      <a:r>
                        <a:rPr kumimoji="0" lang="ko-KR" altLang="en-US" sz="1400" b="0" i="0" kern="1200" dirty="0">
                          <a:solidFill>
                            <a:srgbClr val="FF0000"/>
                          </a:solidFill>
                          <a:latin typeface="+mn-lt"/>
                          <a:ea typeface="+mn-ea"/>
                          <a:cs typeface="+mn-cs"/>
                        </a:rPr>
                        <a:t>발견된 지적</a:t>
                      </a:r>
                      <a:r>
                        <a:rPr kumimoji="0" lang="en-US" altLang="ko-KR" sz="1400" b="0" i="0" kern="1200" dirty="0">
                          <a:solidFill>
                            <a:srgbClr val="FF0000"/>
                          </a:solidFill>
                          <a:latin typeface="+mn-lt"/>
                          <a:ea typeface="+mn-ea"/>
                          <a:cs typeface="+mn-cs"/>
                        </a:rPr>
                        <a:t>․</a:t>
                      </a:r>
                      <a:r>
                        <a:rPr kumimoji="0" lang="ko-KR" altLang="en-US" sz="1400" b="0" i="0" kern="1200" dirty="0">
                          <a:solidFill>
                            <a:srgbClr val="FF0000"/>
                          </a:solidFill>
                          <a:latin typeface="+mn-lt"/>
                          <a:ea typeface="+mn-ea"/>
                          <a:cs typeface="+mn-cs"/>
                        </a:rPr>
                        <a:t>자폐성</a:t>
                      </a:r>
                      <a:r>
                        <a:rPr kumimoji="0" lang="en-US" altLang="ko-KR" sz="1400" b="0" i="0" kern="1200" dirty="0">
                          <a:solidFill>
                            <a:srgbClr val="FF0000"/>
                          </a:solidFill>
                          <a:latin typeface="+mn-lt"/>
                          <a:ea typeface="+mn-ea"/>
                          <a:cs typeface="+mn-cs"/>
                        </a:rPr>
                        <a:t>․</a:t>
                      </a:r>
                      <a:r>
                        <a:rPr kumimoji="0" lang="ko-KR" altLang="en-US" sz="1400" b="0" i="0" kern="1200" dirty="0">
                          <a:solidFill>
                            <a:srgbClr val="FF0000"/>
                          </a:solidFill>
                          <a:latin typeface="+mn-lt"/>
                          <a:ea typeface="+mn-ea"/>
                          <a:cs typeface="+mn-cs"/>
                        </a:rPr>
                        <a:t>정신장애인 등 및 치매환자 </a:t>
                      </a:r>
                      <a:r>
                        <a:rPr kumimoji="0" lang="en-US" altLang="ko-KR" sz="1400" b="0" i="0" kern="1200" dirty="0">
                          <a:solidFill>
                            <a:srgbClr val="FF0000"/>
                          </a:solidFill>
                          <a:latin typeface="+mn-lt"/>
                          <a:ea typeface="+mn-ea"/>
                          <a:cs typeface="+mn-cs"/>
                        </a:rPr>
                        <a:t>: </a:t>
                      </a:r>
                      <a:r>
                        <a:rPr kumimoji="0" lang="ko-KR" altLang="en-US" sz="1400" b="0" i="0" kern="1200" dirty="0">
                          <a:solidFill>
                            <a:srgbClr val="FF0000"/>
                          </a:solidFill>
                          <a:latin typeface="+mn-lt"/>
                          <a:ea typeface="+mn-ea"/>
                          <a:cs typeface="+mn-cs"/>
                        </a:rPr>
                        <a:t>수배 해제 후로부터 </a:t>
                      </a:r>
                      <a:r>
                        <a:rPr kumimoji="0" lang="en-US" altLang="ko-KR" sz="1400" b="0" i="0" kern="1200" dirty="0">
                          <a:solidFill>
                            <a:srgbClr val="FF0000"/>
                          </a:solidFill>
                          <a:latin typeface="+mn-lt"/>
                          <a:ea typeface="+mn-ea"/>
                          <a:cs typeface="+mn-cs"/>
                        </a:rPr>
                        <a:t>10</a:t>
                      </a:r>
                      <a:r>
                        <a:rPr kumimoji="0" lang="ko-KR" altLang="en-US" sz="1400" b="0" i="0" kern="1200" dirty="0">
                          <a:solidFill>
                            <a:srgbClr val="FF0000"/>
                          </a:solidFill>
                          <a:latin typeface="+mn-lt"/>
                          <a:ea typeface="+mn-ea"/>
                          <a:cs typeface="+mn-cs"/>
                        </a:rPr>
                        <a:t>년간 </a:t>
                      </a:r>
                      <a:r>
                        <a:rPr kumimoji="0" lang="ko-KR" altLang="en-US" sz="1400" b="0" i="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보관</a:t>
                      </a:r>
                    </a:p>
                    <a:p>
                      <a:r>
                        <a:rPr kumimoji="0" lang="ko-KR" altLang="en-US" sz="1400" b="0" i="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③ </a:t>
                      </a:r>
                      <a:r>
                        <a:rPr kumimoji="0" lang="ko-KR" altLang="en-US" sz="1400" b="0" i="0" kern="1200" dirty="0" err="1">
                          <a:solidFill>
                            <a:srgbClr val="FF0000"/>
                          </a:solidFill>
                          <a:latin typeface="+mn-lt"/>
                          <a:ea typeface="+mn-ea"/>
                          <a:cs typeface="+mn-cs"/>
                        </a:rPr>
                        <a:t>미발견자</a:t>
                      </a:r>
                      <a:r>
                        <a:rPr kumimoji="0" lang="ko-KR" altLang="en-US" sz="1400" b="0" i="0" kern="1200" dirty="0">
                          <a:solidFill>
                            <a:srgbClr val="FF0000"/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kumimoji="0" lang="en-US" altLang="ko-KR" sz="1400" b="0" i="0" kern="1200" dirty="0">
                          <a:solidFill>
                            <a:srgbClr val="FF0000"/>
                          </a:solidFill>
                          <a:latin typeface="+mn-lt"/>
                          <a:ea typeface="+mn-ea"/>
                          <a:cs typeface="+mn-cs"/>
                        </a:rPr>
                        <a:t>: </a:t>
                      </a:r>
                      <a:r>
                        <a:rPr kumimoji="0" lang="ko-KR" altLang="en-US" sz="1400" b="0" i="0" kern="1200" dirty="0">
                          <a:solidFill>
                            <a:srgbClr val="FF0000"/>
                          </a:solidFill>
                          <a:latin typeface="+mn-lt"/>
                          <a:ea typeface="+mn-ea"/>
                          <a:cs typeface="+mn-cs"/>
                        </a:rPr>
                        <a:t>소재 발견 시까지 보관</a:t>
                      </a:r>
                    </a:p>
                    <a:p>
                      <a:r>
                        <a:rPr kumimoji="0" lang="ko-KR" altLang="en-US" sz="1400" b="0" i="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④ 보호시설 무연고자</a:t>
                      </a:r>
                      <a:r>
                        <a:rPr kumimoji="0" lang="en-US" altLang="ko-KR" sz="1400" b="0" i="0" kern="1200" baseline="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: </a:t>
                      </a:r>
                      <a:r>
                        <a:rPr kumimoji="0" lang="ko-KR" altLang="en-US" sz="1400" b="0" i="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본인 요청 시 즉시 삭제</a:t>
                      </a:r>
                    </a:p>
                    <a:p>
                      <a:pPr marL="342900" indent="-342900">
                        <a:buFont typeface="+mj-ea"/>
                        <a:buAutoNum type="circleNumDbPlain"/>
                      </a:pPr>
                      <a:endParaRPr kumimoji="0" lang="ko-KR" altLang="en-US" sz="1400" b="0" i="0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17780" marR="17780" marT="17780" marB="17780" anchor="ctr">
                    <a:lnL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10003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제목 2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altLang="ko-KR" sz="2800" dirty="0"/>
              <a:t>4-3. </a:t>
            </a:r>
            <a:r>
              <a:rPr lang="ko-KR" altLang="en-US" sz="2800" dirty="0"/>
              <a:t>실종아동 등</a:t>
            </a:r>
            <a:r>
              <a:rPr lang="en-US" altLang="ko-KR" sz="2800" dirty="0"/>
              <a:t> </a:t>
            </a:r>
            <a:r>
              <a:rPr lang="ko-KR" altLang="en-US" sz="2800" dirty="0"/>
              <a:t>가출인 업무처리규칙에 관한 활동</a:t>
            </a:r>
            <a:r>
              <a:rPr lang="en-US" altLang="ko-KR" sz="2800" dirty="0"/>
              <a:t/>
            </a:r>
            <a:br>
              <a:rPr lang="en-US" altLang="ko-KR" sz="2800" dirty="0"/>
            </a:br>
            <a:r>
              <a:rPr lang="en-US" altLang="ko-KR" sz="2800" dirty="0"/>
              <a:t>: </a:t>
            </a:r>
            <a:r>
              <a:rPr lang="ko-KR" altLang="en-US" sz="2800" dirty="0"/>
              <a:t>정보시스템 입력대상 및 정보관리</a:t>
            </a:r>
          </a:p>
        </p:txBody>
      </p:sp>
      <p:graphicFrame>
        <p:nvGraphicFramePr>
          <p:cNvPr id="4" name="표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72764748"/>
              </p:ext>
            </p:extLst>
          </p:nvPr>
        </p:nvGraphicFramePr>
        <p:xfrm>
          <a:off x="500034" y="1214422"/>
          <a:ext cx="7848872" cy="5155024"/>
        </p:xfrm>
        <a:graphic>
          <a:graphicData uri="http://schemas.openxmlformats.org/drawingml/2006/table">
            <a:tbl>
              <a:tblPr/>
              <a:tblGrid>
                <a:gridCol w="1296144">
                  <a:extLst>
                    <a:ext uri="{9D8B030D-6E8A-4147-A177-3AD203B41FA5}">
                      <a16:colId xmlns="" xmlns:a16="http://schemas.microsoft.com/office/drawing/2014/main" val="20000"/>
                    </a:ext>
                  </a:extLst>
                </a:gridCol>
                <a:gridCol w="6552728">
                  <a:extLst>
                    <a:ext uri="{9D8B030D-6E8A-4147-A177-3AD203B41FA5}">
                      <a16:colId xmlns="" xmlns:a16="http://schemas.microsoft.com/office/drawing/2014/main" val="20001"/>
                    </a:ext>
                  </a:extLst>
                </a:gridCol>
              </a:tblGrid>
              <a:tr h="2376264">
                <a:tc>
                  <a:txBody>
                    <a:bodyPr/>
                    <a:lstStyle/>
                    <a:p>
                      <a:pPr algn="ctr"/>
                      <a:r>
                        <a:rPr lang="ko-KR" altLang="en-US" sz="1600" dirty="0">
                          <a:solidFill>
                            <a:srgbClr val="FF0000"/>
                          </a:solidFill>
                        </a:rPr>
                        <a:t>인터넷 안전드림에 </a:t>
                      </a:r>
                      <a:r>
                        <a:rPr lang="ko-KR" altLang="en-US" sz="1600" baseline="0" dirty="0">
                          <a:solidFill>
                            <a:srgbClr val="FF0000"/>
                          </a:solidFill>
                        </a:rPr>
                        <a:t> 공개된 </a:t>
                      </a:r>
                      <a:r>
                        <a:rPr lang="ko-KR" altLang="en-US" sz="1600" baseline="0" dirty="0" smtClean="0">
                          <a:solidFill>
                            <a:srgbClr val="FF0000"/>
                          </a:solidFill>
                        </a:rPr>
                        <a:t>자료 삭제</a:t>
                      </a:r>
                      <a:endParaRPr lang="ko-KR" altLang="en-US" sz="1600" dirty="0">
                        <a:solidFill>
                          <a:srgbClr val="FF0000"/>
                        </a:solidFill>
                      </a:endParaRPr>
                    </a:p>
                    <a:p>
                      <a:pPr algn="ctr"/>
                      <a:endParaRPr lang="ko-KR" altLang="en-US" sz="1600" dirty="0"/>
                    </a:p>
                  </a:txBody>
                  <a:tcPr marL="17780" marR="17780" marT="17780" marB="17780" anchor="ctr">
                    <a:lnL>
                      <a:noFill/>
                    </a:lnL>
                    <a:lnR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EAEA"/>
                    </a:solidFill>
                  </a:tcPr>
                </a:tc>
                <a:tc>
                  <a:txBody>
                    <a:bodyPr/>
                    <a:lstStyle/>
                    <a:p>
                      <a:pPr fontAlgn="base" latinLnBrk="1"/>
                      <a:r>
                        <a:rPr kumimoji="0" lang="en-US" altLang="ko-KR" sz="180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1. </a:t>
                      </a:r>
                      <a:r>
                        <a:rPr kumimoji="0" lang="ko-KR" altLang="en-US" sz="1800" kern="1200" dirty="0" err="1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찾는실종아동등을</a:t>
                      </a:r>
                      <a:r>
                        <a:rPr kumimoji="0" lang="ko-KR" altLang="en-US" sz="180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 발견한 때</a:t>
                      </a:r>
                    </a:p>
                    <a:p>
                      <a:pPr fontAlgn="base" latinLnBrk="1"/>
                      <a:r>
                        <a:rPr kumimoji="0" lang="en-US" altLang="ko-KR" sz="180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2. </a:t>
                      </a:r>
                      <a:r>
                        <a:rPr kumimoji="0" lang="ko-KR" altLang="en-US" sz="1800" kern="1200" dirty="0" err="1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보호실종아동등</a:t>
                      </a:r>
                      <a:r>
                        <a:rPr kumimoji="0" lang="ko-KR" altLang="en-US" sz="180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 또는 보호시설 무연고자의 보호자를 확인한 때</a:t>
                      </a:r>
                    </a:p>
                    <a:p>
                      <a:pPr fontAlgn="base" latinLnBrk="1"/>
                      <a:r>
                        <a:rPr kumimoji="0" lang="en-US" altLang="ko-KR" sz="180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3. </a:t>
                      </a:r>
                      <a:r>
                        <a:rPr kumimoji="0" lang="ko-KR" altLang="en-US" sz="180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본인 또는 보호자가 공개된 자료의 삭제를 요청하는 때</a:t>
                      </a:r>
                    </a:p>
                    <a:p>
                      <a:endParaRPr lang="ko-KR" altLang="en-US" dirty="0"/>
                    </a:p>
                  </a:txBody>
                  <a:tcPr marL="17780" marR="17780" marT="17780" marB="17780" anchor="ctr">
                    <a:lnL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10000"/>
                  </a:ext>
                </a:extLst>
              </a:tr>
              <a:tr h="2376264">
                <a:tc>
                  <a:txBody>
                    <a:bodyPr/>
                    <a:lstStyle/>
                    <a:p>
                      <a:pPr algn="ctr"/>
                      <a:r>
                        <a:rPr lang="ko-KR" altLang="en-US" sz="1600" dirty="0" err="1">
                          <a:solidFill>
                            <a:srgbClr val="FF0000"/>
                          </a:solidFill>
                        </a:rPr>
                        <a:t>실종아동등</a:t>
                      </a:r>
                      <a:r>
                        <a:rPr lang="ko-KR" altLang="en-US" sz="1600" dirty="0">
                          <a:solidFill>
                            <a:srgbClr val="FF0000"/>
                          </a:solidFill>
                        </a:rPr>
                        <a:t> 프로파일시스템자료해제</a:t>
                      </a:r>
                    </a:p>
                  </a:txBody>
                  <a:tcPr marL="17780" marR="17780" marT="17780" marB="17780" anchor="ctr">
                    <a:lnL>
                      <a:noFill/>
                    </a:lnL>
                    <a:lnR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EAE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ko-KR" altLang="en-US" dirty="0"/>
                        <a:t>경찰관서의 장은 다음에 해당하는 경우  프로파일시스템에 등록된 자료를 해제하여야</a:t>
                      </a:r>
                      <a:r>
                        <a:rPr lang="ko-KR" altLang="en-US" baseline="0" dirty="0"/>
                        <a:t> 한다</a:t>
                      </a:r>
                      <a:r>
                        <a:rPr lang="en-US" altLang="ko-KR" baseline="0" dirty="0"/>
                        <a:t>.</a:t>
                      </a:r>
                    </a:p>
                    <a:p>
                      <a:endParaRPr lang="en-US" altLang="ko-KR" dirty="0"/>
                    </a:p>
                    <a:p>
                      <a:pPr fontAlgn="base" latinLnBrk="1"/>
                      <a:r>
                        <a:rPr kumimoji="0" lang="en-US" altLang="ko-KR" sz="180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1. </a:t>
                      </a:r>
                      <a:r>
                        <a:rPr kumimoji="0" lang="ko-KR" altLang="en-US" sz="1800" kern="1200" dirty="0" err="1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찾는실종아동등</a:t>
                      </a:r>
                      <a:r>
                        <a:rPr kumimoji="0" lang="ko-KR" altLang="en-US" sz="180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 및 가출인의 소재를 발견한 경우</a:t>
                      </a:r>
                    </a:p>
                    <a:p>
                      <a:pPr fontAlgn="base" latinLnBrk="1"/>
                      <a:r>
                        <a:rPr kumimoji="0" lang="en-US" altLang="ko-KR" sz="180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2. </a:t>
                      </a:r>
                      <a:r>
                        <a:rPr kumimoji="0" lang="ko-KR" altLang="en-US" sz="1800" kern="1200" dirty="0" err="1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보호실종아동등의</a:t>
                      </a:r>
                      <a:r>
                        <a:rPr kumimoji="0" lang="ko-KR" altLang="en-US" sz="180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 신원을 확인하거나 보호자를 확인한 경우</a:t>
                      </a:r>
                    </a:p>
                    <a:p>
                      <a:pPr fontAlgn="base" latinLnBrk="1"/>
                      <a:r>
                        <a:rPr kumimoji="0" lang="en-US" altLang="ko-KR" sz="180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3. (</a:t>
                      </a:r>
                      <a:r>
                        <a:rPr kumimoji="0" lang="ko-KR" altLang="en-US" sz="180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삭제</a:t>
                      </a:r>
                      <a:r>
                        <a:rPr kumimoji="0" lang="en-US" altLang="ko-KR" sz="180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)</a:t>
                      </a:r>
                      <a:endParaRPr kumimoji="0" lang="ko-KR" altLang="en-US" sz="1800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pPr fontAlgn="base" latinLnBrk="1"/>
                      <a:r>
                        <a:rPr kumimoji="0" lang="en-US" altLang="ko-KR" sz="180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4. </a:t>
                      </a:r>
                      <a:r>
                        <a:rPr kumimoji="0" lang="ko-KR" altLang="en-US" sz="180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허위 또는 오인신고인 경우</a:t>
                      </a:r>
                    </a:p>
                    <a:p>
                      <a:pPr fontAlgn="base" latinLnBrk="1"/>
                      <a:r>
                        <a:rPr kumimoji="0" lang="en-US" altLang="ko-KR" sz="180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5. </a:t>
                      </a:r>
                      <a:r>
                        <a:rPr kumimoji="0" lang="ko-KR" altLang="en-US" sz="180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지명수배 또는 지명통보 대상자임을 확인한 경우</a:t>
                      </a:r>
                    </a:p>
                    <a:p>
                      <a:pPr fontAlgn="base" latinLnBrk="1"/>
                      <a:r>
                        <a:rPr kumimoji="0" lang="en-US" altLang="ko-KR" sz="180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6. </a:t>
                      </a:r>
                      <a:r>
                        <a:rPr kumimoji="0" lang="ko-KR" altLang="en-US" sz="180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보호자가 해제를 요청한 경우</a:t>
                      </a:r>
                    </a:p>
                    <a:p>
                      <a:endParaRPr lang="ko-KR" altLang="en-US" dirty="0"/>
                    </a:p>
                  </a:txBody>
                  <a:tcPr marL="17780" marR="17780" marT="17780" marB="17780" anchor="ctr">
                    <a:lnL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10001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제목 2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altLang="ko-KR" sz="2800" dirty="0"/>
              <a:t>4-4. </a:t>
            </a:r>
            <a:r>
              <a:rPr lang="ko-KR" altLang="en-US" sz="2800" dirty="0"/>
              <a:t>실종아동 등</a:t>
            </a:r>
            <a:r>
              <a:rPr lang="en-US" altLang="ko-KR" sz="2800" dirty="0"/>
              <a:t> </a:t>
            </a:r>
            <a:r>
              <a:rPr lang="ko-KR" altLang="en-US" sz="2800" dirty="0"/>
              <a:t>가출인 업무처리규칙에 관한 활동</a:t>
            </a:r>
            <a:r>
              <a:rPr lang="en-US" altLang="ko-KR" sz="2800" dirty="0"/>
              <a:t/>
            </a:r>
            <a:br>
              <a:rPr lang="en-US" altLang="ko-KR" sz="2800" dirty="0"/>
            </a:br>
            <a:r>
              <a:rPr lang="en-US" altLang="ko-KR" sz="2800" dirty="0"/>
              <a:t>:</a:t>
            </a:r>
            <a:r>
              <a:rPr lang="ko-KR" altLang="en-US" sz="2800" dirty="0"/>
              <a:t>실종아동 등</a:t>
            </a:r>
          </a:p>
        </p:txBody>
      </p:sp>
      <p:graphicFrame>
        <p:nvGraphicFramePr>
          <p:cNvPr id="4" name="표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143533396"/>
              </p:ext>
            </p:extLst>
          </p:nvPr>
        </p:nvGraphicFramePr>
        <p:xfrm>
          <a:off x="500034" y="1300481"/>
          <a:ext cx="8143932" cy="5241955"/>
        </p:xfrm>
        <a:graphic>
          <a:graphicData uri="http://schemas.openxmlformats.org/drawingml/2006/table">
            <a:tbl>
              <a:tblPr/>
              <a:tblGrid>
                <a:gridCol w="1163418">
                  <a:extLst>
                    <a:ext uri="{9D8B030D-6E8A-4147-A177-3AD203B41FA5}">
                      <a16:colId xmlns="" xmlns:a16="http://schemas.microsoft.com/office/drawing/2014/main" val="20000"/>
                    </a:ext>
                  </a:extLst>
                </a:gridCol>
                <a:gridCol w="6980514">
                  <a:extLst>
                    <a:ext uri="{9D8B030D-6E8A-4147-A177-3AD203B41FA5}">
                      <a16:colId xmlns="" xmlns:a16="http://schemas.microsoft.com/office/drawing/2014/main" val="20001"/>
                    </a:ext>
                  </a:extLst>
                </a:gridCol>
              </a:tblGrid>
              <a:tr h="1456999">
                <a:tc>
                  <a:txBody>
                    <a:bodyPr/>
                    <a:lstStyle/>
                    <a:p>
                      <a:pPr algn="ctr"/>
                      <a:r>
                        <a:rPr lang="ko-KR" altLang="en-US" sz="1600" dirty="0">
                          <a:solidFill>
                            <a:srgbClr val="FF0000"/>
                          </a:solidFill>
                        </a:rPr>
                        <a:t>신고접수</a:t>
                      </a:r>
                    </a:p>
                  </a:txBody>
                  <a:tcPr marL="17780" marR="17780" marT="17780" marB="17780" anchor="ctr">
                    <a:lnL>
                      <a:noFill/>
                    </a:lnL>
                    <a:lnR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EAEA"/>
                    </a:solidFill>
                  </a:tcPr>
                </a:tc>
                <a:tc>
                  <a:txBody>
                    <a:bodyPr/>
                    <a:lstStyle/>
                    <a:p>
                      <a:pPr fontAlgn="base" latinLnBrk="1"/>
                      <a:r>
                        <a:rPr kumimoji="0" lang="ko-KR" altLang="en-US" sz="120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① 관할에 관계 없이 </a:t>
                      </a:r>
                      <a:r>
                        <a:rPr kumimoji="0" lang="ko-KR" altLang="en-US" sz="1200" kern="1200" dirty="0" err="1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실종아동찾기센터</a:t>
                      </a:r>
                      <a:r>
                        <a:rPr kumimoji="0" lang="en-US" altLang="ko-KR" sz="120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, </a:t>
                      </a:r>
                      <a:r>
                        <a:rPr kumimoji="0" lang="ko-KR" altLang="en-US" sz="120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각 시도경찰청 및 경찰서에서 전화</a:t>
                      </a:r>
                      <a:r>
                        <a:rPr kumimoji="0" lang="en-US" altLang="ko-KR" sz="120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, </a:t>
                      </a:r>
                      <a:r>
                        <a:rPr kumimoji="0" lang="ko-KR" altLang="en-US" sz="120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서면</a:t>
                      </a:r>
                      <a:r>
                        <a:rPr kumimoji="0" lang="en-US" altLang="ko-KR" sz="120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, </a:t>
                      </a:r>
                      <a:r>
                        <a:rPr kumimoji="0" lang="ko-KR" altLang="en-US" sz="120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구술 등의 방법으로 접수하며</a:t>
                      </a:r>
                      <a:r>
                        <a:rPr kumimoji="0" lang="en-US" altLang="ko-KR" sz="120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, </a:t>
                      </a:r>
                      <a:r>
                        <a:rPr kumimoji="0" lang="ko-KR" altLang="en-US" sz="120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신고를 접수한 경찰관은 범죄와의 관련 여부 등을 확인해야 한다</a:t>
                      </a:r>
                      <a:r>
                        <a:rPr kumimoji="0" lang="en-US" altLang="ko-KR" sz="120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.</a:t>
                      </a:r>
                    </a:p>
                    <a:p>
                      <a:pPr fontAlgn="base" latinLnBrk="1"/>
                      <a:endParaRPr kumimoji="0" lang="ko-KR" altLang="en-US" sz="1200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pPr fontAlgn="base" latinLnBrk="1"/>
                      <a:r>
                        <a:rPr kumimoji="0" lang="ko-KR" altLang="en-US" sz="120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② 경찰청 </a:t>
                      </a:r>
                      <a:r>
                        <a:rPr kumimoji="0" lang="ko-KR" altLang="en-US" sz="1200" kern="1200" dirty="0" err="1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실종아동찾기센터는</a:t>
                      </a:r>
                      <a:r>
                        <a:rPr kumimoji="0" lang="ko-KR" altLang="en-US" sz="120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kumimoji="0" lang="ko-KR" altLang="en-US" sz="1200" kern="1200" dirty="0" err="1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실종아동등에</a:t>
                      </a:r>
                      <a:r>
                        <a:rPr kumimoji="0" lang="ko-KR" altLang="en-US" sz="120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 대한 신고를 접수하거나</a:t>
                      </a:r>
                      <a:r>
                        <a:rPr kumimoji="0" lang="en-US" altLang="ko-KR" sz="120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, </a:t>
                      </a:r>
                      <a:r>
                        <a:rPr kumimoji="0" lang="ko-KR" altLang="en-US" sz="120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신고 접수에 대한 보고를 받은 때에는 즉시 실종아동등 </a:t>
                      </a:r>
                      <a:r>
                        <a:rPr kumimoji="0" lang="ko-KR" altLang="en-US" sz="1200" kern="1200" dirty="0" err="1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프로파일링시스템에</a:t>
                      </a:r>
                      <a:r>
                        <a:rPr kumimoji="0" lang="ko-KR" altLang="en-US" sz="120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 입력</a:t>
                      </a:r>
                      <a:r>
                        <a:rPr kumimoji="0" lang="en-US" altLang="ko-KR" sz="120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, </a:t>
                      </a:r>
                      <a:r>
                        <a:rPr kumimoji="0" lang="ko-KR" altLang="en-US" sz="120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관할 경찰관서를 지정하는 등 필요한 조치를 하여야 한다</a:t>
                      </a:r>
                      <a:r>
                        <a:rPr kumimoji="0" lang="en-US" altLang="ko-KR" sz="120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. </a:t>
                      </a:r>
                      <a:r>
                        <a:rPr kumimoji="0" lang="ko-KR" altLang="en-US" sz="120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이 경우 관할 경찰관서는 발생지 관할 경찰관서 등 실종아동등을 신속히 발견할 수 있는 관서로 지정해야 한다</a:t>
                      </a:r>
                      <a:r>
                        <a:rPr kumimoji="0" lang="en-US" altLang="ko-KR" sz="120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.</a:t>
                      </a:r>
                      <a:endParaRPr kumimoji="0" lang="ko-KR" altLang="en-US" sz="1200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endParaRPr kumimoji="0" lang="ko-KR" altLang="en-US" sz="1200" b="0" i="0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17780" marR="17780" marT="17780" marB="17780" anchor="ctr">
                    <a:lnL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10000"/>
                  </a:ext>
                </a:extLst>
              </a:tr>
              <a:tr h="3743355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o-KR" altLang="en-US" sz="1600" b="0" i="0" kern="1200" dirty="0">
                          <a:solidFill>
                            <a:srgbClr val="FF0000"/>
                          </a:solidFill>
                          <a:latin typeface="+mn-lt"/>
                          <a:ea typeface="+mn-ea"/>
                          <a:cs typeface="+mn-cs"/>
                        </a:rPr>
                        <a:t>신고에 대한 조치 등 </a:t>
                      </a:r>
                    </a:p>
                    <a:p>
                      <a:pPr algn="ctr"/>
                      <a:endParaRPr lang="ko-KR" altLang="en-US" sz="1600" dirty="0">
                        <a:solidFill>
                          <a:srgbClr val="FF0000"/>
                        </a:solidFill>
                      </a:endParaRPr>
                    </a:p>
                  </a:txBody>
                  <a:tcPr marL="17780" marR="17780" marT="17780" marB="17780" anchor="ctr">
                    <a:lnL>
                      <a:noFill/>
                    </a:lnL>
                    <a:lnR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EAE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kumimoji="0" lang="ko-KR" altLang="en-US" sz="1200" b="0" i="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① 경찰관서의 장은 </a:t>
                      </a:r>
                      <a:r>
                        <a:rPr kumimoji="0" lang="ko-KR" altLang="en-US" sz="1200" b="0" i="0" kern="1200" dirty="0" err="1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실종아동등에</a:t>
                      </a:r>
                      <a:r>
                        <a:rPr kumimoji="0" lang="ko-KR" altLang="en-US" sz="1200" b="0" i="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 대한 신고를 접수한 때에는 정보시스템의 자료를 조회하는 등의 방법으로 </a:t>
                      </a:r>
                      <a:r>
                        <a:rPr kumimoji="0" lang="ko-KR" altLang="en-US" sz="1200" b="0" i="0" kern="1200" dirty="0" err="1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실종아동등을</a:t>
                      </a:r>
                      <a:r>
                        <a:rPr kumimoji="0" lang="ko-KR" altLang="en-US" sz="1200" b="0" i="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 찾기 위한 조치를 취하고</a:t>
                      </a:r>
                      <a:r>
                        <a:rPr kumimoji="0" lang="en-US" altLang="ko-KR" sz="1200" b="0" i="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, </a:t>
                      </a:r>
                      <a:r>
                        <a:rPr kumimoji="0" lang="ko-KR" altLang="en-US" sz="1200" b="0" i="0" kern="1200" dirty="0" err="1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실종아동등을</a:t>
                      </a:r>
                      <a:r>
                        <a:rPr kumimoji="0" lang="ko-KR" altLang="en-US" sz="1200" b="0" i="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 발견한 경우에는 즉시 보호자에게 인계하는 등 필요한 조치를 하여야 한다</a:t>
                      </a:r>
                      <a:r>
                        <a:rPr kumimoji="0" lang="en-US" altLang="ko-KR" sz="1200" b="0" i="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.</a:t>
                      </a:r>
                      <a:r>
                        <a:rPr kumimoji="0" lang="ko-KR" altLang="en-US" sz="1200" b="0" i="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/>
                      </a:r>
                      <a:br>
                        <a:rPr kumimoji="0" lang="ko-KR" altLang="en-US" sz="1200" b="0" i="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</a:br>
                      <a:endParaRPr kumimoji="0" lang="ko-KR" altLang="en-US" sz="1200" b="0" i="0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r>
                        <a:rPr kumimoji="0" lang="ko-KR" altLang="en-US" sz="1200" b="0" i="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  ② 경찰관서의 장은 </a:t>
                      </a:r>
                      <a:r>
                        <a:rPr kumimoji="0" lang="ko-KR" altLang="en-US" sz="1200" b="0" i="0" kern="1200" dirty="0" err="1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보호실종아동등에</a:t>
                      </a:r>
                      <a:r>
                        <a:rPr kumimoji="0" lang="ko-KR" altLang="en-US" sz="1200" b="0" i="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 대한 신고를 접수한 때에는 보호자를 찾기 위한 조치를 취하고</a:t>
                      </a:r>
                      <a:r>
                        <a:rPr kumimoji="0" lang="en-US" altLang="ko-KR" sz="1200" b="0" i="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, </a:t>
                      </a:r>
                      <a:r>
                        <a:rPr kumimoji="0" lang="ko-KR" altLang="en-US" sz="1200" b="0" i="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보호자가 확인된 경우에는 즉시 보호자에게 인계하는 등 필요한 조치를 하여야 한다</a:t>
                      </a:r>
                      <a:r>
                        <a:rPr kumimoji="0" lang="en-US" altLang="ko-KR" sz="1200" b="0" i="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.</a:t>
                      </a:r>
                      <a:r>
                        <a:rPr kumimoji="0" lang="ko-KR" altLang="en-US" sz="1200" b="0" i="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/>
                      </a:r>
                      <a:br>
                        <a:rPr kumimoji="0" lang="ko-KR" altLang="en-US" sz="1200" b="0" i="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</a:br>
                      <a:endParaRPr kumimoji="0" lang="ko-KR" altLang="en-US" sz="1200" b="0" i="0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r>
                        <a:rPr kumimoji="0" lang="ko-KR" altLang="en-US" sz="1200" b="0" i="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  ③ 경찰관서의 장은 위의 조치에도 불구하고 보호자를 발견하지 못한 경우에는 관할 지방자치단체의 장에게 </a:t>
                      </a:r>
                      <a:r>
                        <a:rPr kumimoji="0" lang="ko-KR" altLang="en-US" sz="1200" b="0" i="0" kern="1200" dirty="0" err="1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보호실종아동등을</a:t>
                      </a:r>
                      <a:r>
                        <a:rPr kumimoji="0" lang="ko-KR" altLang="en-US" sz="1200" b="0" i="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 인계한다</a:t>
                      </a:r>
                      <a:r>
                        <a:rPr kumimoji="0" lang="en-US" altLang="ko-KR" sz="1200" b="0" i="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.</a:t>
                      </a:r>
                      <a:endParaRPr kumimoji="0" lang="ko-KR" altLang="en-US" sz="1200" b="0" i="0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endParaRPr kumimoji="0" lang="ko-KR" altLang="en-US" sz="1200" b="0" i="0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r>
                        <a:rPr kumimoji="0" lang="ko-KR" altLang="en-US" sz="1200" b="0" i="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  ④ 경찰관서의 장은 정보시스템 검색</a:t>
                      </a:r>
                      <a:r>
                        <a:rPr kumimoji="0" lang="en-US" altLang="ko-KR" sz="1200" b="0" i="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, </a:t>
                      </a:r>
                      <a:r>
                        <a:rPr kumimoji="0" lang="ko-KR" altLang="en-US" sz="1200" b="0" i="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다른 자료와의 대조</a:t>
                      </a:r>
                      <a:r>
                        <a:rPr kumimoji="0" lang="en-US" altLang="ko-KR" sz="1200" b="0" i="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, </a:t>
                      </a:r>
                      <a:r>
                        <a:rPr kumimoji="0" lang="ko-KR" altLang="en-US" sz="1200" b="0" i="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주변인물과의 연락 등 </a:t>
                      </a:r>
                      <a:r>
                        <a:rPr kumimoji="0" lang="ko-KR" altLang="en-US" sz="1200" b="0" i="0" kern="1200" dirty="0" err="1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실종아동등의</a:t>
                      </a:r>
                      <a:r>
                        <a:rPr kumimoji="0" lang="ko-KR" altLang="en-US" sz="1200" b="0" i="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 조속한 발견을 위하여 지속적인 추적을 하여야 한다</a:t>
                      </a:r>
                      <a:r>
                        <a:rPr kumimoji="0" lang="en-US" altLang="ko-KR" sz="1200" b="0" i="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.</a:t>
                      </a:r>
                      <a:endParaRPr kumimoji="0" lang="ko-KR" altLang="en-US" sz="1200" b="0" i="0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endParaRPr kumimoji="0" lang="ko-KR" altLang="en-US" sz="1200" b="0" i="0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r>
                        <a:rPr kumimoji="0" lang="ko-KR" altLang="en-US" sz="1200" b="0" i="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  ⑤ 경찰관서의 장은 </a:t>
                      </a:r>
                      <a:r>
                        <a:rPr kumimoji="0" lang="ko-KR" altLang="en-US" sz="1200" b="0" i="0" kern="1200" dirty="0" err="1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실종아동등에</a:t>
                      </a:r>
                      <a:r>
                        <a:rPr kumimoji="0" lang="ko-KR" altLang="en-US" sz="1200" b="0" i="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 대하여 현장 탐문 및 수색 후 그 결과를 즉시 보호자에게 통보하여야 한다</a:t>
                      </a:r>
                      <a:r>
                        <a:rPr kumimoji="0" lang="en-US" altLang="ko-KR" sz="1200" b="0" i="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. </a:t>
                      </a:r>
                      <a:r>
                        <a:rPr kumimoji="0" lang="ko-KR" altLang="en-US" sz="1200" b="0" i="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이후에는 </a:t>
                      </a:r>
                      <a:r>
                        <a:rPr kumimoji="0" lang="ko-KR" altLang="en-US" sz="1200" b="0" i="0" kern="1200" dirty="0" err="1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실종아동등</a:t>
                      </a:r>
                      <a:r>
                        <a:rPr kumimoji="0" lang="ko-KR" altLang="en-US" sz="1200" b="0" i="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kumimoji="0" lang="ko-KR" altLang="en-US" sz="1200" b="0" i="0" kern="1200" dirty="0" err="1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프로파일링시스템에</a:t>
                      </a:r>
                      <a:r>
                        <a:rPr kumimoji="0" lang="ko-KR" altLang="en-US" sz="1200" b="0" i="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 수배한 날로부터 </a:t>
                      </a:r>
                      <a:r>
                        <a:rPr kumimoji="0" lang="en-US" altLang="ko-KR" sz="1200" b="0" i="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  <a:r>
                        <a:rPr kumimoji="0" lang="ko-KR" altLang="en-US" sz="1200" b="0" i="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개월까지는 </a:t>
                      </a:r>
                      <a:r>
                        <a:rPr kumimoji="0" lang="en-US" altLang="ko-KR" sz="1200" b="0" i="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15</a:t>
                      </a:r>
                      <a:r>
                        <a:rPr kumimoji="0" lang="ko-KR" altLang="en-US" sz="1200" b="0" i="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일에 </a:t>
                      </a:r>
                      <a:r>
                        <a:rPr kumimoji="0" lang="en-US" altLang="ko-KR" sz="1200" b="0" i="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  <a:r>
                        <a:rPr kumimoji="0" lang="ko-KR" altLang="en-US" sz="1200" b="0" i="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회</a:t>
                      </a:r>
                      <a:r>
                        <a:rPr kumimoji="0" lang="en-US" altLang="ko-KR" sz="1200" b="0" i="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, 1</a:t>
                      </a:r>
                      <a:r>
                        <a:rPr kumimoji="0" lang="ko-KR" altLang="en-US" sz="1200" b="0" i="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개월이 경과한 후부터는 분기별 </a:t>
                      </a:r>
                      <a:r>
                        <a:rPr kumimoji="0" lang="en-US" altLang="ko-KR" sz="1200" b="0" i="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  <a:r>
                        <a:rPr kumimoji="0" lang="ko-KR" altLang="en-US" sz="1200" b="0" i="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회 보호자에게 추적 진행사항을 통보한다</a:t>
                      </a:r>
                      <a:r>
                        <a:rPr kumimoji="0" lang="en-US" altLang="ko-KR" sz="1200" b="0" i="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.</a:t>
                      </a:r>
                      <a:endParaRPr kumimoji="0" lang="ko-KR" altLang="en-US" sz="1200" b="0" i="0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endParaRPr kumimoji="0" lang="ko-KR" altLang="en-US" sz="1200" b="0" i="0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o-KR" altLang="en-US" sz="1200" b="0" i="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  ⑥ </a:t>
                      </a:r>
                      <a:r>
                        <a:rPr kumimoji="0" lang="ko-KR" altLang="en-US" sz="1200" kern="1200" dirty="0" err="1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찰관서의</a:t>
                      </a:r>
                      <a:r>
                        <a:rPr kumimoji="0" lang="ko-KR" altLang="en-US" sz="120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 장은 </a:t>
                      </a:r>
                      <a:r>
                        <a:rPr kumimoji="0" lang="ko-KR" altLang="en-US" sz="1200" kern="1200" dirty="0" err="1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찾는실종아동등을</a:t>
                      </a:r>
                      <a:r>
                        <a:rPr kumimoji="0" lang="ko-KR" altLang="en-US" sz="120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 발견하거나</a:t>
                      </a:r>
                      <a:r>
                        <a:rPr kumimoji="0" lang="en-US" altLang="ko-KR" sz="120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, </a:t>
                      </a:r>
                      <a:r>
                        <a:rPr kumimoji="0" lang="ko-KR" altLang="en-US" sz="1200" kern="1200" dirty="0" err="1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보호실종아동등의</a:t>
                      </a:r>
                      <a:r>
                        <a:rPr kumimoji="0" lang="ko-KR" altLang="en-US" sz="120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 보호자를 발견한 경우에는 </a:t>
                      </a:r>
                      <a:r>
                        <a:rPr kumimoji="0" lang="ko-KR" altLang="en-US" sz="1200" kern="1200" dirty="0" err="1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실종아동등</a:t>
                      </a:r>
                      <a:r>
                        <a:rPr kumimoji="0" lang="ko-KR" altLang="en-US" sz="120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kumimoji="0" lang="ko-KR" altLang="en-US" sz="1200" kern="1200" dirty="0" err="1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프로파일링시스템에서</a:t>
                      </a:r>
                      <a:r>
                        <a:rPr kumimoji="0" lang="ko-KR" altLang="en-US" sz="120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 등록 해제하고</a:t>
                      </a:r>
                      <a:r>
                        <a:rPr kumimoji="0" lang="en-US" altLang="ko-KR" sz="120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, </a:t>
                      </a:r>
                      <a:r>
                        <a:rPr kumimoji="0" lang="ko-KR" altLang="en-US" sz="120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해당 </a:t>
                      </a:r>
                      <a:r>
                        <a:rPr kumimoji="0" lang="ko-KR" altLang="en-US" sz="1200" kern="1200" dirty="0" err="1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실종아동등에</a:t>
                      </a:r>
                      <a:r>
                        <a:rPr kumimoji="0" lang="ko-KR" altLang="en-US" sz="120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 대한 발견 관서와 관할 관서가 다른 경우에는 발견과 관련된 사실을 관할 경찰관서의 장에게 지체 없이 알려야 한다</a:t>
                      </a:r>
                      <a:r>
                        <a:rPr kumimoji="0" lang="en-US" altLang="ko-KR" sz="120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.</a:t>
                      </a:r>
                      <a:endParaRPr lang="ko-KR" altLang="en-US" sz="1200" dirty="0"/>
                    </a:p>
                  </a:txBody>
                  <a:tcPr marL="17780" marR="17780" marT="17780" marB="17780" anchor="ctr">
                    <a:lnL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10001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제목 2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altLang="ko-KR" sz="2800" dirty="0"/>
              <a:t>4-4. </a:t>
            </a:r>
            <a:r>
              <a:rPr lang="ko-KR" altLang="en-US" sz="2800" dirty="0"/>
              <a:t>실종아동 등</a:t>
            </a:r>
            <a:r>
              <a:rPr lang="en-US" altLang="ko-KR" sz="2800" dirty="0"/>
              <a:t> </a:t>
            </a:r>
            <a:r>
              <a:rPr lang="ko-KR" altLang="en-US" sz="2800" dirty="0"/>
              <a:t>가출인 업무처리규칙에 관한 활동</a:t>
            </a:r>
            <a:r>
              <a:rPr lang="en-US" altLang="ko-KR" sz="2800" dirty="0"/>
              <a:t/>
            </a:r>
            <a:br>
              <a:rPr lang="en-US" altLang="ko-KR" sz="2800" dirty="0"/>
            </a:br>
            <a:r>
              <a:rPr lang="en-US" altLang="ko-KR" sz="2800" dirty="0"/>
              <a:t>:</a:t>
            </a:r>
            <a:r>
              <a:rPr lang="ko-KR" altLang="en-US" sz="2800" dirty="0"/>
              <a:t>실종아동 등</a:t>
            </a:r>
          </a:p>
        </p:txBody>
      </p:sp>
      <p:graphicFrame>
        <p:nvGraphicFramePr>
          <p:cNvPr id="4" name="표 3"/>
          <p:cNvGraphicFramePr>
            <a:graphicFrameLocks noGrp="1"/>
          </p:cNvGraphicFramePr>
          <p:nvPr/>
        </p:nvGraphicFramePr>
        <p:xfrm>
          <a:off x="755576" y="1300480"/>
          <a:ext cx="8102704" cy="5298750"/>
        </p:xfrm>
        <a:graphic>
          <a:graphicData uri="http://schemas.openxmlformats.org/drawingml/2006/table">
            <a:tbl>
              <a:tblPr/>
              <a:tblGrid>
                <a:gridCol w="1338061">
                  <a:extLst>
                    <a:ext uri="{9D8B030D-6E8A-4147-A177-3AD203B41FA5}">
                      <a16:colId xmlns="" xmlns:a16="http://schemas.microsoft.com/office/drawing/2014/main" val="20000"/>
                    </a:ext>
                  </a:extLst>
                </a:gridCol>
                <a:gridCol w="6764643">
                  <a:extLst>
                    <a:ext uri="{9D8B030D-6E8A-4147-A177-3AD203B41FA5}">
                      <a16:colId xmlns="" xmlns:a16="http://schemas.microsoft.com/office/drawing/2014/main" val="20001"/>
                    </a:ext>
                  </a:extLst>
                </a:gridCol>
              </a:tblGrid>
              <a:tr h="1056950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o-KR" altLang="en-US" sz="1600" b="0" i="0" kern="1200" dirty="0">
                          <a:solidFill>
                            <a:srgbClr val="FF0000"/>
                          </a:solidFill>
                          <a:latin typeface="+mn-lt"/>
                          <a:ea typeface="+mn-ea"/>
                          <a:cs typeface="+mn-cs"/>
                        </a:rPr>
                        <a:t>출생 신고 </a:t>
                      </a:r>
                      <a:endParaRPr kumimoji="0" lang="en-US" altLang="ko-KR" sz="1600" b="0" i="0" kern="1200" dirty="0">
                        <a:solidFill>
                          <a:srgbClr val="FF0000"/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o-KR" altLang="en-US" sz="1600" b="0" i="0" kern="1200" dirty="0">
                          <a:solidFill>
                            <a:srgbClr val="FF0000"/>
                          </a:solidFill>
                          <a:latin typeface="+mn-lt"/>
                          <a:ea typeface="+mn-ea"/>
                          <a:cs typeface="+mn-cs"/>
                        </a:rPr>
                        <a:t>지연 아동의 </a:t>
                      </a:r>
                      <a:endParaRPr kumimoji="0" lang="en-US" altLang="ko-KR" sz="1600" b="0" i="0" kern="1200" dirty="0">
                        <a:solidFill>
                          <a:srgbClr val="FF0000"/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o-KR" altLang="en-US" sz="1600" b="0" i="0" kern="1200" dirty="0">
                          <a:solidFill>
                            <a:srgbClr val="FF0000"/>
                          </a:solidFill>
                          <a:latin typeface="+mn-lt"/>
                          <a:ea typeface="+mn-ea"/>
                          <a:cs typeface="+mn-cs"/>
                        </a:rPr>
                        <a:t>확인</a:t>
                      </a:r>
                    </a:p>
                  </a:txBody>
                  <a:tcPr marL="17780" marR="17780" marT="17780" marB="17780" anchor="ctr">
                    <a:lnL>
                      <a:noFill/>
                    </a:lnL>
                    <a:lnR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EAE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o-KR" altLang="en-US" sz="1200" b="0" i="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경찰관서의 장은 지방자치단체의 장으로부터 </a:t>
                      </a:r>
                      <a:r>
                        <a:rPr kumimoji="0" lang="ko-KR" altLang="en-US" sz="1200" b="0" i="0" kern="1200" dirty="0">
                          <a:solidFill>
                            <a:srgbClr val="FF0000"/>
                          </a:solidFill>
                          <a:latin typeface="+mn-lt"/>
                          <a:ea typeface="+mn-ea"/>
                          <a:cs typeface="+mn-cs"/>
                        </a:rPr>
                        <a:t>출생 후 </a:t>
                      </a:r>
                      <a:r>
                        <a:rPr kumimoji="0" lang="en-US" altLang="ko-KR" sz="1200" b="0" i="0" kern="1200" dirty="0">
                          <a:solidFill>
                            <a:srgbClr val="FF0000"/>
                          </a:solidFill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  <a:r>
                        <a:rPr kumimoji="0" lang="ko-KR" altLang="en-US" sz="1200" b="0" i="0" kern="1200" dirty="0">
                          <a:solidFill>
                            <a:srgbClr val="FF0000"/>
                          </a:solidFill>
                          <a:latin typeface="+mn-lt"/>
                          <a:ea typeface="+mn-ea"/>
                          <a:cs typeface="+mn-cs"/>
                        </a:rPr>
                        <a:t>개월이 경과한 아동의 신상카드 사본을 </a:t>
                      </a:r>
                      <a:r>
                        <a:rPr kumimoji="0" lang="ko-KR" altLang="en-US" sz="1200" b="0" i="0" kern="1200" dirty="0" err="1">
                          <a:solidFill>
                            <a:srgbClr val="FF0000"/>
                          </a:solidFill>
                          <a:latin typeface="+mn-lt"/>
                          <a:ea typeface="+mn-ea"/>
                          <a:cs typeface="+mn-cs"/>
                        </a:rPr>
                        <a:t>제출받은</a:t>
                      </a:r>
                      <a:r>
                        <a:rPr kumimoji="0" lang="ko-KR" altLang="en-US" sz="1200" b="0" i="0" kern="1200" dirty="0">
                          <a:solidFill>
                            <a:srgbClr val="FF0000"/>
                          </a:solidFill>
                          <a:latin typeface="+mn-lt"/>
                          <a:ea typeface="+mn-ea"/>
                          <a:cs typeface="+mn-cs"/>
                        </a:rPr>
                        <a:t> 경우에는 지체 없이 정보시스템에서 관리하는 자료와의 비교</a:t>
                      </a:r>
                      <a:r>
                        <a:rPr kumimoji="0" lang="en-US" altLang="ko-KR" sz="1200" b="0" i="0" kern="1200" dirty="0">
                          <a:solidFill>
                            <a:srgbClr val="FF0000"/>
                          </a:solidFill>
                          <a:latin typeface="+mn-lt"/>
                          <a:ea typeface="+mn-ea"/>
                          <a:cs typeface="+mn-cs"/>
                        </a:rPr>
                        <a:t>․</a:t>
                      </a:r>
                      <a:r>
                        <a:rPr kumimoji="0" lang="ko-KR" altLang="en-US" sz="1200" b="0" i="0" kern="1200" dirty="0">
                          <a:solidFill>
                            <a:srgbClr val="FF0000"/>
                          </a:solidFill>
                          <a:latin typeface="+mn-lt"/>
                          <a:ea typeface="+mn-ea"/>
                          <a:cs typeface="+mn-cs"/>
                        </a:rPr>
                        <a:t>검색</a:t>
                      </a:r>
                      <a:r>
                        <a:rPr kumimoji="0" lang="ko-KR" altLang="en-US" sz="1200" b="0" i="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 등을 통해 해당 아동이 실종아동인지를 확인하여 그 결과를 지방자치단체의 장에게 통보하여야 한다</a:t>
                      </a:r>
                      <a:r>
                        <a:rPr kumimoji="0" lang="en-US" altLang="ko-KR" sz="1200" b="0" i="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.</a:t>
                      </a:r>
                      <a:endParaRPr kumimoji="0" lang="ko-KR" altLang="en-US" sz="1200" b="0" i="0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17780" marR="17780" marT="17780" marB="17780" anchor="ctr">
                    <a:lnL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10000"/>
                  </a:ext>
                </a:extLst>
              </a:tr>
              <a:tr h="3774275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o-KR" altLang="en-US" sz="1600" b="0" i="0" kern="1200" dirty="0" err="1">
                          <a:solidFill>
                            <a:srgbClr val="FF0000"/>
                          </a:solidFill>
                          <a:latin typeface="+mn-lt"/>
                          <a:ea typeface="+mn-ea"/>
                          <a:cs typeface="+mn-cs"/>
                        </a:rPr>
                        <a:t>아동등</a:t>
                      </a:r>
                      <a:r>
                        <a:rPr kumimoji="0" lang="ko-KR" altLang="en-US" sz="1600" b="0" i="0" kern="1200" dirty="0">
                          <a:solidFill>
                            <a:srgbClr val="FF0000"/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kumimoji="0" lang="ko-KR" altLang="en-US" sz="1600" b="0" i="0" kern="1200" dirty="0" err="1">
                          <a:solidFill>
                            <a:srgbClr val="FF0000"/>
                          </a:solidFill>
                          <a:latin typeface="+mn-lt"/>
                          <a:ea typeface="+mn-ea"/>
                          <a:cs typeface="+mn-cs"/>
                        </a:rPr>
                        <a:t>지문등정보의</a:t>
                      </a:r>
                      <a:r>
                        <a:rPr kumimoji="0" lang="ko-KR" altLang="en-US" sz="1600" b="0" i="0" kern="1200" dirty="0">
                          <a:solidFill>
                            <a:srgbClr val="FF0000"/>
                          </a:solidFill>
                          <a:latin typeface="+mn-lt"/>
                          <a:ea typeface="+mn-ea"/>
                          <a:cs typeface="+mn-cs"/>
                        </a:rPr>
                        <a:t> 사전</a:t>
                      </a:r>
                      <a:endParaRPr kumimoji="0" lang="en-US" altLang="ko-KR" sz="1600" b="0" i="0" kern="1200" dirty="0">
                        <a:solidFill>
                          <a:srgbClr val="FF0000"/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o-KR" altLang="en-US" sz="1600" b="0" i="0" kern="1200" dirty="0">
                          <a:solidFill>
                            <a:srgbClr val="FF0000"/>
                          </a:solidFill>
                          <a:latin typeface="+mn-lt"/>
                          <a:ea typeface="+mn-ea"/>
                          <a:cs typeface="+mn-cs"/>
                        </a:rPr>
                        <a:t>등록 및 관리</a:t>
                      </a:r>
                    </a:p>
                  </a:txBody>
                  <a:tcPr marL="17780" marR="17780" marT="17780" marB="17780" anchor="ctr">
                    <a:lnL>
                      <a:noFill/>
                    </a:lnL>
                    <a:lnR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EAEA"/>
                    </a:solidFill>
                  </a:tcPr>
                </a:tc>
                <a:tc>
                  <a:txBody>
                    <a:bodyPr/>
                    <a:lstStyle/>
                    <a:p>
                      <a:pPr fontAlgn="base" latinLnBrk="1"/>
                      <a:r>
                        <a:rPr kumimoji="0" lang="ko-KR" altLang="en-US" sz="1200" b="0" i="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① </a:t>
                      </a:r>
                      <a:r>
                        <a:rPr kumimoji="0" lang="ko-KR" altLang="en-US" sz="120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경찰관서의 장은 보호자가 사전등록을 신청하는 때에는 신청서를 제출받아 실종아동 등 </a:t>
                      </a:r>
                      <a:r>
                        <a:rPr kumimoji="0" lang="ko-KR" altLang="en-US" sz="1200" kern="1200" dirty="0" err="1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프로파일링시스템에</a:t>
                      </a:r>
                      <a:r>
                        <a:rPr kumimoji="0" lang="ko-KR" altLang="en-US" sz="120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 등록한 후「개인정보보호법」제</a:t>
                      </a:r>
                      <a:r>
                        <a:rPr kumimoji="0" lang="en-US" altLang="ko-KR" sz="120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21</a:t>
                      </a:r>
                      <a:r>
                        <a:rPr kumimoji="0" lang="ko-KR" altLang="en-US" sz="120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조제</a:t>
                      </a:r>
                      <a:r>
                        <a:rPr kumimoji="0" lang="en-US" altLang="ko-KR" sz="120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  <a:r>
                        <a:rPr kumimoji="0" lang="ko-KR" altLang="en-US" sz="120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항에 따라 </a:t>
                      </a:r>
                      <a:r>
                        <a:rPr kumimoji="0" lang="ko-KR" altLang="en-US" sz="1200" kern="1200" dirty="0" err="1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지체없이</a:t>
                      </a:r>
                      <a:r>
                        <a:rPr kumimoji="0" lang="ko-KR" altLang="en-US" sz="120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 폐기한다</a:t>
                      </a:r>
                      <a:r>
                        <a:rPr kumimoji="0" lang="en-US" altLang="ko-KR" sz="120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.</a:t>
                      </a:r>
                    </a:p>
                    <a:p>
                      <a:pPr fontAlgn="base" latinLnBrk="1"/>
                      <a:endParaRPr kumimoji="0" lang="ko-KR" altLang="en-US" sz="1200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pPr fontAlgn="base" latinLnBrk="1"/>
                      <a:r>
                        <a:rPr kumimoji="0" lang="ko-KR" altLang="en-US" sz="120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② 경찰관서의 장은 가족관계 기록사항에 관한 증명서</a:t>
                      </a:r>
                      <a:r>
                        <a:rPr kumimoji="0" lang="en-US" altLang="ko-KR" sz="120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, </a:t>
                      </a:r>
                      <a:r>
                        <a:rPr kumimoji="0" lang="ko-KR" altLang="en-US" sz="120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장애인등록증 등 필요한 서류를 확인하는 등의 방법으로 </a:t>
                      </a:r>
                      <a:r>
                        <a:rPr kumimoji="0" lang="ko-KR" altLang="en-US" sz="1200" kern="1200" dirty="0" err="1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아동등이</a:t>
                      </a:r>
                      <a:r>
                        <a:rPr kumimoji="0" lang="ko-KR" altLang="en-US" sz="120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 사전등록 대상에 해당하는지 확인하여야 한다</a:t>
                      </a:r>
                      <a:r>
                        <a:rPr kumimoji="0" lang="en-US" altLang="ko-KR" sz="120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.</a:t>
                      </a:r>
                    </a:p>
                    <a:p>
                      <a:pPr fontAlgn="base" latinLnBrk="1"/>
                      <a:endParaRPr kumimoji="0" lang="ko-KR" altLang="en-US" sz="1200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pPr fontAlgn="base" latinLnBrk="1"/>
                      <a:r>
                        <a:rPr kumimoji="0" lang="ko-KR" altLang="en-US" sz="120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③ 경찰관서의 장은 보호자의 신청을 받아 </a:t>
                      </a:r>
                      <a:r>
                        <a:rPr kumimoji="0" lang="ko-KR" altLang="en-US" sz="1200" kern="1200" dirty="0" err="1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아동등의</a:t>
                      </a:r>
                      <a:r>
                        <a:rPr kumimoji="0" lang="ko-KR" altLang="en-US" sz="120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 지문</a:t>
                      </a:r>
                      <a:r>
                        <a:rPr kumimoji="0" lang="en-US" altLang="ko-KR" sz="120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․</a:t>
                      </a:r>
                      <a:r>
                        <a:rPr kumimoji="0" lang="ko-KR" altLang="en-US" sz="120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얼굴사진정보를 수집 및 </a:t>
                      </a:r>
                      <a:r>
                        <a:rPr kumimoji="0" lang="ko-KR" altLang="en-US" sz="1200" kern="1200" dirty="0" err="1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인적사항</a:t>
                      </a:r>
                      <a:r>
                        <a:rPr kumimoji="0" lang="ko-KR" altLang="en-US" sz="120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 등 신청서상 기재된 개인정보를 확인하여 사전등록시스템에 입력할 수 있다</a:t>
                      </a:r>
                      <a:r>
                        <a:rPr kumimoji="0" lang="en-US" altLang="ko-KR" sz="120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. </a:t>
                      </a:r>
                      <a:r>
                        <a:rPr kumimoji="0" lang="ko-KR" altLang="en-US" sz="120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다만</a:t>
                      </a:r>
                      <a:r>
                        <a:rPr kumimoji="0" lang="en-US" altLang="ko-KR" sz="120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, </a:t>
                      </a:r>
                      <a:r>
                        <a:rPr kumimoji="0" lang="ko-KR" altLang="en-US" sz="120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보호자가 지문 또는 얼굴사진 정보의 수집을 거부하는 때에는 그 의사에 반하여 정보를 수집할 수 없다</a:t>
                      </a:r>
                      <a:r>
                        <a:rPr kumimoji="0" lang="en-US" altLang="ko-KR" sz="120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.</a:t>
                      </a:r>
                    </a:p>
                    <a:p>
                      <a:pPr fontAlgn="base" latinLnBrk="1"/>
                      <a:endParaRPr kumimoji="0" lang="ko-KR" altLang="en-US" sz="1200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pPr fontAlgn="base" latinLnBrk="1"/>
                      <a:r>
                        <a:rPr kumimoji="0" lang="ko-KR" altLang="en-US" sz="120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④ 경찰관서의 장은 </a:t>
                      </a:r>
                      <a:r>
                        <a:rPr kumimoji="0" lang="ko-KR" altLang="en-US" sz="1200" kern="1200" dirty="0" err="1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보호실종아동등을</a:t>
                      </a:r>
                      <a:r>
                        <a:rPr kumimoji="0" lang="ko-KR" altLang="en-US" sz="120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 발견한 때에는 해당 </a:t>
                      </a:r>
                      <a:r>
                        <a:rPr kumimoji="0" lang="ko-KR" altLang="en-US" sz="1200" kern="1200" dirty="0" err="1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아동등의</a:t>
                      </a:r>
                      <a:r>
                        <a:rPr kumimoji="0" lang="ko-KR" altLang="en-US" sz="120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 지문</a:t>
                      </a:r>
                      <a:r>
                        <a:rPr kumimoji="0" lang="en-US" altLang="ko-KR" sz="120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․</a:t>
                      </a:r>
                      <a:r>
                        <a:rPr kumimoji="0" lang="ko-KR" altLang="en-US" sz="120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얼굴사진정보를 수집 및 신체특징을 확인한 후 사전등록시스템의 데이터베이스와 비교 검색하는 등의 방법으로 신원을 확인하기 위한 조치를 하여야 한다</a:t>
                      </a:r>
                      <a:r>
                        <a:rPr kumimoji="0" lang="en-US" altLang="ko-KR" sz="120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. </a:t>
                      </a:r>
                      <a:r>
                        <a:rPr kumimoji="0" lang="ko-KR" altLang="en-US" sz="120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다만</a:t>
                      </a:r>
                      <a:r>
                        <a:rPr kumimoji="0" lang="en-US" altLang="ko-KR" sz="120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, </a:t>
                      </a:r>
                      <a:r>
                        <a:rPr kumimoji="0" lang="ko-KR" altLang="en-US" sz="120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해당 </a:t>
                      </a:r>
                      <a:r>
                        <a:rPr kumimoji="0" lang="ko-KR" altLang="en-US" sz="1200" kern="1200" dirty="0" err="1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아동등이</a:t>
                      </a:r>
                      <a:r>
                        <a:rPr kumimoji="0" lang="ko-KR" altLang="en-US" sz="120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 지문 또는 얼굴사진 정보의 수집을 진정한 의사에 의해 명시적으로 거부할 때에는 그 의사에 반하여 정보를 수집할 수 없다</a:t>
                      </a:r>
                      <a:r>
                        <a:rPr kumimoji="0" lang="en-US" altLang="ko-KR" sz="120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.</a:t>
                      </a:r>
                    </a:p>
                    <a:p>
                      <a:pPr fontAlgn="base" latinLnBrk="1"/>
                      <a:endParaRPr kumimoji="0" lang="ko-KR" altLang="en-US" sz="1200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pPr fontAlgn="base" latinLnBrk="1"/>
                      <a:r>
                        <a:rPr kumimoji="0" lang="ko-KR" altLang="en-US" sz="120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⑤ 경찰관서의 장은 위의 조치에도 불구하고 </a:t>
                      </a:r>
                      <a:r>
                        <a:rPr kumimoji="0" lang="ko-KR" altLang="en-US" sz="1200" kern="1200" dirty="0" err="1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보호실종아동등의</a:t>
                      </a:r>
                      <a:r>
                        <a:rPr kumimoji="0" lang="ko-KR" altLang="en-US" sz="120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 신원을 확인하지 못한 때에는 제</a:t>
                      </a:r>
                      <a:r>
                        <a:rPr kumimoji="0" lang="en-US" altLang="ko-KR" sz="120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11</a:t>
                      </a:r>
                      <a:r>
                        <a:rPr kumimoji="0" lang="ko-KR" altLang="en-US" sz="120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조의 규정에 따른 조치를 하여야 한다</a:t>
                      </a:r>
                      <a:r>
                        <a:rPr kumimoji="0" lang="en-US" altLang="ko-KR" sz="120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.</a:t>
                      </a:r>
                    </a:p>
                    <a:p>
                      <a:pPr fontAlgn="base" latinLnBrk="1"/>
                      <a:endParaRPr kumimoji="0" lang="ko-KR" altLang="en-US" sz="1200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pPr fontAlgn="base" latinLnBrk="1"/>
                      <a:r>
                        <a:rPr kumimoji="0" lang="ko-KR" altLang="en-US" sz="120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⑥ 경찰관서의 장은 </a:t>
                      </a:r>
                      <a:r>
                        <a:rPr kumimoji="0" lang="ko-KR" altLang="en-US" sz="1200" kern="1200" dirty="0" err="1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사전등록된</a:t>
                      </a:r>
                      <a:r>
                        <a:rPr kumimoji="0" lang="ko-KR" altLang="en-US" sz="120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 데이터베이스를 폐기하는 때에는 어떠한 방법으로도 복구할 수 없도록 기술적 조치를 하여야 한다</a:t>
                      </a:r>
                      <a:r>
                        <a:rPr kumimoji="0" lang="en-US" altLang="ko-KR" sz="120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.</a:t>
                      </a:r>
                    </a:p>
                    <a:p>
                      <a:pPr fontAlgn="base" latinLnBrk="1"/>
                      <a:endParaRPr kumimoji="0" lang="ko-KR" altLang="en-US" sz="1200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pPr fontAlgn="base" latinLnBrk="1"/>
                      <a:r>
                        <a:rPr kumimoji="0" lang="ko-KR" altLang="en-US" sz="120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⑦ 경찰관서의 장은  보호자가 </a:t>
                      </a:r>
                      <a:r>
                        <a:rPr kumimoji="0" lang="ko-KR" altLang="en-US" sz="1200" kern="1200" dirty="0" err="1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사전등록된</a:t>
                      </a:r>
                      <a:r>
                        <a:rPr kumimoji="0" lang="ko-KR" altLang="en-US" sz="120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 데이터베이스의 폐기를 요청하는 때에는 즉시 해당 데이터베이스를 폐기하고</a:t>
                      </a:r>
                      <a:r>
                        <a:rPr kumimoji="0" lang="en-US" altLang="ko-KR" sz="120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, </a:t>
                      </a:r>
                      <a:r>
                        <a:rPr kumimoji="0" lang="ko-KR" altLang="en-US" sz="1200" kern="1200" dirty="0" err="1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제출받은</a:t>
                      </a:r>
                      <a:r>
                        <a:rPr kumimoji="0" lang="ko-KR" altLang="en-US" sz="120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 요청서는 </a:t>
                      </a:r>
                      <a:r>
                        <a:rPr kumimoji="0" lang="en-US" altLang="ko-KR" sz="120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10</a:t>
                      </a:r>
                      <a:r>
                        <a:rPr kumimoji="0" lang="ko-KR" altLang="en-US" sz="120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년간 보관하여야 한다</a:t>
                      </a:r>
                      <a:r>
                        <a:rPr kumimoji="0" lang="en-US" altLang="ko-KR" sz="120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.</a:t>
                      </a:r>
                      <a:endParaRPr kumimoji="0" lang="ko-KR" altLang="en-US" sz="1200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17780" marR="17780" marT="17780" marB="17780" anchor="ctr">
                    <a:lnL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10001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제목 2"/>
          <p:cNvSpPr>
            <a:spLocks noGrp="1"/>
          </p:cNvSpPr>
          <p:nvPr>
            <p:ph type="title"/>
          </p:nvPr>
        </p:nvSpPr>
        <p:spPr>
          <a:xfrm>
            <a:off x="323528" y="476672"/>
            <a:ext cx="8554805" cy="939784"/>
          </a:xfrm>
        </p:spPr>
        <p:txBody>
          <a:bodyPr>
            <a:normAutofit fontScale="90000"/>
          </a:bodyPr>
          <a:lstStyle/>
          <a:p>
            <a:r>
              <a:rPr lang="en-US" altLang="ko-KR" sz="2800" dirty="0"/>
              <a:t>4-5. </a:t>
            </a:r>
            <a:r>
              <a:rPr lang="ko-KR" altLang="en-US" sz="2800" dirty="0"/>
              <a:t>실종아동 등</a:t>
            </a:r>
            <a:r>
              <a:rPr lang="en-US" altLang="ko-KR" sz="2800" dirty="0"/>
              <a:t>․</a:t>
            </a:r>
            <a:r>
              <a:rPr lang="ko-KR" altLang="en-US" sz="2800" dirty="0"/>
              <a:t>가출인 업무처리규칙에 관한 활동</a:t>
            </a:r>
            <a:r>
              <a:rPr lang="en-US" altLang="ko-KR" sz="2800" dirty="0"/>
              <a:t/>
            </a:r>
            <a:br>
              <a:rPr lang="en-US" altLang="ko-KR" sz="2800" dirty="0"/>
            </a:br>
            <a:r>
              <a:rPr lang="en-US" altLang="ko-KR" sz="2800" dirty="0"/>
              <a:t>: </a:t>
            </a:r>
            <a:r>
              <a:rPr lang="ko-KR" altLang="en-US" sz="2800" dirty="0"/>
              <a:t>가출인</a:t>
            </a:r>
          </a:p>
        </p:txBody>
      </p:sp>
      <p:graphicFrame>
        <p:nvGraphicFramePr>
          <p:cNvPr id="4" name="표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258610221"/>
              </p:ext>
            </p:extLst>
          </p:nvPr>
        </p:nvGraphicFramePr>
        <p:xfrm>
          <a:off x="683568" y="1628800"/>
          <a:ext cx="8064896" cy="3911600"/>
        </p:xfrm>
        <a:graphic>
          <a:graphicData uri="http://schemas.openxmlformats.org/drawingml/2006/table">
            <a:tbl>
              <a:tblPr/>
              <a:tblGrid>
                <a:gridCol w="1331818">
                  <a:extLst>
                    <a:ext uri="{9D8B030D-6E8A-4147-A177-3AD203B41FA5}">
                      <a16:colId xmlns="" xmlns:a16="http://schemas.microsoft.com/office/drawing/2014/main" val="20000"/>
                    </a:ext>
                  </a:extLst>
                </a:gridCol>
                <a:gridCol w="6733078">
                  <a:extLst>
                    <a:ext uri="{9D8B030D-6E8A-4147-A177-3AD203B41FA5}">
                      <a16:colId xmlns="" xmlns:a16="http://schemas.microsoft.com/office/drawing/2014/main" val="20001"/>
                    </a:ext>
                  </a:extLst>
                </a:gridCol>
              </a:tblGrid>
              <a:tr h="1188132">
                <a:tc>
                  <a:txBody>
                    <a:bodyPr/>
                    <a:lstStyle/>
                    <a:p>
                      <a:pPr algn="ctr"/>
                      <a:r>
                        <a:rPr lang="ko-KR" altLang="en-US" sz="1600" dirty="0">
                          <a:solidFill>
                            <a:srgbClr val="FF0000"/>
                          </a:solidFill>
                        </a:rPr>
                        <a:t>신고접수</a:t>
                      </a:r>
                    </a:p>
                  </a:txBody>
                  <a:tcPr marL="17780" marR="17780" marT="17780" marB="17780" anchor="ctr">
                    <a:lnL>
                      <a:noFill/>
                    </a:lnL>
                    <a:lnR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EAE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kumimoji="0" lang="ko-KR" altLang="en-US" sz="1200" b="0" i="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① 가출인 신고는 </a:t>
                      </a:r>
                      <a:r>
                        <a:rPr kumimoji="0" lang="ko-KR" altLang="en-US" sz="1200" b="0" i="0" kern="1200" dirty="0">
                          <a:solidFill>
                            <a:srgbClr val="FF0000"/>
                          </a:solidFill>
                          <a:latin typeface="+mn-lt"/>
                          <a:ea typeface="+mn-ea"/>
                          <a:cs typeface="+mn-cs"/>
                        </a:rPr>
                        <a:t>관할에 관계없이 접수</a:t>
                      </a:r>
                      <a:r>
                        <a:rPr kumimoji="0" lang="ko-KR" altLang="en-US" sz="1200" b="0" i="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하여야 하며</a:t>
                      </a:r>
                      <a:r>
                        <a:rPr kumimoji="0" lang="en-US" altLang="ko-KR" sz="1200" b="0" i="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, </a:t>
                      </a:r>
                      <a:r>
                        <a:rPr kumimoji="0" lang="ko-KR" altLang="en-US" sz="1200" b="0" i="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신고를 접수한 경찰관은 범죄와 관련 여부를 확인하여야 한다</a:t>
                      </a:r>
                      <a:r>
                        <a:rPr kumimoji="0" lang="en-US" altLang="ko-KR" sz="1200" b="0" i="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.</a:t>
                      </a:r>
                      <a:r>
                        <a:rPr kumimoji="0" lang="ko-KR" altLang="en-US" sz="1200" b="0" i="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/>
                      </a:r>
                      <a:br>
                        <a:rPr kumimoji="0" lang="ko-KR" altLang="en-US" sz="1200" b="0" i="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</a:br>
                      <a:endParaRPr kumimoji="0" lang="ko-KR" altLang="en-US" sz="1200" b="0" i="0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r>
                        <a:rPr kumimoji="0" lang="ko-KR" altLang="en-US" sz="1200" b="0" i="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  ② 경찰서장은 </a:t>
                      </a:r>
                      <a:r>
                        <a:rPr kumimoji="0" lang="ko-KR" altLang="en-US" sz="1200" b="0" i="0" kern="1200" dirty="0" err="1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가출인에</a:t>
                      </a:r>
                      <a:r>
                        <a:rPr kumimoji="0" lang="ko-KR" altLang="en-US" sz="1200" b="0" i="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 대한 신고를 접수한 때에는 정보시스템의 자료 조회</a:t>
                      </a:r>
                      <a:r>
                        <a:rPr kumimoji="0" lang="en-US" altLang="ko-KR" sz="1200" b="0" i="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, </a:t>
                      </a:r>
                      <a:r>
                        <a:rPr kumimoji="0" lang="ko-KR" altLang="en-US" sz="1200" b="0" i="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신고자의 진술을 청취하는 방법 등으로 </a:t>
                      </a:r>
                      <a:r>
                        <a:rPr kumimoji="0" lang="ko-KR" altLang="en-US" sz="1200" b="0" i="0" kern="1200" dirty="0" err="1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가출인을</a:t>
                      </a:r>
                      <a:r>
                        <a:rPr kumimoji="0" lang="ko-KR" altLang="en-US" sz="1200" b="0" i="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 발견하기 위한 조치를 하여야 하며</a:t>
                      </a:r>
                      <a:r>
                        <a:rPr kumimoji="0" lang="en-US" altLang="ko-KR" sz="1200" b="0" i="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, </a:t>
                      </a:r>
                      <a:r>
                        <a:rPr kumimoji="0" lang="ko-KR" altLang="en-US" sz="1200" b="0" i="0" kern="1200" dirty="0" err="1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가출인을</a:t>
                      </a:r>
                      <a:r>
                        <a:rPr kumimoji="0" lang="ko-KR" altLang="en-US" sz="1200" b="0" i="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 발견하지 못한 경우에는 즉시 </a:t>
                      </a:r>
                      <a:r>
                        <a:rPr kumimoji="0" lang="ko-KR" altLang="en-US" sz="1200" b="0" i="0" kern="1200" dirty="0" err="1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실종아동등</a:t>
                      </a:r>
                      <a:r>
                        <a:rPr kumimoji="0" lang="ko-KR" altLang="en-US" sz="1200" b="0" i="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kumimoji="0" lang="ko-KR" altLang="en-US" sz="1200" b="0" i="0" kern="1200" dirty="0" err="1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프로파일링시스템에</a:t>
                      </a:r>
                      <a:r>
                        <a:rPr kumimoji="0" lang="ko-KR" altLang="en-US" sz="1200" b="0" i="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kumimoji="0" lang="ko-KR" altLang="en-US" sz="1200" b="0" i="0" kern="1200" dirty="0" err="1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가출인에</a:t>
                      </a:r>
                      <a:r>
                        <a:rPr kumimoji="0" lang="ko-KR" altLang="en-US" sz="1200" b="0" i="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 대한 사항을 입력</a:t>
                      </a:r>
                      <a:r>
                        <a:rPr kumimoji="0" lang="en-US" altLang="ko-KR" sz="1200" b="0" i="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, </a:t>
                      </a:r>
                      <a:r>
                        <a:rPr kumimoji="0" lang="ko-KR" altLang="en-US" sz="1200" b="0" i="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수배한다</a:t>
                      </a:r>
                      <a:r>
                        <a:rPr kumimoji="0" lang="en-US" altLang="ko-KR" sz="1200" b="0" i="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.</a:t>
                      </a:r>
                      <a:endParaRPr kumimoji="0" lang="ko-KR" altLang="en-US" sz="1200" b="0" i="0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endParaRPr kumimoji="0" lang="ko-KR" altLang="en-US" sz="1200" b="0" i="0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r>
                        <a:rPr kumimoji="0" lang="ko-KR" altLang="en-US" sz="1200" b="0" i="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  ③ 경찰서장은 접수한 가출인 신고가 다른 관할인 경우 제</a:t>
                      </a:r>
                      <a:r>
                        <a:rPr kumimoji="0" lang="en-US" altLang="ko-KR" sz="1200" b="0" i="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  <a:r>
                        <a:rPr kumimoji="0" lang="ko-KR" altLang="en-US" sz="1200" b="0" i="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항의 조치 후 지체 없이 가출인의 발생지를 관할하는 경찰서장에게 이첩하여야 한다</a:t>
                      </a:r>
                      <a:r>
                        <a:rPr kumimoji="0" lang="en-US" altLang="ko-KR" sz="1200" b="0" i="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.</a:t>
                      </a:r>
                      <a:endParaRPr kumimoji="0" lang="ko-KR" altLang="en-US" sz="1200" b="0" i="0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17780" marR="17780" marT="17780" marB="17780" anchor="ctr">
                    <a:lnL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10000"/>
                  </a:ext>
                </a:extLst>
              </a:tr>
              <a:tr h="1188132">
                <a:tc>
                  <a:txBody>
                    <a:bodyPr/>
                    <a:lstStyle/>
                    <a:p>
                      <a:pPr algn="ctr"/>
                      <a:r>
                        <a:rPr lang="ko-KR" altLang="en-US" sz="1600" dirty="0">
                          <a:solidFill>
                            <a:srgbClr val="FF0000"/>
                          </a:solidFill>
                        </a:rPr>
                        <a:t>신고에 대한 조치 등</a:t>
                      </a:r>
                    </a:p>
                  </a:txBody>
                  <a:tcPr marL="17780" marR="17780" marT="17780" marB="17780" anchor="ctr">
                    <a:lnL>
                      <a:noFill/>
                    </a:lnL>
                    <a:lnR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EAE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kumimoji="0" lang="ko-KR" altLang="en-US" sz="1200" b="0" i="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① 가출인 사건을 관할하는 경찰서장은 정보시스템 자료의 조회</a:t>
                      </a:r>
                      <a:r>
                        <a:rPr kumimoji="0" lang="en-US" altLang="ko-KR" sz="1200" b="0" i="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, </a:t>
                      </a:r>
                      <a:r>
                        <a:rPr kumimoji="0" lang="ko-KR" altLang="en-US" sz="1200" b="0" i="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다른 자료와의 대조</a:t>
                      </a:r>
                      <a:r>
                        <a:rPr kumimoji="0" lang="en-US" altLang="ko-KR" sz="1200" b="0" i="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, </a:t>
                      </a:r>
                      <a:r>
                        <a:rPr kumimoji="0" lang="ko-KR" altLang="en-US" sz="1200" b="0" i="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주변인물과의 연락 등 </a:t>
                      </a:r>
                      <a:r>
                        <a:rPr kumimoji="0" lang="ko-KR" altLang="en-US" sz="1200" b="0" i="0" kern="1200" dirty="0" err="1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가출인을</a:t>
                      </a:r>
                      <a:r>
                        <a:rPr kumimoji="0" lang="ko-KR" altLang="en-US" sz="1200" b="0" i="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 발견하기 위해 </a:t>
                      </a:r>
                      <a:r>
                        <a:rPr kumimoji="0" lang="ko-KR" altLang="en-US" sz="1200" b="0" i="0" kern="1200" dirty="0">
                          <a:solidFill>
                            <a:srgbClr val="FF0000"/>
                          </a:solidFill>
                          <a:latin typeface="+mn-lt"/>
                          <a:ea typeface="+mn-ea"/>
                          <a:cs typeface="+mn-cs"/>
                        </a:rPr>
                        <a:t>지속적으로 추적하고</a:t>
                      </a:r>
                      <a:r>
                        <a:rPr kumimoji="0" lang="en-US" altLang="ko-KR" sz="1200" b="0" i="0" kern="1200" dirty="0">
                          <a:solidFill>
                            <a:srgbClr val="FF0000"/>
                          </a:solidFill>
                          <a:latin typeface="+mn-lt"/>
                          <a:ea typeface="+mn-ea"/>
                          <a:cs typeface="+mn-cs"/>
                        </a:rPr>
                        <a:t>, </a:t>
                      </a:r>
                      <a:r>
                        <a:rPr kumimoji="0" lang="ko-KR" altLang="en-US" sz="1200" b="0" i="0" kern="1200" dirty="0">
                          <a:solidFill>
                            <a:srgbClr val="FF0000"/>
                          </a:solidFill>
                          <a:latin typeface="+mn-lt"/>
                          <a:ea typeface="+mn-ea"/>
                          <a:cs typeface="+mn-cs"/>
                        </a:rPr>
                        <a:t>수배일로부터 </a:t>
                      </a:r>
                      <a:r>
                        <a:rPr kumimoji="0" lang="ko-KR" altLang="en-US" sz="1200" b="0" i="0" kern="1200" dirty="0" err="1">
                          <a:solidFill>
                            <a:srgbClr val="FF0000"/>
                          </a:solidFill>
                          <a:latin typeface="+mn-lt"/>
                          <a:ea typeface="+mn-ea"/>
                          <a:cs typeface="+mn-cs"/>
                        </a:rPr>
                        <a:t>반기별</a:t>
                      </a:r>
                      <a:r>
                        <a:rPr kumimoji="0" lang="ko-KR" altLang="en-US" sz="1200" b="0" i="0" kern="1200" dirty="0">
                          <a:solidFill>
                            <a:srgbClr val="FF0000"/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kumimoji="0" lang="en-US" altLang="ko-KR" sz="1200" b="0" i="0" kern="1200" dirty="0">
                          <a:solidFill>
                            <a:srgbClr val="FF0000"/>
                          </a:solidFill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  <a:r>
                        <a:rPr kumimoji="0" lang="ko-KR" altLang="en-US" sz="1200" b="0" i="0" kern="1200" dirty="0">
                          <a:solidFill>
                            <a:srgbClr val="FF0000"/>
                          </a:solidFill>
                          <a:latin typeface="+mn-lt"/>
                          <a:ea typeface="+mn-ea"/>
                          <a:cs typeface="+mn-cs"/>
                        </a:rPr>
                        <a:t>회 보호자에게 귀가 여부를 확인</a:t>
                      </a:r>
                      <a:r>
                        <a:rPr kumimoji="0" lang="ko-KR" altLang="en-US" sz="1200" b="0" i="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한다</a:t>
                      </a:r>
                      <a:r>
                        <a:rPr kumimoji="0" lang="en-US" altLang="ko-KR" sz="1200" b="0" i="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.</a:t>
                      </a:r>
                      <a:endParaRPr kumimoji="0" lang="ko-KR" altLang="en-US" sz="1200" b="0" i="0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endParaRPr kumimoji="0" lang="ko-KR" altLang="en-US" sz="1200" b="0" i="0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r>
                        <a:rPr kumimoji="0" lang="ko-KR" altLang="en-US" sz="1200" b="0" i="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 ② 경찰서장은 </a:t>
                      </a:r>
                      <a:r>
                        <a:rPr kumimoji="0" lang="ko-KR" altLang="en-US" sz="1200" b="0" i="0" kern="1200" dirty="0" err="1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가출인을</a:t>
                      </a:r>
                      <a:r>
                        <a:rPr kumimoji="0" lang="ko-KR" altLang="en-US" sz="1200" b="0" i="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 발견한 때에는 수배를 해제하고</a:t>
                      </a:r>
                      <a:r>
                        <a:rPr kumimoji="0" lang="en-US" altLang="ko-KR" sz="1200" b="0" i="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, </a:t>
                      </a:r>
                      <a:r>
                        <a:rPr kumimoji="0" lang="ko-KR" altLang="en-US" sz="1200" b="0" i="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해당 </a:t>
                      </a:r>
                      <a:r>
                        <a:rPr kumimoji="0" lang="ko-KR" altLang="en-US" sz="1200" b="0" i="0" kern="1200" dirty="0" err="1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가출인을</a:t>
                      </a:r>
                      <a:r>
                        <a:rPr kumimoji="0" lang="ko-KR" altLang="en-US" sz="1200" b="0" i="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 발견한 경찰서와 관할하는 경찰서가 다른 경우에는 발견 사실을 관할 경찰서장에게 지체 없이 알려야 한다</a:t>
                      </a:r>
                      <a:r>
                        <a:rPr kumimoji="0" lang="en-US" altLang="ko-KR" sz="1200" b="0" i="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.</a:t>
                      </a:r>
                      <a:endParaRPr kumimoji="0" lang="ko-KR" altLang="en-US" sz="1200" b="0" i="0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r>
                        <a:rPr kumimoji="0" lang="ko-KR" altLang="en-US" sz="1200" b="0" i="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/>
                      </a:r>
                      <a:br>
                        <a:rPr kumimoji="0" lang="ko-KR" altLang="en-US" sz="1200" b="0" i="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</a:br>
                      <a:endParaRPr kumimoji="0" lang="ko-KR" altLang="en-US" sz="1200" b="0" i="0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r>
                        <a:rPr kumimoji="0" lang="ko-KR" altLang="en-US" sz="1200" b="0" i="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 </a:t>
                      </a:r>
                      <a:r>
                        <a:rPr kumimoji="0" lang="ko-KR" altLang="en-US" sz="1200" b="0" i="0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③ 경찰서장은 </a:t>
                      </a:r>
                      <a:r>
                        <a:rPr kumimoji="0" lang="ko-KR" altLang="en-US" sz="1200" b="0" i="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가출성인을 발견한 경우에는 가출신고가 되어 있음을 고지하고</a:t>
                      </a:r>
                      <a:r>
                        <a:rPr kumimoji="0" lang="en-US" altLang="ko-KR" sz="1200" b="0" i="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, </a:t>
                      </a:r>
                      <a:r>
                        <a:rPr kumimoji="0" lang="ko-KR" altLang="en-US" sz="1200" b="0" i="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보호자에게 통보한다</a:t>
                      </a:r>
                      <a:r>
                        <a:rPr kumimoji="0" lang="en-US" altLang="ko-KR" sz="1200" b="0" i="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. </a:t>
                      </a:r>
                      <a:r>
                        <a:rPr kumimoji="0" lang="ko-KR" altLang="en-US" sz="1200" b="0" i="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다만</a:t>
                      </a:r>
                      <a:r>
                        <a:rPr kumimoji="0" lang="en-US" altLang="ko-KR" sz="1200" b="0" i="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, </a:t>
                      </a:r>
                      <a:r>
                        <a:rPr kumimoji="0" lang="ko-KR" altLang="en-US" sz="1200" b="0" i="0" kern="1200" dirty="0" err="1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가출인이</a:t>
                      </a:r>
                      <a:r>
                        <a:rPr kumimoji="0" lang="ko-KR" altLang="en-US" sz="1200" b="0" i="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 거부하는 때에는 보호자에게 가출인의 소재</a:t>
                      </a:r>
                      <a:r>
                        <a:rPr kumimoji="0" lang="en-US" altLang="ko-KR" sz="1200" b="0" i="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(</a:t>
                      </a:r>
                      <a:r>
                        <a:rPr kumimoji="0" lang="ko-KR" altLang="en-US" sz="1200" b="0" i="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所在</a:t>
                      </a:r>
                      <a:r>
                        <a:rPr kumimoji="0" lang="en-US" altLang="ko-KR" sz="1200" b="0" i="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)</a:t>
                      </a:r>
                      <a:r>
                        <a:rPr kumimoji="0" lang="ko-KR" altLang="en-US" sz="1200" b="0" i="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를 알 수 있는 사항을 통보하여서는 아니 된다</a:t>
                      </a:r>
                      <a:r>
                        <a:rPr kumimoji="0" lang="en-US" altLang="ko-KR" sz="1200" b="0" i="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.</a:t>
                      </a:r>
                      <a:endParaRPr kumimoji="0" lang="ko-KR" altLang="en-US" sz="1200" b="0" i="0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endParaRPr lang="ko-KR" altLang="en-US" sz="1200" dirty="0"/>
                    </a:p>
                  </a:txBody>
                  <a:tcPr marL="17780" marR="17780" marT="17780" marB="17780" anchor="ctr">
                    <a:lnL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10001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제목 2"/>
          <p:cNvSpPr>
            <a:spLocks noGrp="1"/>
          </p:cNvSpPr>
          <p:nvPr>
            <p:ph type="title"/>
          </p:nvPr>
        </p:nvSpPr>
        <p:spPr>
          <a:xfrm>
            <a:off x="225935" y="764704"/>
            <a:ext cx="8554805" cy="939784"/>
          </a:xfrm>
        </p:spPr>
        <p:txBody>
          <a:bodyPr>
            <a:normAutofit fontScale="90000"/>
          </a:bodyPr>
          <a:lstStyle/>
          <a:p>
            <a:r>
              <a:rPr lang="en-US" altLang="ko-KR" sz="2700" dirty="0"/>
              <a:t>4-4. </a:t>
            </a:r>
            <a:r>
              <a:rPr lang="ko-KR" altLang="en-US" sz="2700" dirty="0"/>
              <a:t>실종아동 등</a:t>
            </a:r>
            <a:r>
              <a:rPr lang="en-US" altLang="ko-KR" sz="2700" dirty="0"/>
              <a:t>․</a:t>
            </a:r>
            <a:r>
              <a:rPr lang="ko-KR" altLang="en-US" sz="2700" dirty="0"/>
              <a:t>가출인 업무처리규칙에 관한 활동</a:t>
            </a:r>
            <a:r>
              <a:rPr lang="en-US" altLang="ko-KR" sz="2700" dirty="0"/>
              <a:t/>
            </a:r>
            <a:br>
              <a:rPr lang="en-US" altLang="ko-KR" sz="2700" dirty="0"/>
            </a:br>
            <a:r>
              <a:rPr lang="en-US" altLang="ko-KR" sz="2700" dirty="0"/>
              <a:t>:</a:t>
            </a:r>
            <a:r>
              <a:rPr lang="ko-KR" altLang="en-US" sz="2700" dirty="0"/>
              <a:t>보호시설 무연고자 </a:t>
            </a:r>
            <a:r>
              <a:rPr lang="ko-KR" altLang="en-US" sz="2700" dirty="0">
                <a:latin typeface="22"/>
              </a:rPr>
              <a:t>등록</a:t>
            </a:r>
            <a:r>
              <a:rPr lang="en-US" altLang="ko-KR" sz="2700" dirty="0">
                <a:latin typeface="22"/>
              </a:rPr>
              <a:t>․</a:t>
            </a:r>
            <a:r>
              <a:rPr lang="ko-KR" altLang="en-US" sz="2700" dirty="0">
                <a:latin typeface="22"/>
              </a:rPr>
              <a:t>해제</a:t>
            </a:r>
            <a:r>
              <a:rPr lang="ko-KR" altLang="en-US" sz="2400" dirty="0"/>
              <a:t/>
            </a:r>
            <a:br>
              <a:rPr lang="ko-KR" altLang="en-US" sz="2400" dirty="0"/>
            </a:br>
            <a:endParaRPr lang="ko-KR" altLang="en-US" sz="2800" dirty="0"/>
          </a:p>
        </p:txBody>
      </p:sp>
      <p:sp>
        <p:nvSpPr>
          <p:cNvPr id="5" name="내용 개체 틀 1"/>
          <p:cNvSpPr>
            <a:spLocks noGrp="1"/>
          </p:cNvSpPr>
          <p:nvPr>
            <p:ph idx="1"/>
          </p:nvPr>
        </p:nvSpPr>
        <p:spPr>
          <a:xfrm>
            <a:off x="548258" y="2060848"/>
            <a:ext cx="8229600" cy="4281339"/>
          </a:xfrm>
        </p:spPr>
        <p:txBody>
          <a:bodyPr>
            <a:normAutofit/>
          </a:bodyPr>
          <a:lstStyle/>
          <a:p>
            <a:r>
              <a:rPr lang="ko-KR" altLang="en-US" sz="1600" dirty="0"/>
              <a:t>경찰관서의 장은 관내 보호시설을 방문하였을 때에 보호시설 무연고자의 자료가 </a:t>
            </a:r>
            <a:r>
              <a:rPr lang="ko-KR" altLang="en-US" sz="1600" dirty="0" err="1"/>
              <a:t>실종아동등</a:t>
            </a:r>
            <a:r>
              <a:rPr lang="ko-KR" altLang="en-US" sz="1600" dirty="0"/>
              <a:t> </a:t>
            </a:r>
            <a:r>
              <a:rPr lang="ko-KR" altLang="en-US" sz="1600" dirty="0" err="1"/>
              <a:t>프로파일링시스템에</a:t>
            </a:r>
            <a:r>
              <a:rPr lang="ko-KR" altLang="en-US" sz="1600" dirty="0"/>
              <a:t> 있는 지 확인한 후 없는 경우에는 별지 제</a:t>
            </a:r>
            <a:r>
              <a:rPr lang="en-US" altLang="ko-KR" sz="1600" dirty="0"/>
              <a:t>5</a:t>
            </a:r>
            <a:r>
              <a:rPr lang="ko-KR" altLang="en-US" sz="1600" dirty="0" err="1"/>
              <a:t>호서식의</a:t>
            </a:r>
            <a:r>
              <a:rPr lang="ko-KR" altLang="en-US" sz="1600" dirty="0"/>
              <a:t> 보호시설 무연고자 </a:t>
            </a:r>
            <a:r>
              <a:rPr lang="ko-KR" altLang="en-US" sz="1600" dirty="0" err="1"/>
              <a:t>실종아동등</a:t>
            </a:r>
            <a:r>
              <a:rPr lang="ko-KR" altLang="en-US" sz="1600" dirty="0"/>
              <a:t> </a:t>
            </a:r>
            <a:r>
              <a:rPr lang="ko-KR" altLang="en-US" sz="1600" dirty="0" err="1"/>
              <a:t>프로파일링시스템</a:t>
            </a:r>
            <a:r>
              <a:rPr lang="ko-KR" altLang="en-US" sz="1600" dirty="0"/>
              <a:t> 입력자료를 작성하여 </a:t>
            </a:r>
            <a:r>
              <a:rPr lang="ko-KR" altLang="en-US" sz="1600" dirty="0" err="1"/>
              <a:t>실종아동등</a:t>
            </a:r>
            <a:r>
              <a:rPr lang="ko-KR" altLang="en-US" sz="1600" dirty="0"/>
              <a:t> </a:t>
            </a:r>
            <a:r>
              <a:rPr lang="ko-KR" altLang="en-US" sz="1600" dirty="0" err="1"/>
              <a:t>프로파일링시스템에</a:t>
            </a:r>
            <a:r>
              <a:rPr lang="ko-KR" altLang="en-US" sz="1600" dirty="0"/>
              <a:t> 등록하고</a:t>
            </a:r>
            <a:r>
              <a:rPr lang="en-US" altLang="ko-KR" sz="1600" dirty="0"/>
              <a:t>, </a:t>
            </a:r>
            <a:r>
              <a:rPr lang="ko-KR" altLang="en-US" sz="1600" dirty="0"/>
              <a:t>변경사항이 있거나</a:t>
            </a:r>
            <a:r>
              <a:rPr lang="en-US" altLang="ko-KR" sz="1600" dirty="0"/>
              <a:t>, </a:t>
            </a:r>
            <a:r>
              <a:rPr lang="ko-KR" altLang="en-US" sz="1600" dirty="0"/>
              <a:t>보호자가 확인된 경우에는 별지 제</a:t>
            </a:r>
            <a:r>
              <a:rPr lang="en-US" altLang="ko-KR" sz="1600" dirty="0"/>
              <a:t>6</a:t>
            </a:r>
            <a:r>
              <a:rPr lang="ko-KR" altLang="en-US" sz="1600" dirty="0" err="1"/>
              <a:t>호서식의</a:t>
            </a:r>
            <a:r>
              <a:rPr lang="ko-KR" altLang="en-US" sz="1600" dirty="0"/>
              <a:t> 보호시설 무연고자 </a:t>
            </a:r>
            <a:r>
              <a:rPr lang="ko-KR" altLang="en-US" sz="1600" dirty="0" err="1"/>
              <a:t>실종아동등</a:t>
            </a:r>
            <a:r>
              <a:rPr lang="ko-KR" altLang="en-US" sz="1600" dirty="0"/>
              <a:t> </a:t>
            </a:r>
            <a:r>
              <a:rPr lang="ko-KR" altLang="en-US" sz="1600" dirty="0" err="1"/>
              <a:t>프로파일링시스템</a:t>
            </a:r>
            <a:r>
              <a:rPr lang="ko-KR" altLang="en-US" sz="1600" dirty="0"/>
              <a:t> 수정</a:t>
            </a:r>
            <a:r>
              <a:rPr lang="en-US" altLang="ko-KR" sz="1600" dirty="0"/>
              <a:t>․</a:t>
            </a:r>
            <a:r>
              <a:rPr lang="ko-KR" altLang="en-US" sz="1600" dirty="0"/>
              <a:t>해제자료를 작성하여 변경하거나 등록을 해제한다</a:t>
            </a:r>
            <a:r>
              <a:rPr lang="en-US" altLang="ko-KR" sz="1600" dirty="0"/>
              <a:t>.</a:t>
            </a:r>
            <a:endParaRPr lang="ko-KR" altLang="en-US" sz="1600" dirty="0"/>
          </a:p>
          <a:p>
            <a:pPr>
              <a:buNone/>
            </a:pPr>
            <a:r>
              <a:rPr lang="ko-KR" altLang="en-US" sz="1600" dirty="0"/>
              <a:t/>
            </a:r>
            <a:br>
              <a:rPr lang="ko-KR" altLang="en-US" sz="1600" dirty="0"/>
            </a:br>
            <a:endParaRPr lang="ko-KR" altLang="en-US" sz="1600" dirty="0"/>
          </a:p>
          <a:p>
            <a:pPr>
              <a:buNone/>
            </a:pPr>
            <a:endParaRPr lang="ko-KR" altLang="en-US" sz="1600" dirty="0"/>
          </a:p>
          <a:p>
            <a:endParaRPr lang="ko-KR" altLang="en-US" sz="1600" dirty="0"/>
          </a:p>
        </p:txBody>
      </p:sp>
    </p:spTree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제목 2"/>
          <p:cNvSpPr>
            <a:spLocks noGrp="1"/>
          </p:cNvSpPr>
          <p:nvPr>
            <p:ph type="title"/>
          </p:nvPr>
        </p:nvSpPr>
        <p:spPr>
          <a:xfrm>
            <a:off x="371777" y="476672"/>
            <a:ext cx="8554805" cy="939784"/>
          </a:xfrm>
        </p:spPr>
        <p:txBody>
          <a:bodyPr>
            <a:normAutofit fontScale="90000"/>
          </a:bodyPr>
          <a:lstStyle/>
          <a:p>
            <a:r>
              <a:rPr lang="en-US" altLang="ko-KR" sz="2800" dirty="0"/>
              <a:t>4-5. </a:t>
            </a:r>
            <a:r>
              <a:rPr lang="ko-KR" altLang="en-US" sz="2800" dirty="0"/>
              <a:t>실종아동 등</a:t>
            </a:r>
            <a:r>
              <a:rPr lang="en-US" altLang="ko-KR" sz="2800" dirty="0"/>
              <a:t>․</a:t>
            </a:r>
            <a:r>
              <a:rPr lang="ko-KR" altLang="en-US" sz="2800" dirty="0"/>
              <a:t>가출인 업무처리규칙에 관한 활동</a:t>
            </a:r>
            <a:r>
              <a:rPr lang="en-US" altLang="ko-KR" sz="2800" dirty="0"/>
              <a:t/>
            </a:r>
            <a:br>
              <a:rPr lang="en-US" altLang="ko-KR" sz="2800" dirty="0"/>
            </a:br>
            <a:r>
              <a:rPr lang="en-US" altLang="ko-KR" sz="2800" dirty="0"/>
              <a:t>: </a:t>
            </a:r>
            <a:r>
              <a:rPr lang="ko-KR" altLang="en-US" sz="2400" dirty="0" err="1"/>
              <a:t>실종아동등</a:t>
            </a:r>
            <a:r>
              <a:rPr lang="ko-KR" altLang="en-US" sz="2400" dirty="0"/>
              <a:t> 및 </a:t>
            </a:r>
            <a:r>
              <a:rPr lang="ko-KR" altLang="en-US" sz="2400" dirty="0" err="1"/>
              <a:t>가출인발생시</a:t>
            </a:r>
            <a:r>
              <a:rPr lang="ko-KR" altLang="en-US" sz="2400" dirty="0"/>
              <a:t> </a:t>
            </a:r>
            <a:r>
              <a:rPr lang="ko-KR" altLang="en-US" sz="2400" dirty="0" err="1"/>
              <a:t>초동조치</a:t>
            </a:r>
            <a:endParaRPr lang="ko-KR" altLang="en-US" sz="2800" dirty="0"/>
          </a:p>
        </p:txBody>
      </p:sp>
      <p:sp>
        <p:nvSpPr>
          <p:cNvPr id="5" name="내용 개체 틀 1"/>
          <p:cNvSpPr>
            <a:spLocks noGrp="1"/>
          </p:cNvSpPr>
          <p:nvPr>
            <p:ph idx="1"/>
          </p:nvPr>
        </p:nvSpPr>
        <p:spPr>
          <a:xfrm>
            <a:off x="467544" y="1844824"/>
            <a:ext cx="8363272" cy="4656010"/>
          </a:xfrm>
        </p:spPr>
        <p:txBody>
          <a:bodyPr>
            <a:noAutofit/>
          </a:bodyPr>
          <a:lstStyle/>
          <a:p>
            <a:r>
              <a:rPr lang="ko-KR" altLang="en-US" sz="1800" dirty="0">
                <a:solidFill>
                  <a:srgbClr val="FF0000"/>
                </a:solidFill>
              </a:rPr>
              <a:t>현장 탐문 및 수색</a:t>
            </a:r>
            <a:endParaRPr lang="en-US" altLang="ko-KR" sz="1800" dirty="0">
              <a:solidFill>
                <a:srgbClr val="FF0000"/>
              </a:solidFill>
            </a:endParaRPr>
          </a:p>
          <a:p>
            <a:endParaRPr lang="ko-KR" altLang="en-US" sz="1800" dirty="0">
              <a:solidFill>
                <a:srgbClr val="FF0000"/>
              </a:solidFill>
            </a:endParaRPr>
          </a:p>
          <a:p>
            <a:pPr>
              <a:buNone/>
            </a:pPr>
            <a:r>
              <a:rPr lang="ko-KR" altLang="en-US" sz="1400" dirty="0"/>
              <a:t>      </a:t>
            </a:r>
            <a:r>
              <a:rPr lang="ko-KR" altLang="en-US" sz="1600" dirty="0"/>
              <a:t>① </a:t>
            </a:r>
            <a:r>
              <a:rPr lang="ko-KR" altLang="en-US" sz="1600" dirty="0" err="1"/>
              <a:t>찾는실종아동등</a:t>
            </a:r>
            <a:r>
              <a:rPr lang="ko-KR" altLang="en-US" sz="1600" dirty="0"/>
              <a:t> 및 </a:t>
            </a:r>
            <a:r>
              <a:rPr lang="ko-KR" altLang="en-US" sz="1600" dirty="0" err="1"/>
              <a:t>가출인발생신고를</a:t>
            </a:r>
            <a:r>
              <a:rPr lang="ko-KR" altLang="en-US" sz="1600" dirty="0"/>
              <a:t> 접수 또는 이첩 받은 발생지 관할 경찰서장은 즉시 현장출동 경찰관을 지정하여 탐문</a:t>
            </a:r>
            <a:r>
              <a:rPr lang="en-US" altLang="ko-KR" sz="1600" dirty="0"/>
              <a:t>․</a:t>
            </a:r>
            <a:r>
              <a:rPr lang="ko-KR" altLang="en-US" sz="1600" dirty="0"/>
              <a:t>수색하도록 하여야 한다</a:t>
            </a:r>
            <a:r>
              <a:rPr lang="en-US" altLang="ko-KR" sz="1600" dirty="0"/>
              <a:t>. </a:t>
            </a:r>
            <a:r>
              <a:rPr lang="ko-KR" altLang="en-US" sz="1600" dirty="0"/>
              <a:t>다만</a:t>
            </a:r>
            <a:r>
              <a:rPr lang="en-US" altLang="ko-KR" sz="1600" dirty="0"/>
              <a:t>, </a:t>
            </a:r>
            <a:r>
              <a:rPr lang="ko-KR" altLang="en-US" sz="1600" dirty="0" err="1"/>
              <a:t>찾는실종아동등</a:t>
            </a:r>
            <a:r>
              <a:rPr lang="ko-KR" altLang="en-US" sz="1600" dirty="0"/>
              <a:t> 또는 </a:t>
            </a:r>
            <a:r>
              <a:rPr lang="ko-KR" altLang="en-US" sz="1600" dirty="0" err="1"/>
              <a:t>가출인이</a:t>
            </a:r>
            <a:r>
              <a:rPr lang="ko-KR" altLang="en-US" sz="1600" dirty="0"/>
              <a:t> 발생한지 </a:t>
            </a:r>
            <a:r>
              <a:rPr lang="en-US" altLang="ko-KR" sz="1600" dirty="0"/>
              <a:t>1</a:t>
            </a:r>
            <a:r>
              <a:rPr lang="ko-KR" altLang="en-US" sz="1600" dirty="0"/>
              <a:t>개월이 경과한 후에 신고한 경우에는 탐문</a:t>
            </a:r>
            <a:r>
              <a:rPr lang="en-US" altLang="ko-KR" sz="1600" dirty="0"/>
              <a:t>․</a:t>
            </a:r>
            <a:r>
              <a:rPr lang="ko-KR" altLang="en-US" sz="1600" dirty="0"/>
              <a:t>수색을 생략할 수 있다</a:t>
            </a:r>
            <a:r>
              <a:rPr lang="en-US" altLang="ko-KR" sz="1600" dirty="0"/>
              <a:t>.</a:t>
            </a:r>
            <a:endParaRPr lang="ko-KR" altLang="en-US" sz="1600" dirty="0"/>
          </a:p>
          <a:p>
            <a:pPr>
              <a:buNone/>
            </a:pPr>
            <a:r>
              <a:rPr lang="ko-KR" altLang="en-US" sz="1600" dirty="0"/>
              <a:t>      ② 경찰서장은 위의 규정에 따라 현장을 탐문</a:t>
            </a:r>
            <a:r>
              <a:rPr lang="en-US" altLang="ko-KR" sz="1600" dirty="0"/>
              <a:t>․</a:t>
            </a:r>
            <a:r>
              <a:rPr lang="ko-KR" altLang="en-US" sz="1600" dirty="0"/>
              <a:t>수색한 결과</a:t>
            </a:r>
            <a:r>
              <a:rPr lang="en-US" altLang="ko-KR" sz="1600" dirty="0"/>
              <a:t>, </a:t>
            </a:r>
            <a:r>
              <a:rPr lang="ko-KR" altLang="en-US" sz="1600" dirty="0"/>
              <a:t>정밀수색이 필요하다고 인정될 경우에는 추가로 필요한 경찰관 등을 출동시킬 수 있다</a:t>
            </a:r>
            <a:r>
              <a:rPr lang="en-US" altLang="ko-KR" sz="1600" dirty="0"/>
              <a:t>.</a:t>
            </a:r>
          </a:p>
          <a:p>
            <a:pPr>
              <a:buNone/>
            </a:pPr>
            <a:r>
              <a:rPr lang="en-US" altLang="ko-KR" sz="1600" dirty="0"/>
              <a:t>      </a:t>
            </a:r>
            <a:r>
              <a:rPr lang="ko-KR" altLang="en-US" sz="1600" dirty="0"/>
              <a:t>③ 현장출동 경찰관은 현장을 탐문</a:t>
            </a:r>
            <a:r>
              <a:rPr lang="en-US" altLang="ko-KR" sz="1600" dirty="0"/>
              <a:t>․</a:t>
            </a:r>
            <a:r>
              <a:rPr lang="ko-KR" altLang="en-US" sz="1600" dirty="0"/>
              <a:t>수색한 결과에 대해 필요한 보고서를 작성하여 경찰서장에게 보고하여야 한다</a:t>
            </a:r>
            <a:r>
              <a:rPr lang="en-US" altLang="ko-KR" sz="1600" dirty="0"/>
              <a:t>.</a:t>
            </a:r>
          </a:p>
          <a:p>
            <a:pPr>
              <a:buNone/>
            </a:pPr>
            <a:endParaRPr lang="en-US" altLang="ko-KR" sz="1600" dirty="0"/>
          </a:p>
          <a:p>
            <a:r>
              <a:rPr lang="ko-KR" altLang="en-US" sz="1600" dirty="0">
                <a:solidFill>
                  <a:srgbClr val="FF0000"/>
                </a:solidFill>
              </a:rPr>
              <a:t>추적 및 수사</a:t>
            </a:r>
            <a:r>
              <a:rPr lang="ko-KR" altLang="en-US" sz="1600" dirty="0">
                <a:solidFill>
                  <a:schemeClr val="tx1"/>
                </a:solidFill>
              </a:rPr>
              <a:t> </a:t>
            </a:r>
            <a:r>
              <a:rPr lang="en-US" altLang="ko-KR" sz="1600" dirty="0">
                <a:solidFill>
                  <a:schemeClr val="tx1"/>
                </a:solidFill>
              </a:rPr>
              <a:t>(</a:t>
            </a:r>
            <a:r>
              <a:rPr lang="ko-KR" altLang="en-US" sz="1600" dirty="0" err="1"/>
              <a:t>실종아동등</a:t>
            </a:r>
            <a:r>
              <a:rPr lang="ko-KR" altLang="en-US" sz="1600" dirty="0"/>
              <a:t> 및 가출인 업무처리 규칙 </a:t>
            </a:r>
            <a:r>
              <a:rPr lang="en-US" altLang="ko-KR" sz="1600" dirty="0"/>
              <a:t>19</a:t>
            </a:r>
            <a:r>
              <a:rPr lang="ko-KR" altLang="en-US" sz="1600" dirty="0"/>
              <a:t>조 </a:t>
            </a:r>
            <a:r>
              <a:rPr lang="en-US" altLang="ko-KR" sz="1600" dirty="0"/>
              <a:t>)</a:t>
            </a:r>
          </a:p>
          <a:p>
            <a:pPr>
              <a:buNone/>
            </a:pPr>
            <a:r>
              <a:rPr lang="en-US" altLang="ko-KR" sz="1600" dirty="0"/>
              <a:t>     </a:t>
            </a:r>
            <a:r>
              <a:rPr lang="ko-KR" altLang="en-US" sz="1600" dirty="0"/>
              <a:t>① </a:t>
            </a:r>
            <a:r>
              <a:rPr lang="ko-KR" altLang="en-US" sz="1600" dirty="0" err="1"/>
              <a:t>찾는실종아동등</a:t>
            </a:r>
            <a:r>
              <a:rPr lang="ko-KR" altLang="en-US" sz="1600" dirty="0"/>
              <a:t> 및 </a:t>
            </a:r>
            <a:r>
              <a:rPr lang="ko-KR" altLang="en-US" sz="1600" dirty="0" err="1"/>
              <a:t>가출인에</a:t>
            </a:r>
            <a:r>
              <a:rPr lang="ko-KR" altLang="en-US" sz="1600" dirty="0"/>
              <a:t> 대한 발생지 관할 경찰서장은 </a:t>
            </a:r>
            <a:r>
              <a:rPr lang="ko-KR" altLang="en-US" sz="1600" dirty="0" err="1"/>
              <a:t>신고자ㆍ목격자</a:t>
            </a:r>
            <a:r>
              <a:rPr lang="ko-KR" altLang="en-US" sz="1600" dirty="0"/>
              <a:t> 조사</a:t>
            </a:r>
            <a:r>
              <a:rPr lang="en-US" altLang="ko-KR" sz="1600" dirty="0"/>
              <a:t>, </a:t>
            </a:r>
            <a:r>
              <a:rPr lang="ko-KR" altLang="en-US" sz="1600" dirty="0"/>
              <a:t>최종 </a:t>
            </a:r>
            <a:r>
              <a:rPr lang="ko-KR" altLang="en-US" sz="1600" dirty="0" err="1"/>
              <a:t>목격지</a:t>
            </a:r>
            <a:r>
              <a:rPr lang="ko-KR" altLang="en-US" sz="1600" dirty="0"/>
              <a:t> 및 주거지 수색</a:t>
            </a:r>
            <a:r>
              <a:rPr lang="en-US" altLang="ko-KR" sz="1600" dirty="0"/>
              <a:t>, </a:t>
            </a:r>
            <a:r>
              <a:rPr lang="ko-KR" altLang="en-US" sz="1600" dirty="0"/>
              <a:t>위치추적 등 통신수사</a:t>
            </a:r>
            <a:r>
              <a:rPr lang="en-US" altLang="ko-KR" sz="1600" dirty="0"/>
              <a:t>, </a:t>
            </a:r>
            <a:r>
              <a:rPr lang="ko-KR" altLang="en-US" sz="1600" dirty="0"/>
              <a:t>유전자검사</a:t>
            </a:r>
            <a:r>
              <a:rPr lang="en-US" altLang="ko-KR" sz="1600" dirty="0"/>
              <a:t>, </a:t>
            </a:r>
            <a:r>
              <a:rPr lang="ko-KR" altLang="en-US" sz="1600" dirty="0" err="1"/>
              <a:t>실종아동등</a:t>
            </a:r>
            <a:r>
              <a:rPr lang="ko-KR" altLang="en-US" sz="1600" dirty="0"/>
              <a:t> </a:t>
            </a:r>
            <a:r>
              <a:rPr lang="ko-KR" altLang="en-US" sz="1600" dirty="0" err="1"/>
              <a:t>프로파일링시스템</a:t>
            </a:r>
            <a:r>
              <a:rPr lang="ko-KR" altLang="en-US" sz="1600" dirty="0"/>
              <a:t> 정보조회 등의 방법을 통해 </a:t>
            </a:r>
            <a:r>
              <a:rPr lang="ko-KR" altLang="en-US" sz="1600" dirty="0" err="1"/>
              <a:t>실종아동등</a:t>
            </a:r>
            <a:r>
              <a:rPr lang="ko-KR" altLang="en-US" sz="1600" dirty="0"/>
              <a:t> 및 </a:t>
            </a:r>
            <a:r>
              <a:rPr lang="ko-KR" altLang="en-US" sz="1600" dirty="0" err="1"/>
              <a:t>가출인을</a:t>
            </a:r>
            <a:r>
              <a:rPr lang="ko-KR" altLang="en-US" sz="1600" dirty="0"/>
              <a:t> 발견하기 위한 추적에 착수한다</a:t>
            </a:r>
            <a:r>
              <a:rPr lang="en-US" altLang="ko-KR" sz="1600" dirty="0"/>
              <a:t>.</a:t>
            </a:r>
            <a:endParaRPr lang="ko-KR" altLang="en-US" sz="1600" dirty="0"/>
          </a:p>
          <a:p>
            <a:pPr fontAlgn="base">
              <a:buNone/>
            </a:pPr>
            <a:r>
              <a:rPr lang="ko-KR" altLang="en-US" sz="1600" dirty="0"/>
              <a:t>      ② 경찰서장은 </a:t>
            </a:r>
            <a:r>
              <a:rPr lang="ko-KR" altLang="en-US" sz="1600" dirty="0" err="1"/>
              <a:t>실종아동등</a:t>
            </a:r>
            <a:r>
              <a:rPr lang="ko-KR" altLang="en-US" sz="1600" dirty="0"/>
              <a:t> 및 </a:t>
            </a:r>
            <a:r>
              <a:rPr lang="ko-KR" altLang="en-US" sz="1600" dirty="0" err="1"/>
              <a:t>가출인이</a:t>
            </a:r>
            <a:r>
              <a:rPr lang="ko-KR" altLang="en-US" sz="1600" dirty="0"/>
              <a:t> 범죄관련 여부가 의심되는 경우</a:t>
            </a:r>
            <a:r>
              <a:rPr lang="en-US" altLang="ko-KR" sz="1600" dirty="0"/>
              <a:t>, </a:t>
            </a:r>
            <a:r>
              <a:rPr lang="ko-KR" altLang="en-US" sz="1600" dirty="0"/>
              <a:t>신속히 수사에 착수하여야 한다</a:t>
            </a:r>
            <a:r>
              <a:rPr lang="en-US" altLang="ko-KR" sz="1600" dirty="0"/>
              <a:t>.</a:t>
            </a:r>
          </a:p>
          <a:p>
            <a:pPr>
              <a:buNone/>
            </a:pPr>
            <a:endParaRPr lang="ko-KR" altLang="en-US" sz="1600" dirty="0"/>
          </a:p>
          <a:p>
            <a:pPr>
              <a:buNone/>
            </a:pPr>
            <a:r>
              <a:rPr lang="ko-KR" altLang="en-US" sz="1600" dirty="0"/>
              <a:t>    </a:t>
            </a:r>
          </a:p>
        </p:txBody>
      </p:sp>
    </p:spTree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제목 2"/>
          <p:cNvSpPr>
            <a:spLocks noGrp="1"/>
          </p:cNvSpPr>
          <p:nvPr>
            <p:ph type="title"/>
          </p:nvPr>
        </p:nvSpPr>
        <p:spPr>
          <a:xfrm>
            <a:off x="303475" y="476672"/>
            <a:ext cx="8554805" cy="939784"/>
          </a:xfrm>
        </p:spPr>
        <p:txBody>
          <a:bodyPr>
            <a:normAutofit fontScale="90000"/>
          </a:bodyPr>
          <a:lstStyle/>
          <a:p>
            <a:r>
              <a:rPr lang="en-US" altLang="ko-KR" sz="2800" dirty="0"/>
              <a:t>4-5. </a:t>
            </a:r>
            <a:r>
              <a:rPr lang="ko-KR" altLang="en-US" sz="2800" dirty="0"/>
              <a:t>실종아동 등</a:t>
            </a:r>
            <a:r>
              <a:rPr lang="en-US" altLang="ko-KR" sz="2800" dirty="0"/>
              <a:t>․</a:t>
            </a:r>
            <a:r>
              <a:rPr lang="ko-KR" altLang="en-US" sz="2800" dirty="0"/>
              <a:t>가출인 업무처리규칙에 관한 활동</a:t>
            </a:r>
            <a:r>
              <a:rPr lang="en-US" altLang="ko-KR" sz="2800" dirty="0"/>
              <a:t/>
            </a:r>
            <a:br>
              <a:rPr lang="en-US" altLang="ko-KR" sz="2800" dirty="0"/>
            </a:br>
            <a:r>
              <a:rPr lang="en-US" altLang="ko-KR" sz="2800" dirty="0"/>
              <a:t>: </a:t>
            </a:r>
            <a:r>
              <a:rPr lang="ko-KR" altLang="en-US" sz="2400" dirty="0" err="1"/>
              <a:t>실종아동등</a:t>
            </a:r>
            <a:r>
              <a:rPr lang="ko-KR" altLang="en-US" sz="2400" dirty="0"/>
              <a:t> 및 </a:t>
            </a:r>
            <a:r>
              <a:rPr lang="ko-KR" altLang="en-US" sz="2400" dirty="0" err="1"/>
              <a:t>가출인발생시</a:t>
            </a:r>
            <a:r>
              <a:rPr lang="ko-KR" altLang="en-US" sz="2400" dirty="0"/>
              <a:t> </a:t>
            </a:r>
            <a:r>
              <a:rPr lang="ko-KR" altLang="en-US" sz="2400" dirty="0" err="1"/>
              <a:t>초동조치</a:t>
            </a:r>
            <a:endParaRPr lang="ko-KR" altLang="en-US" sz="2800" dirty="0"/>
          </a:p>
        </p:txBody>
      </p:sp>
      <p:sp>
        <p:nvSpPr>
          <p:cNvPr id="5" name="내용 개체 틀 1"/>
          <p:cNvSpPr>
            <a:spLocks noGrp="1"/>
          </p:cNvSpPr>
          <p:nvPr>
            <p:ph idx="1"/>
          </p:nvPr>
        </p:nvSpPr>
        <p:spPr>
          <a:xfrm>
            <a:off x="495008" y="1772816"/>
            <a:ext cx="8363272" cy="4525963"/>
          </a:xfrm>
        </p:spPr>
        <p:txBody>
          <a:bodyPr>
            <a:noAutofit/>
          </a:bodyPr>
          <a:lstStyle/>
          <a:p>
            <a:pPr fontAlgn="base"/>
            <a:r>
              <a:rPr lang="ko-KR" altLang="en-US" sz="1600" dirty="0" err="1"/>
              <a:t>실종아동등</a:t>
            </a:r>
            <a:r>
              <a:rPr lang="ko-KR" altLang="en-US" sz="1600" dirty="0"/>
              <a:t> 및 가출인 업무처리 </a:t>
            </a:r>
            <a:r>
              <a:rPr lang="ko-KR" altLang="en-US" sz="1600" dirty="0" err="1"/>
              <a:t>규칙제</a:t>
            </a:r>
            <a:r>
              <a:rPr lang="ko-KR" altLang="en-US" sz="1600" dirty="0"/>
              <a:t> </a:t>
            </a:r>
            <a:r>
              <a:rPr lang="en-US" altLang="ko-KR" sz="1600" dirty="0"/>
              <a:t>20</a:t>
            </a:r>
            <a:r>
              <a:rPr lang="ko-KR" altLang="en-US" sz="1600" dirty="0"/>
              <a:t>조 </a:t>
            </a:r>
            <a:r>
              <a:rPr lang="en-US" altLang="ko-KR" sz="1600" dirty="0"/>
              <a:t>(</a:t>
            </a:r>
            <a:r>
              <a:rPr lang="ko-KR" altLang="en-US" sz="1600" dirty="0"/>
              <a:t>실종수사 조정위원회</a:t>
            </a:r>
            <a:r>
              <a:rPr lang="en-US" altLang="ko-KR" sz="1600" dirty="0"/>
              <a:t>)</a:t>
            </a:r>
          </a:p>
          <a:p>
            <a:pPr fontAlgn="base"/>
            <a:endParaRPr lang="ko-KR" altLang="en-US" sz="1600" dirty="0"/>
          </a:p>
          <a:p>
            <a:pPr fontAlgn="base">
              <a:buNone/>
            </a:pPr>
            <a:r>
              <a:rPr lang="ko-KR" altLang="en-US" sz="1600" dirty="0"/>
              <a:t>     ① 경찰서장은 </a:t>
            </a:r>
            <a:r>
              <a:rPr lang="ko-KR" altLang="en-US" sz="1600" dirty="0" err="1"/>
              <a:t>실종아동등</a:t>
            </a:r>
            <a:r>
              <a:rPr lang="ko-KR" altLang="en-US" sz="1600" dirty="0"/>
              <a:t> 및 가출인의 </a:t>
            </a:r>
            <a:r>
              <a:rPr lang="ko-KR" altLang="en-US" sz="1600" dirty="0" err="1"/>
              <a:t>수색ㆍ추적</a:t>
            </a:r>
            <a:r>
              <a:rPr lang="ko-KR" altLang="en-US" sz="1600" dirty="0"/>
              <a:t> 중 인지된 강력범죄의 업무를 조정하기 위하여 실종수사 조정위원회를 구성하여 운영할 수 있다</a:t>
            </a:r>
            <a:r>
              <a:rPr lang="en-US" altLang="ko-KR" sz="1600" dirty="0"/>
              <a:t>.</a:t>
            </a:r>
            <a:endParaRPr lang="ko-KR" altLang="en-US" sz="1600" dirty="0"/>
          </a:p>
          <a:p>
            <a:pPr fontAlgn="base">
              <a:buNone/>
            </a:pPr>
            <a:r>
              <a:rPr lang="en-US" altLang="ko-KR" sz="1600" dirty="0"/>
              <a:t>         1. </a:t>
            </a:r>
            <a:r>
              <a:rPr lang="ko-KR" altLang="en-US" sz="1600" dirty="0"/>
              <a:t>위원회는 위원장을 경찰서장으로 하고</a:t>
            </a:r>
            <a:r>
              <a:rPr lang="en-US" altLang="ko-KR" sz="1600" dirty="0"/>
              <a:t>, </a:t>
            </a:r>
            <a:r>
              <a:rPr lang="ko-KR" altLang="en-US" sz="1600" dirty="0"/>
              <a:t>위원은 여성청소년과장</a:t>
            </a:r>
            <a:r>
              <a:rPr lang="en-US" altLang="ko-KR" sz="1600" dirty="0"/>
              <a:t>(</a:t>
            </a:r>
            <a:r>
              <a:rPr lang="ko-KR" altLang="en-US" sz="1600" dirty="0" err="1"/>
              <a:t>미직제시</a:t>
            </a:r>
            <a:r>
              <a:rPr lang="ko-KR" altLang="en-US" sz="1600" dirty="0"/>
              <a:t> 생활안전과장</a:t>
            </a:r>
            <a:r>
              <a:rPr lang="en-US" altLang="ko-KR" sz="1600" dirty="0"/>
              <a:t>), </a:t>
            </a:r>
            <a:r>
              <a:rPr lang="ko-KR" altLang="en-US" sz="1600" dirty="0"/>
              <a:t>형사과장</a:t>
            </a:r>
            <a:r>
              <a:rPr lang="en-US" altLang="ko-KR" sz="1600" dirty="0"/>
              <a:t>(</a:t>
            </a:r>
            <a:r>
              <a:rPr lang="ko-KR" altLang="en-US" sz="1600" dirty="0" err="1"/>
              <a:t>미직제시</a:t>
            </a:r>
            <a:r>
              <a:rPr lang="ko-KR" altLang="en-US" sz="1600" dirty="0"/>
              <a:t> 수사과장</a:t>
            </a:r>
            <a:r>
              <a:rPr lang="en-US" altLang="ko-KR" sz="1600" dirty="0"/>
              <a:t>) </a:t>
            </a:r>
            <a:r>
              <a:rPr lang="ko-KR" altLang="en-US" sz="1600" dirty="0"/>
              <a:t>등 과장 </a:t>
            </a:r>
            <a:r>
              <a:rPr lang="en-US" altLang="ko-KR" sz="1600" dirty="0"/>
              <a:t>3</a:t>
            </a:r>
            <a:r>
              <a:rPr lang="ko-KR" altLang="en-US" sz="1600" dirty="0"/>
              <a:t>인 이상으로 구성한다</a:t>
            </a:r>
            <a:r>
              <a:rPr lang="en-US" altLang="ko-KR" sz="1600" dirty="0"/>
              <a:t>.</a:t>
            </a:r>
            <a:endParaRPr lang="ko-KR" altLang="en-US" sz="1600" dirty="0"/>
          </a:p>
          <a:p>
            <a:pPr fontAlgn="base">
              <a:buNone/>
            </a:pPr>
            <a:r>
              <a:rPr lang="en-US" altLang="ko-KR" sz="1600" dirty="0"/>
              <a:t>         2. </a:t>
            </a:r>
            <a:r>
              <a:rPr lang="ko-KR" altLang="en-US" sz="1600" dirty="0"/>
              <a:t>위원회는 경찰서 여성청소년과장이 회부한 강력범죄 의심 사건의 범죄관련성 여부 판단 및 담당부서를 결정한다</a:t>
            </a:r>
            <a:r>
              <a:rPr lang="en-US" altLang="ko-KR" sz="1600" dirty="0"/>
              <a:t>.</a:t>
            </a:r>
            <a:endParaRPr lang="ko-KR" altLang="en-US" sz="1600" dirty="0"/>
          </a:p>
          <a:p>
            <a:pPr fontAlgn="base">
              <a:buNone/>
            </a:pPr>
            <a:r>
              <a:rPr lang="ko-KR" altLang="en-US" sz="1600" dirty="0"/>
              <a:t>      ② 위원회는 경찰서 여성청소년과장의 안건 회부 후 </a:t>
            </a:r>
            <a:r>
              <a:rPr lang="en-US" altLang="ko-KR" sz="1600" dirty="0"/>
              <a:t>24</a:t>
            </a:r>
            <a:r>
              <a:rPr lang="ko-KR" altLang="en-US" sz="1600" dirty="0"/>
              <a:t>시간 내에 서면으로 결정하여야 한다</a:t>
            </a:r>
            <a:r>
              <a:rPr lang="en-US" altLang="ko-KR" sz="1600" dirty="0"/>
              <a:t>.</a:t>
            </a:r>
            <a:endParaRPr lang="ko-KR" altLang="en-US" sz="1600" dirty="0"/>
          </a:p>
          <a:p>
            <a:pPr fontAlgn="base">
              <a:buNone/>
            </a:pPr>
            <a:r>
              <a:rPr lang="ko-KR" altLang="en-US" sz="1600" dirty="0"/>
              <a:t>      ③ 경찰서장은 위원회 결정에 따라 </a:t>
            </a:r>
            <a:r>
              <a:rPr lang="ko-KR" altLang="en-US" sz="1600" dirty="0" err="1"/>
              <a:t>실종아동등</a:t>
            </a:r>
            <a:r>
              <a:rPr lang="ko-KR" altLang="en-US" sz="1600" dirty="0"/>
              <a:t> 및 가출인 발견을 위해 신속히 추적 또는 수사에 착수하여야 한다</a:t>
            </a:r>
            <a:r>
              <a:rPr lang="en-US" altLang="ko-KR" sz="1600" dirty="0"/>
              <a:t>.</a:t>
            </a:r>
            <a:endParaRPr lang="ko-KR" altLang="en-US" sz="1600" dirty="0"/>
          </a:p>
          <a:p>
            <a:endParaRPr lang="ko-KR" altLang="en-US" sz="1600" dirty="0"/>
          </a:p>
        </p:txBody>
      </p:sp>
    </p:spTree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제목 2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altLang="ko-KR" sz="2800" dirty="0"/>
              <a:t>4-5. </a:t>
            </a:r>
            <a:r>
              <a:rPr lang="ko-KR" altLang="en-US" sz="2800" dirty="0"/>
              <a:t>실종아동 등</a:t>
            </a:r>
            <a:r>
              <a:rPr lang="en-US" altLang="ko-KR" sz="2800" dirty="0"/>
              <a:t>․</a:t>
            </a:r>
            <a:r>
              <a:rPr lang="ko-KR" altLang="en-US" sz="2800" dirty="0"/>
              <a:t>가출인 업무처리규칙에 관한 활동</a:t>
            </a:r>
            <a:r>
              <a:rPr lang="en-US" altLang="ko-KR" sz="2800" dirty="0"/>
              <a:t/>
            </a:r>
            <a:br>
              <a:rPr lang="en-US" altLang="ko-KR" sz="2800" dirty="0"/>
            </a:br>
            <a:r>
              <a:rPr lang="en-US" altLang="ko-KR" sz="2800" dirty="0"/>
              <a:t>: </a:t>
            </a:r>
            <a:r>
              <a:rPr lang="ko-KR" altLang="en-US" sz="2400" dirty="0" err="1"/>
              <a:t>실종아동등</a:t>
            </a:r>
            <a:r>
              <a:rPr lang="ko-KR" altLang="en-US" sz="2400" dirty="0"/>
              <a:t> 및 </a:t>
            </a:r>
            <a:r>
              <a:rPr lang="ko-KR" altLang="en-US" sz="2400" dirty="0" err="1"/>
              <a:t>가출인발생시</a:t>
            </a:r>
            <a:r>
              <a:rPr lang="ko-KR" altLang="en-US" sz="2400" dirty="0"/>
              <a:t> </a:t>
            </a:r>
            <a:r>
              <a:rPr lang="ko-KR" altLang="en-US" sz="2400" dirty="0" err="1"/>
              <a:t>초동조치</a:t>
            </a:r>
            <a:endParaRPr lang="ko-KR" altLang="en-US" sz="2800" dirty="0"/>
          </a:p>
        </p:txBody>
      </p:sp>
      <p:sp>
        <p:nvSpPr>
          <p:cNvPr id="5" name="내용 개체 틀 1"/>
          <p:cNvSpPr>
            <a:spLocks noGrp="1"/>
          </p:cNvSpPr>
          <p:nvPr>
            <p:ph idx="1"/>
          </p:nvPr>
        </p:nvSpPr>
        <p:spPr>
          <a:xfrm>
            <a:off x="467544" y="1484784"/>
            <a:ext cx="8319298" cy="4944612"/>
          </a:xfrm>
        </p:spPr>
        <p:txBody>
          <a:bodyPr>
            <a:noAutofit/>
          </a:bodyPr>
          <a:lstStyle/>
          <a:p>
            <a:r>
              <a:rPr lang="ko-KR" altLang="en-US" sz="1600" dirty="0">
                <a:solidFill>
                  <a:srgbClr val="FF0000"/>
                </a:solidFill>
              </a:rPr>
              <a:t>유전자검사</a:t>
            </a:r>
          </a:p>
          <a:p>
            <a:pPr>
              <a:buNone/>
            </a:pPr>
            <a:r>
              <a:rPr lang="ko-KR" altLang="en-US" sz="1600" dirty="0"/>
              <a:t>       ① </a:t>
            </a:r>
            <a:r>
              <a:rPr lang="ko-KR" altLang="en-US" sz="1600" dirty="0" err="1"/>
              <a:t>실종아동등</a:t>
            </a:r>
            <a:r>
              <a:rPr lang="ko-KR" altLang="en-US" sz="1600" dirty="0"/>
              <a:t> 여부 사전확인</a:t>
            </a:r>
          </a:p>
          <a:p>
            <a:pPr>
              <a:buNone/>
            </a:pPr>
            <a:r>
              <a:rPr lang="ko-KR" altLang="en-US" sz="1600" dirty="0"/>
              <a:t>         경찰관서의 장은 대상자로부터 유전자검사대상물을 채취하려면 </a:t>
            </a:r>
            <a:r>
              <a:rPr lang="ko-KR" altLang="en-US" sz="1600" dirty="0" err="1"/>
              <a:t>실종아동등</a:t>
            </a:r>
            <a:r>
              <a:rPr lang="ko-KR" altLang="en-US" sz="1600" dirty="0"/>
              <a:t> </a:t>
            </a:r>
            <a:r>
              <a:rPr lang="ko-KR" altLang="en-US" sz="1600" dirty="0" err="1"/>
              <a:t>프로파일링시스템의</a:t>
            </a:r>
            <a:r>
              <a:rPr lang="ko-KR" altLang="en-US" sz="1600" dirty="0"/>
              <a:t> 자료 검색 등을 통하여 검사 대상자와 </a:t>
            </a:r>
            <a:r>
              <a:rPr lang="ko-KR" altLang="en-US" sz="1600" dirty="0" err="1"/>
              <a:t>인적사항</a:t>
            </a:r>
            <a:r>
              <a:rPr lang="ko-KR" altLang="en-US" sz="1600" dirty="0"/>
              <a:t> 등이 유사한 자료가 있는지 미리 확인하여야 한다</a:t>
            </a:r>
            <a:r>
              <a:rPr lang="en-US" altLang="ko-KR" sz="1600" dirty="0"/>
              <a:t>. </a:t>
            </a:r>
            <a:r>
              <a:rPr lang="ko-KR" altLang="en-US" sz="1600" dirty="0"/>
              <a:t/>
            </a:r>
            <a:br>
              <a:rPr lang="ko-KR" altLang="en-US" sz="1600" dirty="0"/>
            </a:br>
            <a:r>
              <a:rPr lang="ko-KR" altLang="en-US" sz="1600" dirty="0"/>
              <a:t>② 경찰관서의 장은 검사대상자가 </a:t>
            </a:r>
            <a:r>
              <a:rPr lang="ko-KR" altLang="en-US" sz="1600" dirty="0" err="1"/>
              <a:t>실종아동등이라는</a:t>
            </a:r>
            <a:r>
              <a:rPr lang="ko-KR" altLang="en-US" sz="1600" dirty="0"/>
              <a:t> 것이 확인된 경우에는 해당 자료 화면을  입력하여 유전자검사동의서 등 유전자 검사대상물 채취관련 서류와 함께 보관한다</a:t>
            </a:r>
            <a:r>
              <a:rPr lang="en-US" altLang="ko-KR" sz="1600" dirty="0"/>
              <a:t>.</a:t>
            </a:r>
            <a:endParaRPr lang="ko-KR" altLang="en-US" sz="1600" dirty="0"/>
          </a:p>
          <a:p>
            <a:pPr>
              <a:buNone/>
            </a:pPr>
            <a:r>
              <a:rPr lang="ko-KR" altLang="en-US" sz="1600" dirty="0"/>
              <a:t>        ③ 유전자검사대상물을 채취하고자 하는 </a:t>
            </a:r>
            <a:r>
              <a:rPr lang="ko-KR" altLang="en-US" sz="1600" dirty="0" err="1"/>
              <a:t>아동등이</a:t>
            </a:r>
            <a:r>
              <a:rPr lang="ko-KR" altLang="en-US" sz="1600" dirty="0"/>
              <a:t> 위의 방법으로 확인되지 않을 때에는 해당 </a:t>
            </a:r>
            <a:r>
              <a:rPr lang="ko-KR" altLang="en-US" sz="1600" dirty="0" err="1"/>
              <a:t>아동등에게</a:t>
            </a:r>
            <a:r>
              <a:rPr lang="ko-KR" altLang="en-US" sz="1600" dirty="0"/>
              <a:t> 보호시설 입</a:t>
            </a:r>
            <a:r>
              <a:rPr lang="en-US" altLang="ko-KR" sz="1600" dirty="0"/>
              <a:t>․</a:t>
            </a:r>
            <a:r>
              <a:rPr lang="ko-KR" altLang="en-US" sz="1600" dirty="0" err="1"/>
              <a:t>퇴소</a:t>
            </a:r>
            <a:r>
              <a:rPr lang="ko-KR" altLang="en-US" sz="1600" dirty="0"/>
              <a:t> 기록 및 신상카드 등을 확인한 후 유전자검사대상물을 채취한다</a:t>
            </a:r>
            <a:r>
              <a:rPr lang="en-US" altLang="ko-KR" sz="1600" dirty="0"/>
              <a:t>. </a:t>
            </a:r>
            <a:r>
              <a:rPr lang="ko-KR" altLang="en-US" sz="1600" dirty="0"/>
              <a:t>이 때 해당 기록 및 신상카드 사본은 제출받아 유전자 검사대상물 채취관련 서류와 함께 보관하여야 한다</a:t>
            </a:r>
            <a:r>
              <a:rPr lang="en-US" altLang="ko-KR" sz="1600" dirty="0"/>
              <a:t>.</a:t>
            </a:r>
            <a:endParaRPr lang="ko-KR" altLang="en-US" sz="1600" dirty="0"/>
          </a:p>
          <a:p>
            <a:endParaRPr lang="ko-KR" altLang="en-US" sz="1300" dirty="0"/>
          </a:p>
        </p:txBody>
      </p:sp>
    </p:spTree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내용 개체 틀 1"/>
          <p:cNvSpPr>
            <a:spLocks noGrp="1"/>
          </p:cNvSpPr>
          <p:nvPr>
            <p:ph idx="1"/>
          </p:nvPr>
        </p:nvSpPr>
        <p:spPr>
          <a:xfrm>
            <a:off x="457198" y="1772816"/>
            <a:ext cx="8392203" cy="4065315"/>
          </a:xfrm>
        </p:spPr>
        <p:txBody>
          <a:bodyPr>
            <a:noAutofit/>
          </a:bodyPr>
          <a:lstStyle/>
          <a:p>
            <a:r>
              <a:rPr lang="ko-KR" altLang="en-US" sz="1200" dirty="0"/>
              <a:t>습득물의 조치</a:t>
            </a:r>
            <a:endParaRPr lang="en-US" altLang="ko-KR" sz="1200" dirty="0"/>
          </a:p>
          <a:p>
            <a:pPr marL="0" indent="0">
              <a:buNone/>
            </a:pPr>
            <a:r>
              <a:rPr lang="en-US" altLang="ko-KR" sz="1200" dirty="0"/>
              <a:t> - </a:t>
            </a:r>
            <a:r>
              <a:rPr lang="ko-KR" altLang="en-US" sz="1200" dirty="0"/>
              <a:t>타인이 유실한 물건을 습득한 자는 이를 </a:t>
            </a:r>
            <a:r>
              <a:rPr lang="ko-KR" altLang="en-US" sz="1200" dirty="0">
                <a:solidFill>
                  <a:srgbClr val="FF0000"/>
                </a:solidFill>
              </a:rPr>
              <a:t>신속하게 </a:t>
            </a:r>
            <a:r>
              <a:rPr lang="ko-KR" altLang="en-US" sz="1200" dirty="0" err="1">
                <a:solidFill>
                  <a:srgbClr val="FF0000"/>
                </a:solidFill>
              </a:rPr>
              <a:t>유실자</a:t>
            </a:r>
            <a:r>
              <a:rPr lang="ko-KR" altLang="en-US" sz="1200" dirty="0">
                <a:solidFill>
                  <a:srgbClr val="FF0000"/>
                </a:solidFill>
              </a:rPr>
              <a:t> 또는 소유자</a:t>
            </a:r>
            <a:r>
              <a:rPr lang="en-US" altLang="ko-KR" sz="1200" dirty="0">
                <a:solidFill>
                  <a:srgbClr val="FF0000"/>
                </a:solidFill>
              </a:rPr>
              <a:t>, </a:t>
            </a:r>
            <a:r>
              <a:rPr lang="ko-KR" altLang="en-US" sz="1200" dirty="0">
                <a:solidFill>
                  <a:srgbClr val="FF0000"/>
                </a:solidFill>
              </a:rPr>
              <a:t>그 밖에 물건회복의 청구권을 가진 자에게 반환하거나 경찰서</a:t>
            </a:r>
            <a:r>
              <a:rPr lang="en-US" altLang="ko-KR" sz="1200" dirty="0">
                <a:solidFill>
                  <a:srgbClr val="FF0000"/>
                </a:solidFill>
              </a:rPr>
              <a:t>(</a:t>
            </a:r>
            <a:r>
              <a:rPr lang="ko-KR" altLang="en-US" sz="1200" dirty="0" err="1">
                <a:solidFill>
                  <a:srgbClr val="FF0000"/>
                </a:solidFill>
              </a:rPr>
              <a:t>지구대ㆍ파출소</a:t>
            </a:r>
            <a:r>
              <a:rPr lang="ko-KR" altLang="en-US" sz="1200" dirty="0">
                <a:solidFill>
                  <a:srgbClr val="FF0000"/>
                </a:solidFill>
              </a:rPr>
              <a:t> 등 소속 경찰관서를 포함</a:t>
            </a:r>
            <a:r>
              <a:rPr lang="en-US" altLang="ko-KR" sz="1200" dirty="0">
                <a:solidFill>
                  <a:srgbClr val="FF0000"/>
                </a:solidFill>
              </a:rPr>
              <a:t>) </a:t>
            </a:r>
            <a:r>
              <a:rPr lang="ko-KR" altLang="en-US" sz="1200" dirty="0">
                <a:solidFill>
                  <a:srgbClr val="FF0000"/>
                </a:solidFill>
              </a:rPr>
              <a:t>에 제출하여야 한다</a:t>
            </a:r>
            <a:r>
              <a:rPr lang="en-US" altLang="ko-KR" sz="1200" dirty="0">
                <a:solidFill>
                  <a:srgbClr val="FF0000"/>
                </a:solidFill>
              </a:rPr>
              <a:t>. </a:t>
            </a:r>
            <a:r>
              <a:rPr lang="ko-KR" altLang="en-US" sz="1200" dirty="0"/>
              <a:t>다만</a:t>
            </a:r>
            <a:r>
              <a:rPr lang="en-US" altLang="ko-KR" sz="1200" dirty="0"/>
              <a:t>, </a:t>
            </a:r>
            <a:r>
              <a:rPr lang="ko-KR" altLang="en-US" sz="1200" dirty="0"/>
              <a:t>법률에 따라 소유 또는 소지가 금지되거나 범행에 사용되었다고 인정되는 물건은 신속하게 경찰서에 제출하여야 한다</a:t>
            </a:r>
            <a:r>
              <a:rPr lang="en-US" altLang="ko-KR" sz="1200" dirty="0"/>
              <a:t>.</a:t>
            </a:r>
          </a:p>
          <a:p>
            <a:pPr marL="0" indent="0">
              <a:buNone/>
            </a:pPr>
            <a:endParaRPr lang="en-US" altLang="ko-KR" sz="1200" dirty="0"/>
          </a:p>
          <a:p>
            <a:r>
              <a:rPr lang="ko-KR" altLang="en-US" sz="1200" dirty="0"/>
              <a:t>보관방법</a:t>
            </a:r>
            <a:endParaRPr lang="en-US" altLang="ko-KR" sz="1200" dirty="0"/>
          </a:p>
          <a:p>
            <a:pPr marL="0" indent="0">
              <a:buNone/>
            </a:pPr>
            <a:r>
              <a:rPr lang="en-US" altLang="ko-KR" sz="1200" dirty="0"/>
              <a:t> - </a:t>
            </a:r>
            <a:r>
              <a:rPr lang="ko-KR" altLang="en-US" sz="1200" dirty="0"/>
              <a:t>경찰서장은 보관한 물건이 </a:t>
            </a:r>
            <a:r>
              <a:rPr lang="ko-KR" altLang="en-US" sz="1200" dirty="0" err="1"/>
              <a:t>멸실되거나</a:t>
            </a:r>
            <a:r>
              <a:rPr lang="ko-KR" altLang="en-US" sz="1200" dirty="0"/>
              <a:t> 훼손될 우려가 있을 때 또는 보관에 과다한 비용이나 불편이 수반될 때에는 이를 </a:t>
            </a:r>
            <a:r>
              <a:rPr lang="ko-KR" altLang="en-US" sz="1200" dirty="0">
                <a:solidFill>
                  <a:srgbClr val="FF0000"/>
                </a:solidFill>
              </a:rPr>
              <a:t>매각할 수 있다</a:t>
            </a:r>
            <a:r>
              <a:rPr lang="en-US" altLang="ko-KR" sz="1200" dirty="0">
                <a:solidFill>
                  <a:srgbClr val="FF0000"/>
                </a:solidFill>
              </a:rPr>
              <a:t>.</a:t>
            </a:r>
          </a:p>
          <a:p>
            <a:endParaRPr lang="en-US" altLang="ko-KR" sz="1200" dirty="0"/>
          </a:p>
          <a:p>
            <a:r>
              <a:rPr lang="ko-KR" altLang="en-US" sz="1200" dirty="0"/>
              <a:t>보상금</a:t>
            </a:r>
            <a:endParaRPr lang="en-US" altLang="ko-KR" sz="1200" dirty="0"/>
          </a:p>
          <a:p>
            <a:pPr marL="0" indent="0">
              <a:buNone/>
            </a:pPr>
            <a:r>
              <a:rPr lang="en-US" altLang="ko-KR" sz="1200" dirty="0"/>
              <a:t> - </a:t>
            </a:r>
            <a:r>
              <a:rPr lang="ko-KR" altLang="en-US" sz="1200" dirty="0"/>
              <a:t> 물건을 </a:t>
            </a:r>
            <a:r>
              <a:rPr lang="ko-KR" altLang="en-US" sz="1200" dirty="0" err="1"/>
              <a:t>반환받는</a:t>
            </a:r>
            <a:r>
              <a:rPr lang="ko-KR" altLang="en-US" sz="1200" dirty="0"/>
              <a:t> 자는 </a:t>
            </a:r>
            <a:r>
              <a:rPr lang="ko-KR" altLang="en-US" sz="1200" dirty="0">
                <a:solidFill>
                  <a:srgbClr val="FF0000"/>
                </a:solidFill>
              </a:rPr>
              <a:t>물건가액</a:t>
            </a:r>
            <a:r>
              <a:rPr lang="en-US" altLang="ko-KR" sz="1200" dirty="0">
                <a:solidFill>
                  <a:srgbClr val="FF0000"/>
                </a:solidFill>
              </a:rPr>
              <a:t>(</a:t>
            </a:r>
            <a:r>
              <a:rPr lang="ko-KR" altLang="en-US" sz="1200" dirty="0">
                <a:solidFill>
                  <a:srgbClr val="FF0000"/>
                </a:solidFill>
              </a:rPr>
              <a:t>物件價額</a:t>
            </a:r>
            <a:r>
              <a:rPr lang="en-US" altLang="ko-KR" sz="1200" dirty="0">
                <a:solidFill>
                  <a:srgbClr val="FF0000"/>
                </a:solidFill>
              </a:rPr>
              <a:t>)</a:t>
            </a:r>
            <a:r>
              <a:rPr lang="ko-KR" altLang="en-US" sz="1200" dirty="0">
                <a:solidFill>
                  <a:srgbClr val="FF0000"/>
                </a:solidFill>
              </a:rPr>
              <a:t>의 </a:t>
            </a:r>
            <a:r>
              <a:rPr lang="en-US" altLang="ko-KR" sz="1200" dirty="0">
                <a:solidFill>
                  <a:srgbClr val="FF0000"/>
                </a:solidFill>
              </a:rPr>
              <a:t>100</a:t>
            </a:r>
            <a:r>
              <a:rPr lang="ko-KR" altLang="en-US" sz="1200" dirty="0">
                <a:solidFill>
                  <a:srgbClr val="FF0000"/>
                </a:solidFill>
              </a:rPr>
              <a:t>분의 </a:t>
            </a:r>
            <a:r>
              <a:rPr lang="en-US" altLang="ko-KR" sz="1200" dirty="0">
                <a:solidFill>
                  <a:srgbClr val="FF0000"/>
                </a:solidFill>
              </a:rPr>
              <a:t>5 </a:t>
            </a:r>
            <a:r>
              <a:rPr lang="ko-KR" altLang="en-US" sz="1200" dirty="0">
                <a:solidFill>
                  <a:srgbClr val="FF0000"/>
                </a:solidFill>
              </a:rPr>
              <a:t>이상 </a:t>
            </a:r>
            <a:r>
              <a:rPr lang="en-US" altLang="ko-KR" sz="1200" dirty="0">
                <a:solidFill>
                  <a:srgbClr val="FF0000"/>
                </a:solidFill>
              </a:rPr>
              <a:t>100</a:t>
            </a:r>
            <a:r>
              <a:rPr lang="ko-KR" altLang="en-US" sz="1200" dirty="0">
                <a:solidFill>
                  <a:srgbClr val="FF0000"/>
                </a:solidFill>
              </a:rPr>
              <a:t>분의 </a:t>
            </a:r>
            <a:r>
              <a:rPr lang="en-US" altLang="ko-KR" sz="1200" dirty="0">
                <a:solidFill>
                  <a:srgbClr val="FF0000"/>
                </a:solidFill>
              </a:rPr>
              <a:t>20 </a:t>
            </a:r>
            <a:r>
              <a:rPr lang="ko-KR" altLang="en-US" sz="1200" dirty="0">
                <a:solidFill>
                  <a:srgbClr val="FF0000"/>
                </a:solidFill>
              </a:rPr>
              <a:t>이하의 범위</a:t>
            </a:r>
            <a:r>
              <a:rPr lang="ko-KR" altLang="en-US" sz="1200" dirty="0"/>
              <a:t>에서 보상금</a:t>
            </a:r>
            <a:r>
              <a:rPr lang="en-US" altLang="ko-KR" sz="1200" dirty="0"/>
              <a:t>(</a:t>
            </a:r>
            <a:r>
              <a:rPr lang="ko-KR" altLang="en-US" sz="1200" dirty="0" err="1"/>
              <a:t>報償金</a:t>
            </a:r>
            <a:r>
              <a:rPr lang="en-US" altLang="ko-KR" sz="1200" dirty="0"/>
              <a:t>)</a:t>
            </a:r>
            <a:r>
              <a:rPr lang="ko-KR" altLang="en-US" sz="1200" dirty="0"/>
              <a:t>을 </a:t>
            </a:r>
            <a:r>
              <a:rPr lang="ko-KR" altLang="en-US" sz="1200" dirty="0" err="1"/>
              <a:t>습득자에게</a:t>
            </a:r>
            <a:r>
              <a:rPr lang="ko-KR" altLang="en-US" sz="1200" dirty="0"/>
              <a:t> 지급하여야 한다</a:t>
            </a:r>
            <a:r>
              <a:rPr lang="en-US" altLang="ko-KR" sz="1200" dirty="0"/>
              <a:t>. </a:t>
            </a:r>
            <a:r>
              <a:rPr lang="ko-KR" altLang="en-US" sz="1200" dirty="0"/>
              <a:t>다만</a:t>
            </a:r>
            <a:r>
              <a:rPr lang="en-US" altLang="ko-KR" sz="1200" dirty="0"/>
              <a:t>, </a:t>
            </a:r>
            <a:r>
              <a:rPr lang="ko-KR" altLang="en-US" sz="1200" dirty="0" err="1"/>
              <a:t>국가ㆍ지방자치단체와</a:t>
            </a:r>
            <a:r>
              <a:rPr lang="ko-KR" altLang="en-US" sz="1200" dirty="0"/>
              <a:t> 그 밖에 대통령령으로 정하는 공공기관은 보상금을 청구할 수 없다</a:t>
            </a:r>
            <a:r>
              <a:rPr lang="en-US" altLang="ko-KR" sz="1200" dirty="0"/>
              <a:t>.</a:t>
            </a:r>
            <a:endParaRPr lang="ko-KR" altLang="en-US" sz="1200" dirty="0"/>
          </a:p>
          <a:p>
            <a:pPr marL="0" indent="0">
              <a:buNone/>
            </a:pPr>
            <a:endParaRPr lang="en-US" altLang="ko-KR" sz="1200" dirty="0"/>
          </a:p>
          <a:p>
            <a:r>
              <a:rPr lang="ko-KR" altLang="en-US" sz="1200" dirty="0"/>
              <a:t>습득자의 권리 상실</a:t>
            </a:r>
            <a:endParaRPr lang="en-US" altLang="ko-KR" sz="1200" dirty="0"/>
          </a:p>
          <a:p>
            <a:pPr marL="0" indent="0">
              <a:buNone/>
            </a:pPr>
            <a:r>
              <a:rPr lang="en-US" altLang="ko-KR" sz="1200" dirty="0"/>
              <a:t> - </a:t>
            </a:r>
            <a:r>
              <a:rPr lang="ko-KR" altLang="en-US" sz="1200" dirty="0"/>
              <a:t>습득물이나 그 밖에 이 법의 규정을 준용하는 </a:t>
            </a:r>
            <a:r>
              <a:rPr lang="ko-KR" altLang="en-US" sz="1200" dirty="0">
                <a:solidFill>
                  <a:srgbClr val="FF0000"/>
                </a:solidFill>
              </a:rPr>
              <a:t>물건을 횡령함으로써 처벌을 받은 자 및 </a:t>
            </a:r>
            <a:r>
              <a:rPr lang="ko-KR" altLang="en-US" sz="1200" dirty="0" err="1">
                <a:solidFill>
                  <a:srgbClr val="FF0000"/>
                </a:solidFill>
              </a:rPr>
              <a:t>습득일부터</a:t>
            </a:r>
            <a:r>
              <a:rPr lang="ko-KR" altLang="en-US" sz="1200" dirty="0">
                <a:solidFill>
                  <a:srgbClr val="FF0000"/>
                </a:solidFill>
              </a:rPr>
              <a:t> </a:t>
            </a:r>
            <a:r>
              <a:rPr lang="en-US" altLang="ko-KR" sz="1200" dirty="0">
                <a:solidFill>
                  <a:srgbClr val="FF0000"/>
                </a:solidFill>
              </a:rPr>
              <a:t>7</a:t>
            </a:r>
            <a:r>
              <a:rPr lang="ko-KR" altLang="en-US" sz="1200" dirty="0">
                <a:solidFill>
                  <a:srgbClr val="FF0000"/>
                </a:solidFill>
              </a:rPr>
              <a:t>일 이내에 </a:t>
            </a:r>
            <a:r>
              <a:rPr lang="ko-KR" altLang="en-US" sz="1200" dirty="0" err="1">
                <a:solidFill>
                  <a:srgbClr val="FF0000"/>
                </a:solidFill>
              </a:rPr>
              <a:t>유실자에게</a:t>
            </a:r>
            <a:r>
              <a:rPr lang="ko-KR" altLang="en-US" sz="1200" dirty="0">
                <a:solidFill>
                  <a:srgbClr val="FF0000"/>
                </a:solidFill>
              </a:rPr>
              <a:t> 반환하지 않거나 경찰관서에 제출 아니한 자</a:t>
            </a:r>
            <a:r>
              <a:rPr lang="ko-KR" altLang="en-US" sz="1200" dirty="0"/>
              <a:t>는 보상금을 받을 권리 및 습득물의 소유권을 취득할 권리를 상실한다</a:t>
            </a:r>
            <a:r>
              <a:rPr lang="en-US" altLang="ko-KR" sz="1200" dirty="0"/>
              <a:t>.</a:t>
            </a:r>
          </a:p>
          <a:p>
            <a:pPr marL="0" indent="0">
              <a:buNone/>
            </a:pPr>
            <a:endParaRPr lang="en-US" altLang="ko-KR" sz="1200" dirty="0"/>
          </a:p>
          <a:p>
            <a:r>
              <a:rPr lang="ko-KR" altLang="en-US" sz="1200" dirty="0"/>
              <a:t>습득자의 소유권 취득</a:t>
            </a:r>
            <a:endParaRPr lang="en-US" altLang="ko-KR" sz="1200" dirty="0"/>
          </a:p>
          <a:p>
            <a:pPr marL="0" indent="0">
              <a:buNone/>
            </a:pPr>
            <a:r>
              <a:rPr lang="en-US" altLang="ko-KR" sz="1200" dirty="0"/>
              <a:t>   - </a:t>
            </a:r>
            <a:r>
              <a:rPr lang="ko-KR" altLang="en-US" sz="1200" dirty="0"/>
              <a:t>공고한 후 </a:t>
            </a:r>
            <a:r>
              <a:rPr lang="en-US" altLang="ko-KR" sz="1200" dirty="0">
                <a:solidFill>
                  <a:srgbClr val="FF0000"/>
                </a:solidFill>
              </a:rPr>
              <a:t>6</a:t>
            </a:r>
            <a:r>
              <a:rPr lang="ko-KR" altLang="en-US" sz="1200" dirty="0">
                <a:solidFill>
                  <a:srgbClr val="FF0000"/>
                </a:solidFill>
              </a:rPr>
              <a:t>개월 내에 </a:t>
            </a:r>
            <a:r>
              <a:rPr lang="ko-KR" altLang="en-US" sz="1200" dirty="0"/>
              <a:t>소유자가 권리 주장하지 아니하면 </a:t>
            </a:r>
            <a:r>
              <a:rPr lang="ko-KR" altLang="en-US" sz="1200" dirty="0">
                <a:solidFill>
                  <a:srgbClr val="FF0000"/>
                </a:solidFill>
              </a:rPr>
              <a:t>습득자가 소유권을 취득한다</a:t>
            </a:r>
            <a:r>
              <a:rPr lang="en-US" altLang="ko-KR" sz="1200" dirty="0">
                <a:solidFill>
                  <a:srgbClr val="FF0000"/>
                </a:solidFill>
              </a:rPr>
              <a:t>.</a:t>
            </a:r>
          </a:p>
          <a:p>
            <a:pPr marL="0" indent="0">
              <a:buNone/>
            </a:pPr>
            <a:endParaRPr lang="en-US" altLang="ko-KR" sz="1200" dirty="0"/>
          </a:p>
          <a:p>
            <a:r>
              <a:rPr lang="ko-KR" altLang="en-US" sz="1200" dirty="0"/>
              <a:t>불수취로 인한 소유권 상실</a:t>
            </a:r>
            <a:endParaRPr lang="en-US" altLang="ko-KR" sz="1200" dirty="0"/>
          </a:p>
          <a:p>
            <a:pPr marL="0" indent="0">
              <a:buNone/>
            </a:pPr>
            <a:r>
              <a:rPr lang="en-US" altLang="ko-KR" sz="1200" dirty="0"/>
              <a:t> - </a:t>
            </a:r>
            <a:r>
              <a:rPr lang="ko-KR" altLang="en-US" sz="1200" dirty="0"/>
              <a:t>물건의 소유권 취득한자가 취득한 날로 부터 </a:t>
            </a:r>
            <a:r>
              <a:rPr lang="en-US" altLang="ko-KR" sz="1200" dirty="0">
                <a:solidFill>
                  <a:srgbClr val="FF0000"/>
                </a:solidFill>
              </a:rPr>
              <a:t>3</a:t>
            </a:r>
            <a:r>
              <a:rPr lang="ko-KR" altLang="en-US" sz="1200" dirty="0">
                <a:solidFill>
                  <a:srgbClr val="FF0000"/>
                </a:solidFill>
              </a:rPr>
              <a:t>개월 이내에 </a:t>
            </a:r>
            <a:r>
              <a:rPr lang="ko-KR" altLang="en-US" sz="1200" dirty="0"/>
              <a:t>물건을 경찰서로부터 수취하지 아니할 때는 소유권을 상실한다</a:t>
            </a:r>
            <a:r>
              <a:rPr lang="en-US" altLang="ko-KR" sz="1200" dirty="0"/>
              <a:t>.</a:t>
            </a:r>
          </a:p>
          <a:p>
            <a:pPr marL="0" indent="0">
              <a:buNone/>
            </a:pPr>
            <a:endParaRPr lang="en-US" altLang="ko-KR" sz="1200" dirty="0"/>
          </a:p>
        </p:txBody>
      </p:sp>
      <p:sp>
        <p:nvSpPr>
          <p:cNvPr id="3" name="제목 2"/>
          <p:cNvSpPr>
            <a:spLocks noGrp="1"/>
          </p:cNvSpPr>
          <p:nvPr>
            <p:ph type="title"/>
          </p:nvPr>
        </p:nvSpPr>
        <p:spPr>
          <a:xfrm>
            <a:off x="294597" y="620688"/>
            <a:ext cx="8554805" cy="939784"/>
          </a:xfrm>
        </p:spPr>
        <p:txBody>
          <a:bodyPr/>
          <a:lstStyle/>
          <a:p>
            <a:r>
              <a:rPr lang="en-US" altLang="ko-KR" dirty="0"/>
              <a:t>5. </a:t>
            </a:r>
            <a:r>
              <a:rPr lang="ko-KR" altLang="en-US" dirty="0"/>
              <a:t>유실물 관리 </a:t>
            </a:r>
            <a:r>
              <a:rPr lang="en-US" altLang="ko-KR" dirty="0"/>
              <a:t>- </a:t>
            </a:r>
            <a:r>
              <a:rPr lang="ko-KR" altLang="en-US" dirty="0" err="1"/>
              <a:t>유실물법</a:t>
            </a:r>
            <a:endParaRPr lang="ko-KR" altLang="en-US" dirty="0"/>
          </a:p>
        </p:txBody>
      </p:sp>
    </p:spTree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내용 개체 틀 1"/>
          <p:cNvSpPr>
            <a:spLocks noGrp="1"/>
          </p:cNvSpPr>
          <p:nvPr>
            <p:ph idx="1"/>
          </p:nvPr>
        </p:nvSpPr>
        <p:spPr>
          <a:xfrm>
            <a:off x="457200" y="2060848"/>
            <a:ext cx="8229600" cy="4065315"/>
          </a:xfrm>
        </p:spPr>
        <p:txBody>
          <a:bodyPr>
            <a:normAutofit/>
          </a:bodyPr>
          <a:lstStyle/>
          <a:p>
            <a:r>
              <a:rPr lang="ko-KR" altLang="en-US" sz="1800" dirty="0"/>
              <a:t>즉결심판은 </a:t>
            </a:r>
            <a:r>
              <a:rPr lang="ko-KR" altLang="en-US" sz="1800" dirty="0" err="1"/>
              <a:t>범증이</a:t>
            </a:r>
            <a:r>
              <a:rPr lang="ko-KR" altLang="en-US" sz="1800" dirty="0"/>
              <a:t> 명백하고 죄질이 경미한 범죄사건을 통상적인 형사소송절차에 의하지 아니하고 신속</a:t>
            </a:r>
            <a:r>
              <a:rPr lang="en-US" altLang="ko-KR" sz="1800" dirty="0"/>
              <a:t>․</a:t>
            </a:r>
            <a:r>
              <a:rPr lang="ko-KR" altLang="en-US" sz="1800" dirty="0"/>
              <a:t>적정하게 즉결하는 심판절차로 관할 경찰서장 또는 해양경찰서장의 청구에 의해 지방법원</a:t>
            </a:r>
            <a:r>
              <a:rPr lang="en-US" altLang="ko-KR" sz="1800" dirty="0"/>
              <a:t>, </a:t>
            </a:r>
            <a:r>
              <a:rPr lang="ko-KR" altLang="en-US" sz="1800" dirty="0"/>
              <a:t>지방법원지원 또는 시</a:t>
            </a:r>
            <a:r>
              <a:rPr lang="en-US" altLang="ko-KR" sz="1800" dirty="0"/>
              <a:t>․</a:t>
            </a:r>
            <a:r>
              <a:rPr lang="ko-KR" altLang="en-US" sz="1800" dirty="0" err="1"/>
              <a:t>군법원의</a:t>
            </a:r>
            <a:r>
              <a:rPr lang="ko-KR" altLang="en-US" sz="1800" dirty="0"/>
              <a:t> 판사가 심판하는 특별형사소송절차</a:t>
            </a:r>
            <a:r>
              <a:rPr lang="en-US" altLang="ko-KR" sz="1800" dirty="0"/>
              <a:t>. </a:t>
            </a:r>
          </a:p>
          <a:p>
            <a:endParaRPr lang="en-US" altLang="ko-KR" sz="1800" dirty="0"/>
          </a:p>
          <a:p>
            <a:r>
              <a:rPr lang="en-US" altLang="ko-KR" sz="1800" dirty="0"/>
              <a:t> </a:t>
            </a:r>
            <a:r>
              <a:rPr lang="ko-KR" altLang="en-US" sz="1800" dirty="0"/>
              <a:t>존재이유</a:t>
            </a:r>
            <a:endParaRPr lang="en-US" altLang="ko-KR" sz="1800" dirty="0"/>
          </a:p>
          <a:p>
            <a:pPr>
              <a:buNone/>
            </a:pPr>
            <a:r>
              <a:rPr lang="en-US" altLang="ko-KR" sz="1800" dirty="0"/>
              <a:t> - </a:t>
            </a:r>
            <a:r>
              <a:rPr lang="ko-KR" altLang="en-US" sz="1800" dirty="0"/>
              <a:t>소송경제의 도모</a:t>
            </a:r>
            <a:endParaRPr lang="en-US" altLang="ko-KR" sz="1800" dirty="0"/>
          </a:p>
          <a:p>
            <a:pPr>
              <a:buNone/>
            </a:pPr>
            <a:r>
              <a:rPr lang="en-US" altLang="ko-KR" sz="1800" dirty="0"/>
              <a:t> - </a:t>
            </a:r>
            <a:r>
              <a:rPr lang="ko-KR" altLang="en-US" sz="1800" dirty="0"/>
              <a:t>피고인의 이익 보호</a:t>
            </a:r>
          </a:p>
          <a:p>
            <a:endParaRPr lang="ko-KR" altLang="en-US" sz="1800" dirty="0"/>
          </a:p>
        </p:txBody>
      </p:sp>
      <p:sp>
        <p:nvSpPr>
          <p:cNvPr id="3" name="제목 2"/>
          <p:cNvSpPr>
            <a:spLocks noGrp="1"/>
          </p:cNvSpPr>
          <p:nvPr>
            <p:ph type="title"/>
          </p:nvPr>
        </p:nvSpPr>
        <p:spPr>
          <a:xfrm>
            <a:off x="294597" y="620688"/>
            <a:ext cx="8554805" cy="939784"/>
          </a:xfrm>
        </p:spPr>
        <p:txBody>
          <a:bodyPr/>
          <a:lstStyle/>
          <a:p>
            <a:r>
              <a:rPr lang="en-US" altLang="ko-KR" dirty="0"/>
              <a:t>6. </a:t>
            </a:r>
            <a:r>
              <a:rPr lang="ko-KR" altLang="en-US" dirty="0"/>
              <a:t>즉결심판에 관한 업무</a:t>
            </a:r>
          </a:p>
        </p:txBody>
      </p:sp>
    </p:spTree>
    <p:extLst>
      <p:ext uri="{BB962C8B-B14F-4D97-AF65-F5344CB8AC3E}">
        <p14:creationId xmlns:p14="http://schemas.microsoft.com/office/powerpoint/2010/main" val="110466805"/>
      </p:ext>
    </p:extLst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제목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/>
              <a:t>6-1. </a:t>
            </a:r>
            <a:r>
              <a:rPr lang="ko-KR" altLang="en-US" dirty="0"/>
              <a:t>즉결심판의 대상</a:t>
            </a:r>
          </a:p>
        </p:txBody>
      </p:sp>
      <p:graphicFrame>
        <p:nvGraphicFramePr>
          <p:cNvPr id="4" name="표 3"/>
          <p:cNvGraphicFramePr>
            <a:graphicFrameLocks noGrp="1"/>
          </p:cNvGraphicFramePr>
          <p:nvPr/>
        </p:nvGraphicFramePr>
        <p:xfrm>
          <a:off x="857224" y="1643050"/>
          <a:ext cx="7715304" cy="4786346"/>
        </p:xfrm>
        <a:graphic>
          <a:graphicData uri="http://schemas.openxmlformats.org/drawingml/2006/table">
            <a:tbl>
              <a:tblPr/>
              <a:tblGrid>
                <a:gridCol w="7715304">
                  <a:extLst>
                    <a:ext uri="{9D8B030D-6E8A-4147-A177-3AD203B41FA5}">
                      <a16:colId xmlns="" xmlns:a16="http://schemas.microsoft.com/office/drawing/2014/main" val="20000"/>
                    </a:ext>
                  </a:extLst>
                </a:gridCol>
              </a:tblGrid>
              <a:tr h="550312">
                <a:tc>
                  <a:txBody>
                    <a:bodyPr/>
                    <a:lstStyle/>
                    <a:p>
                      <a:pPr marL="63500" marR="63500" indent="0" algn="just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600" b="0" i="0" spc="50" dirty="0">
                          <a:solidFill>
                            <a:srgbClr val="000000"/>
                          </a:solidFill>
                          <a:latin typeface="-윤고딕110,한컴돋움"/>
                        </a:rPr>
                        <a:t>(1) </a:t>
                      </a:r>
                      <a:r>
                        <a:rPr lang="en-US" altLang="ko-KR" sz="1600" b="0" i="0" spc="50" dirty="0">
                          <a:solidFill>
                            <a:srgbClr val="FF0000"/>
                          </a:solidFill>
                          <a:latin typeface="-윤고딕110,한컴돋움"/>
                        </a:rPr>
                        <a:t>20</a:t>
                      </a:r>
                      <a:r>
                        <a:rPr lang="ko-KR" altLang="en-US" sz="1600" b="0" i="0" spc="50" dirty="0">
                          <a:solidFill>
                            <a:srgbClr val="FF0000"/>
                          </a:solidFill>
                          <a:latin typeface="-윤고딕110,한컴돋움"/>
                        </a:rPr>
                        <a:t>만원 이하의 벌금</a:t>
                      </a:r>
                      <a:r>
                        <a:rPr lang="en-US" altLang="ko-KR" sz="1600" b="0" i="0" spc="50" dirty="0">
                          <a:solidFill>
                            <a:srgbClr val="FF0000"/>
                          </a:solidFill>
                          <a:latin typeface="-윤고딕110,한컴돋움"/>
                        </a:rPr>
                        <a:t>, </a:t>
                      </a:r>
                      <a:r>
                        <a:rPr lang="ko-KR" altLang="en-US" sz="1600" b="0" i="0" spc="50" dirty="0">
                          <a:solidFill>
                            <a:srgbClr val="FF0000"/>
                          </a:solidFill>
                          <a:latin typeface="-윤고딕110,한컴돋움"/>
                        </a:rPr>
                        <a:t>구류 또는 과료에 </a:t>
                      </a:r>
                      <a:r>
                        <a:rPr lang="ko-KR" altLang="en-US" sz="1600" b="0" i="0" spc="50" dirty="0">
                          <a:solidFill>
                            <a:srgbClr val="000000"/>
                          </a:solidFill>
                          <a:latin typeface="-윤고딕110,한컴돋움"/>
                        </a:rPr>
                        <a:t>처할 범죄사건</a:t>
                      </a:r>
                      <a:r>
                        <a:rPr lang="en-US" altLang="ko-KR" sz="1600" b="0" i="0" spc="50" dirty="0">
                          <a:solidFill>
                            <a:srgbClr val="000000"/>
                          </a:solidFill>
                          <a:latin typeface="-윤고딕110,한컴돋움"/>
                        </a:rPr>
                        <a:t>(</a:t>
                      </a:r>
                      <a:r>
                        <a:rPr lang="ko-KR" altLang="en-US" sz="1600" b="0" i="0" spc="50" dirty="0" err="1">
                          <a:solidFill>
                            <a:srgbClr val="000000"/>
                          </a:solidFill>
                          <a:latin typeface="-윤고딕110,한컴돋움"/>
                        </a:rPr>
                        <a:t>법정형이</a:t>
                      </a:r>
                      <a:r>
                        <a:rPr lang="ko-KR" altLang="en-US" sz="1600" b="0" i="0" spc="50" dirty="0">
                          <a:solidFill>
                            <a:srgbClr val="000000"/>
                          </a:solidFill>
                          <a:latin typeface="-윤고딕110,한컴돋움"/>
                        </a:rPr>
                        <a:t> 아닌 선고형</a:t>
                      </a:r>
                      <a:r>
                        <a:rPr lang="en-US" altLang="ko-KR" sz="1600" b="0" i="0" spc="50" dirty="0">
                          <a:solidFill>
                            <a:srgbClr val="000000"/>
                          </a:solidFill>
                          <a:latin typeface="-윤고딕110,한컴돋움"/>
                        </a:rPr>
                        <a:t>)</a:t>
                      </a:r>
                      <a:endParaRPr lang="ko-KR" altLang="en-US" sz="1600" b="0" i="0" spc="50" dirty="0">
                        <a:solidFill>
                          <a:srgbClr val="000000"/>
                        </a:solidFill>
                        <a:latin typeface="신명 신명조"/>
                      </a:endParaRPr>
                    </a:p>
                  </a:txBody>
                  <a:tcPr marL="17780" marR="17780" marT="17780" marB="17780" anchor="ctr">
                    <a:lnL>
                      <a:noFill/>
                    </a:lnL>
                    <a:lnR>
                      <a:noFill/>
                    </a:lnR>
                    <a:lnT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9E9E9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0"/>
                  </a:ext>
                </a:extLst>
              </a:tr>
              <a:tr h="4236034">
                <a:tc>
                  <a:txBody>
                    <a:bodyPr/>
                    <a:lstStyle/>
                    <a:p>
                      <a:pPr marL="219710" marR="63500" indent="-156210" algn="just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600" b="0" i="0" spc="50" dirty="0">
                          <a:solidFill>
                            <a:srgbClr val="000000"/>
                          </a:solidFill>
                          <a:latin typeface="-윤고딕110,한컴돋움"/>
                        </a:rPr>
                        <a:t>(2) </a:t>
                      </a:r>
                      <a:r>
                        <a:rPr lang="ko-KR" altLang="en-US" sz="1600" b="0" i="0" spc="50" dirty="0">
                          <a:solidFill>
                            <a:srgbClr val="000000"/>
                          </a:solidFill>
                          <a:latin typeface="-윤고딕110,한컴돋움"/>
                        </a:rPr>
                        <a:t>경범죄처벌법상의 통고처분 해당자 중 다음에 해당되는 자</a:t>
                      </a:r>
                      <a:endParaRPr lang="ko-KR" altLang="en-US" sz="1600" b="0" i="0" spc="50" dirty="0">
                        <a:solidFill>
                          <a:srgbClr val="000000"/>
                        </a:solidFill>
                        <a:latin typeface="신명 신명조"/>
                      </a:endParaRPr>
                    </a:p>
                    <a:p>
                      <a:pPr marL="63500" marR="63500" indent="0" algn="just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600" b="0" i="0" spc="50" dirty="0">
                          <a:solidFill>
                            <a:srgbClr val="000000"/>
                          </a:solidFill>
                          <a:latin typeface="-윤고딕110,한컴돋움"/>
                        </a:rPr>
                        <a:t>  경찰서장</a:t>
                      </a:r>
                      <a:r>
                        <a:rPr lang="en-US" altLang="ko-KR" sz="1600" b="0" i="0" spc="50" dirty="0">
                          <a:solidFill>
                            <a:srgbClr val="000000"/>
                          </a:solidFill>
                          <a:latin typeface="-윤고딕110,한컴돋움"/>
                        </a:rPr>
                        <a:t>(</a:t>
                      </a:r>
                      <a:r>
                        <a:rPr lang="ko-KR" altLang="en-US" sz="1600" b="0" i="0" spc="50" dirty="0">
                          <a:solidFill>
                            <a:srgbClr val="000000"/>
                          </a:solidFill>
                          <a:latin typeface="-윤고딕110,한컴돋움"/>
                        </a:rPr>
                        <a:t>해양경찰서장</a:t>
                      </a:r>
                      <a:r>
                        <a:rPr lang="en-US" altLang="ko-KR" sz="1600" b="0" i="0" spc="50" dirty="0">
                          <a:solidFill>
                            <a:srgbClr val="000000"/>
                          </a:solidFill>
                          <a:latin typeface="-윤고딕110,한컴돋움"/>
                        </a:rPr>
                        <a:t>)</a:t>
                      </a:r>
                      <a:r>
                        <a:rPr lang="ko-KR" altLang="en-US" sz="1600" b="0" i="0" spc="50" dirty="0">
                          <a:solidFill>
                            <a:srgbClr val="000000"/>
                          </a:solidFill>
                          <a:latin typeface="-윤고딕110,한컴돋움"/>
                        </a:rPr>
                        <a:t>은 다음에 해당하는 사람에 대하여는 지체 없이 즉결심판을 받도록 하여야 한다</a:t>
                      </a:r>
                      <a:r>
                        <a:rPr lang="en-US" altLang="ko-KR" sz="1600" b="0" i="0" spc="50" dirty="0">
                          <a:solidFill>
                            <a:srgbClr val="000000"/>
                          </a:solidFill>
                          <a:latin typeface="-윤고딕110,한컴돋움"/>
                        </a:rPr>
                        <a:t>.</a:t>
                      </a:r>
                      <a:endParaRPr lang="ko-KR" altLang="en-US" sz="1600" b="0" i="0" spc="50" dirty="0">
                        <a:solidFill>
                          <a:srgbClr val="000000"/>
                        </a:solidFill>
                        <a:latin typeface="신명 신명조"/>
                      </a:endParaRPr>
                    </a:p>
                    <a:p>
                      <a:pPr marL="63500" marR="63500" indent="0" algn="just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600" b="0" i="0" spc="50" dirty="0">
                          <a:solidFill>
                            <a:srgbClr val="000000"/>
                          </a:solidFill>
                          <a:latin typeface="-윤고딕110,한컴돋움"/>
                        </a:rPr>
                        <a:t> </a:t>
                      </a:r>
                      <a:r>
                        <a:rPr lang="ko-KR" altLang="en-US" sz="1600" b="0" i="0" spc="50" dirty="0">
                          <a:solidFill>
                            <a:srgbClr val="FF0000"/>
                          </a:solidFill>
                          <a:latin typeface="-윤고딕110,한컴돋움"/>
                        </a:rPr>
                        <a:t>① 통고처분 받기를 거부한 사람</a:t>
                      </a:r>
                      <a:endParaRPr lang="ko-KR" altLang="en-US" sz="1600" b="0" i="0" spc="50" dirty="0">
                        <a:solidFill>
                          <a:srgbClr val="FF0000"/>
                        </a:solidFill>
                        <a:latin typeface="신명 신명조"/>
                      </a:endParaRPr>
                    </a:p>
                    <a:p>
                      <a:pPr marL="63500" marR="63500" indent="0" algn="just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600" b="0" i="0" spc="50" dirty="0">
                          <a:solidFill>
                            <a:srgbClr val="FF0000"/>
                          </a:solidFill>
                          <a:latin typeface="-윤고딕110,한컴돋움"/>
                        </a:rPr>
                        <a:t> ② 주거 또는 신원이 확실하지 아니한 사람</a:t>
                      </a:r>
                      <a:endParaRPr lang="ko-KR" altLang="en-US" sz="1600" b="0" i="0" spc="50" dirty="0">
                        <a:solidFill>
                          <a:srgbClr val="FF0000"/>
                        </a:solidFill>
                        <a:latin typeface="신명 신명조"/>
                      </a:endParaRPr>
                    </a:p>
                    <a:p>
                      <a:pPr marL="63500" marR="63500" indent="0" algn="just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600" b="0" i="0" spc="50" dirty="0">
                          <a:solidFill>
                            <a:srgbClr val="FF0000"/>
                          </a:solidFill>
                          <a:latin typeface="-윤고딕110,한컴돋움"/>
                        </a:rPr>
                        <a:t> ③ 그 밖에 통고처분하기가 매우 어려운 사람</a:t>
                      </a:r>
                      <a:endParaRPr lang="ko-KR" altLang="en-US" sz="1600" b="0" i="0" spc="50" dirty="0">
                        <a:solidFill>
                          <a:srgbClr val="FF0000"/>
                        </a:solidFill>
                        <a:latin typeface="신명 신명조"/>
                      </a:endParaRPr>
                    </a:p>
                    <a:p>
                      <a:pPr marL="63500" marR="63500" indent="0" algn="just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600" b="0" i="0" spc="50" dirty="0">
                          <a:solidFill>
                            <a:srgbClr val="FF0000"/>
                          </a:solidFill>
                          <a:latin typeface="-윤고딕110,한컴돋움"/>
                        </a:rPr>
                        <a:t> ④ 납부기간 내에 범칙금을 납부하지 아니한 사람</a:t>
                      </a:r>
                      <a:r>
                        <a:rPr lang="en-US" altLang="ko-KR" sz="1600" b="0" i="0" spc="50" dirty="0">
                          <a:solidFill>
                            <a:srgbClr val="FF0000"/>
                          </a:solidFill>
                          <a:latin typeface="-윤고딕110,한컴돋움"/>
                        </a:rPr>
                        <a:t>. </a:t>
                      </a:r>
                      <a:endParaRPr lang="ko-KR" altLang="en-US" sz="1600" b="0" i="0" spc="50" dirty="0">
                        <a:solidFill>
                          <a:srgbClr val="FF0000"/>
                        </a:solidFill>
                        <a:latin typeface="신명 신명조"/>
                      </a:endParaRPr>
                    </a:p>
                    <a:p>
                      <a:pPr marL="173990" marR="63500" indent="-110490" algn="just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600" b="0" i="0" spc="50" dirty="0">
                          <a:solidFill>
                            <a:srgbClr val="000000"/>
                          </a:solidFill>
                          <a:latin typeface="-윤고딕110,한컴돋움"/>
                        </a:rPr>
                        <a:t> 다만 즉결심판이 청구되기 전까지 </a:t>
                      </a:r>
                      <a:r>
                        <a:rPr lang="ko-KR" altLang="en-US" sz="1600" b="0" i="0" spc="50" dirty="0" err="1">
                          <a:solidFill>
                            <a:srgbClr val="000000"/>
                          </a:solidFill>
                          <a:latin typeface="-윤고딕110,한컴돋움"/>
                        </a:rPr>
                        <a:t>통고받은</a:t>
                      </a:r>
                      <a:r>
                        <a:rPr lang="ko-KR" altLang="en-US" sz="1600" b="0" i="0" spc="50" dirty="0">
                          <a:solidFill>
                            <a:srgbClr val="000000"/>
                          </a:solidFill>
                          <a:latin typeface="-윤고딕110,한컴돋움"/>
                        </a:rPr>
                        <a:t> 범칙금액에 그 </a:t>
                      </a:r>
                      <a:r>
                        <a:rPr lang="en-US" altLang="ko-KR" sz="1600" b="0" i="0" spc="50" dirty="0">
                          <a:solidFill>
                            <a:srgbClr val="000000"/>
                          </a:solidFill>
                          <a:latin typeface="-윤고딕110,한컴돋움"/>
                        </a:rPr>
                        <a:t>50/100</a:t>
                      </a:r>
                      <a:r>
                        <a:rPr lang="ko-KR" altLang="en-US" sz="1600" b="0" i="0" spc="50" dirty="0">
                          <a:solidFill>
                            <a:srgbClr val="000000"/>
                          </a:solidFill>
                          <a:latin typeface="-윤고딕110,한컴돋움"/>
                        </a:rPr>
                        <a:t>을 더한 금액을 납부한 자에 대하여는 그러하지 아니하다</a:t>
                      </a:r>
                      <a:r>
                        <a:rPr lang="en-US" altLang="ko-KR" sz="1600" b="0" i="0" spc="50" dirty="0">
                          <a:solidFill>
                            <a:srgbClr val="000000"/>
                          </a:solidFill>
                          <a:latin typeface="-윤고딕110,한컴돋움"/>
                        </a:rPr>
                        <a:t>.  </a:t>
                      </a:r>
                      <a:r>
                        <a:rPr lang="ko-KR" altLang="en-US" sz="1600" b="0" i="0" spc="50" dirty="0">
                          <a:solidFill>
                            <a:srgbClr val="000000"/>
                          </a:solidFill>
                          <a:latin typeface="-윤고딕110,한컴돋움"/>
                        </a:rPr>
                        <a:t>또한 즉결심판이 청구된 피고인이 즉결심판의 선고 전까지 </a:t>
                      </a:r>
                      <a:r>
                        <a:rPr lang="ko-KR" altLang="en-US" sz="1600" b="0" i="0" spc="50" dirty="0" err="1">
                          <a:solidFill>
                            <a:srgbClr val="000000"/>
                          </a:solidFill>
                          <a:latin typeface="-윤고딕110,한컴돋움"/>
                        </a:rPr>
                        <a:t>통고받은</a:t>
                      </a:r>
                      <a:r>
                        <a:rPr lang="ko-KR" altLang="en-US" sz="1600" b="0" i="0" spc="50" dirty="0">
                          <a:solidFill>
                            <a:srgbClr val="000000"/>
                          </a:solidFill>
                          <a:latin typeface="-윤고딕110,한컴돋움"/>
                        </a:rPr>
                        <a:t> 범칙금액에 그 </a:t>
                      </a:r>
                      <a:r>
                        <a:rPr lang="en-US" altLang="ko-KR" sz="1600" b="0" i="0" spc="50" dirty="0">
                          <a:solidFill>
                            <a:srgbClr val="000000"/>
                          </a:solidFill>
                          <a:latin typeface="-윤고딕110,한컴돋움"/>
                        </a:rPr>
                        <a:t>50/100</a:t>
                      </a:r>
                      <a:r>
                        <a:rPr lang="ko-KR" altLang="en-US" sz="1600" b="0" i="0" spc="50" dirty="0">
                          <a:solidFill>
                            <a:srgbClr val="000000"/>
                          </a:solidFill>
                          <a:latin typeface="-윤고딕110,한컴돋움"/>
                        </a:rPr>
                        <a:t>을 더한 금액을 납부하고 증빙서류를 제출한 때에는 경찰서장</a:t>
                      </a:r>
                      <a:r>
                        <a:rPr lang="en-US" altLang="ko-KR" sz="1600" b="0" i="0" spc="50" dirty="0">
                          <a:solidFill>
                            <a:srgbClr val="000000"/>
                          </a:solidFill>
                          <a:latin typeface="-윤고딕110,한컴돋움"/>
                        </a:rPr>
                        <a:t>(</a:t>
                      </a:r>
                      <a:r>
                        <a:rPr lang="ko-KR" altLang="en-US" sz="1600" b="0" i="0" spc="50" dirty="0">
                          <a:solidFill>
                            <a:srgbClr val="000000"/>
                          </a:solidFill>
                          <a:latin typeface="-윤고딕110,한컴돋움"/>
                        </a:rPr>
                        <a:t>해양경찰서장</a:t>
                      </a:r>
                      <a:r>
                        <a:rPr lang="en-US" altLang="ko-KR" sz="1600" b="0" i="0" spc="50" dirty="0">
                          <a:solidFill>
                            <a:srgbClr val="000000"/>
                          </a:solidFill>
                          <a:latin typeface="-윤고딕110,한컴돋움"/>
                        </a:rPr>
                        <a:t>)</a:t>
                      </a:r>
                      <a:r>
                        <a:rPr lang="ko-KR" altLang="en-US" sz="1600" b="0" i="0" spc="50" dirty="0">
                          <a:solidFill>
                            <a:srgbClr val="000000"/>
                          </a:solidFill>
                          <a:latin typeface="-윤고딕110,한컴돋움"/>
                        </a:rPr>
                        <a:t>은 그 피고인에 대한 즉결심판청구를 취소하여야 한다</a:t>
                      </a:r>
                      <a:r>
                        <a:rPr lang="en-US" altLang="ko-KR" sz="1600" b="0" i="0" spc="50" dirty="0">
                          <a:solidFill>
                            <a:srgbClr val="000000"/>
                          </a:solidFill>
                          <a:latin typeface="-윤고딕110,한컴돋움"/>
                        </a:rPr>
                        <a:t>(2001.12</a:t>
                      </a:r>
                      <a:r>
                        <a:rPr lang="ko-KR" altLang="en-US" sz="1600" b="0" i="0" spc="50" dirty="0">
                          <a:solidFill>
                            <a:srgbClr val="000000"/>
                          </a:solidFill>
                          <a:latin typeface="-윤고딕110,한컴돋움"/>
                        </a:rPr>
                        <a:t>월 개정경범죄처벌법</a:t>
                      </a:r>
                      <a:r>
                        <a:rPr lang="en-US" altLang="ko-KR" sz="1600" b="0" i="0" spc="50" dirty="0">
                          <a:solidFill>
                            <a:srgbClr val="000000"/>
                          </a:solidFill>
                          <a:latin typeface="-윤고딕110,한컴돋움"/>
                        </a:rPr>
                        <a:t>. 2002. 7</a:t>
                      </a:r>
                      <a:r>
                        <a:rPr lang="ko-KR" altLang="en-US" sz="1600" b="0" i="0" spc="50" dirty="0">
                          <a:solidFill>
                            <a:srgbClr val="000000"/>
                          </a:solidFill>
                          <a:latin typeface="-윤고딕110,한컴돋움"/>
                        </a:rPr>
                        <a:t>월부터 시행</a:t>
                      </a:r>
                      <a:r>
                        <a:rPr lang="en-US" altLang="ko-KR" sz="1600" b="0" i="0" spc="50" dirty="0">
                          <a:solidFill>
                            <a:srgbClr val="000000"/>
                          </a:solidFill>
                          <a:latin typeface="-윤고딕110,한컴돋움"/>
                        </a:rPr>
                        <a:t>)</a:t>
                      </a:r>
                      <a:endParaRPr lang="ko-KR" altLang="en-US" sz="1600" b="0" i="0" spc="50" dirty="0">
                        <a:solidFill>
                          <a:srgbClr val="000000"/>
                        </a:solidFill>
                        <a:latin typeface="신명 신명조"/>
                      </a:endParaRPr>
                    </a:p>
                  </a:txBody>
                  <a:tcPr marL="17780" marR="17780" marT="17780" marB="17780" anchor="ctr">
                    <a:lnL>
                      <a:noFill/>
                    </a:lnL>
                    <a:lnR>
                      <a:noFill/>
                    </a:lnR>
                    <a:lnT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9E9E9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1"/>
                  </a:ext>
                </a:extLst>
              </a:tr>
            </a:tbl>
          </a:graphicData>
        </a:graphic>
      </p:graphicFrame>
      <p:sp>
        <p:nvSpPr>
          <p:cNvPr id="35841" name="Rectangle 1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1" lang="ko-KR" altLang="ko-KR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굴림" pitchFamily="50" charset="-127"/>
              <a:ea typeface="굴림" pitchFamily="50" charset="-127"/>
            </a:endParaRPr>
          </a:p>
        </p:txBody>
      </p:sp>
    </p:spTree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제목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/>
              <a:t>6-1. </a:t>
            </a:r>
            <a:r>
              <a:rPr lang="ko-KR" altLang="en-US" dirty="0"/>
              <a:t>즉결심판의 대상</a:t>
            </a:r>
          </a:p>
        </p:txBody>
      </p:sp>
      <p:sp>
        <p:nvSpPr>
          <p:cNvPr id="35841" name="Rectangle 1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1" lang="ko-KR" altLang="ko-KR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굴림" pitchFamily="50" charset="-127"/>
              <a:ea typeface="굴림" pitchFamily="50" charset="-127"/>
            </a:endParaRPr>
          </a:p>
        </p:txBody>
      </p:sp>
      <p:graphicFrame>
        <p:nvGraphicFramePr>
          <p:cNvPr id="5" name="표 4"/>
          <p:cNvGraphicFramePr>
            <a:graphicFrameLocks noGrp="1"/>
          </p:cNvGraphicFramePr>
          <p:nvPr/>
        </p:nvGraphicFramePr>
        <p:xfrm>
          <a:off x="642910" y="1643050"/>
          <a:ext cx="8072494" cy="4971041"/>
        </p:xfrm>
        <a:graphic>
          <a:graphicData uri="http://schemas.openxmlformats.org/drawingml/2006/table">
            <a:tbl>
              <a:tblPr/>
              <a:tblGrid>
                <a:gridCol w="8072494">
                  <a:extLst>
                    <a:ext uri="{9D8B030D-6E8A-4147-A177-3AD203B41FA5}">
                      <a16:colId xmlns="" xmlns:a16="http://schemas.microsoft.com/office/drawing/2014/main" val="20000"/>
                    </a:ext>
                  </a:extLst>
                </a:gridCol>
              </a:tblGrid>
              <a:tr h="3583331">
                <a:tc>
                  <a:txBody>
                    <a:bodyPr/>
                    <a:lstStyle/>
                    <a:p>
                      <a:pPr marL="63500" marR="63500" indent="0" algn="just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600" b="0" i="0" spc="50" dirty="0">
                          <a:solidFill>
                            <a:srgbClr val="000000"/>
                          </a:solidFill>
                          <a:latin typeface="-윤고딕110,한컴돋움"/>
                        </a:rPr>
                        <a:t>(3) </a:t>
                      </a:r>
                      <a:r>
                        <a:rPr lang="ko-KR" altLang="en-US" sz="1600" b="0" i="0" spc="50" dirty="0">
                          <a:solidFill>
                            <a:srgbClr val="000000"/>
                          </a:solidFill>
                          <a:latin typeface="-윤고딕110,한컴돋움"/>
                        </a:rPr>
                        <a:t>도로교통법상의 통고처분 대상자로서 다음에 해당되는 자</a:t>
                      </a:r>
                      <a:endParaRPr lang="ko-KR" altLang="en-US" sz="1600" b="0" i="0" spc="50" dirty="0">
                        <a:solidFill>
                          <a:srgbClr val="000000"/>
                        </a:solidFill>
                        <a:latin typeface="신명 신명조"/>
                      </a:endParaRPr>
                    </a:p>
                    <a:p>
                      <a:pPr marL="63500" marR="63500" indent="0" algn="just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600" b="0" i="0" spc="50" dirty="0">
                          <a:solidFill>
                            <a:srgbClr val="000000"/>
                          </a:solidFill>
                          <a:latin typeface="-윤고딕110,한컴돋움"/>
                        </a:rPr>
                        <a:t> 경찰서장은 다음에 해당하는 사람에 대하여는 지체 없이 즉결심판을 받도록 하여야 한다</a:t>
                      </a:r>
                      <a:r>
                        <a:rPr lang="en-US" altLang="ko-KR" sz="1600" b="0" i="0" spc="50" dirty="0">
                          <a:solidFill>
                            <a:srgbClr val="000000"/>
                          </a:solidFill>
                          <a:latin typeface="-윤고딕110,한컴돋움"/>
                        </a:rPr>
                        <a:t>.</a:t>
                      </a:r>
                      <a:endParaRPr lang="ko-KR" altLang="en-US" sz="1600" b="0" i="0" spc="50" dirty="0">
                        <a:solidFill>
                          <a:srgbClr val="000000"/>
                        </a:solidFill>
                        <a:latin typeface="신명 신명조"/>
                      </a:endParaRPr>
                    </a:p>
                    <a:p>
                      <a:pPr marL="63500" marR="63500" indent="0" algn="just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600" b="0" i="0" spc="50" dirty="0">
                          <a:solidFill>
                            <a:srgbClr val="000000"/>
                          </a:solidFill>
                          <a:latin typeface="-윤고딕110,한컴돋움"/>
                        </a:rPr>
                        <a:t> </a:t>
                      </a:r>
                      <a:r>
                        <a:rPr lang="ko-KR" altLang="en-US" sz="1600" b="0" i="0" spc="50" dirty="0">
                          <a:solidFill>
                            <a:srgbClr val="FF0000"/>
                          </a:solidFill>
                          <a:latin typeface="-윤고딕110,한컴돋움"/>
                        </a:rPr>
                        <a:t>① 성명 또는 주소가 확실하지 아니한 사람</a:t>
                      </a:r>
                      <a:endParaRPr lang="ko-KR" altLang="en-US" sz="1600" b="0" i="0" spc="50" dirty="0">
                        <a:solidFill>
                          <a:srgbClr val="FF0000"/>
                        </a:solidFill>
                        <a:latin typeface="신명 신명조"/>
                      </a:endParaRPr>
                    </a:p>
                    <a:p>
                      <a:pPr marL="63500" marR="63500" indent="0" algn="just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600" b="0" i="0" spc="50" dirty="0">
                          <a:solidFill>
                            <a:srgbClr val="FF0000"/>
                          </a:solidFill>
                          <a:latin typeface="-윤고딕110,한컴돋움"/>
                        </a:rPr>
                        <a:t> ② 달아날 염려가 있는 사람</a:t>
                      </a:r>
                      <a:endParaRPr lang="ko-KR" altLang="en-US" sz="1600" b="0" i="0" spc="50" dirty="0">
                        <a:solidFill>
                          <a:srgbClr val="FF0000"/>
                        </a:solidFill>
                        <a:latin typeface="신명 신명조"/>
                      </a:endParaRPr>
                    </a:p>
                    <a:p>
                      <a:pPr marL="63500" marR="63500" indent="0" algn="just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600" b="0" i="0" spc="50" dirty="0">
                          <a:solidFill>
                            <a:srgbClr val="FF0000"/>
                          </a:solidFill>
                          <a:latin typeface="-윤고딕110,한컴돋움"/>
                        </a:rPr>
                        <a:t> ③ </a:t>
                      </a:r>
                      <a:r>
                        <a:rPr lang="ko-KR" altLang="en-US" sz="1600" b="0" i="0" spc="50" dirty="0" err="1">
                          <a:solidFill>
                            <a:srgbClr val="FF0000"/>
                          </a:solidFill>
                          <a:latin typeface="-윤고딕110,한컴돋움"/>
                        </a:rPr>
                        <a:t>범칙금납부통고서를</a:t>
                      </a:r>
                      <a:r>
                        <a:rPr lang="ko-KR" altLang="en-US" sz="1600" b="0" i="0" spc="50" dirty="0">
                          <a:solidFill>
                            <a:srgbClr val="FF0000"/>
                          </a:solidFill>
                          <a:latin typeface="-윤고딕110,한컴돋움"/>
                        </a:rPr>
                        <a:t> 받기를 거부한 사람</a:t>
                      </a:r>
                      <a:endParaRPr lang="ko-KR" altLang="en-US" sz="1600" b="0" i="0" spc="50" dirty="0">
                        <a:solidFill>
                          <a:srgbClr val="FF0000"/>
                        </a:solidFill>
                        <a:latin typeface="신명 신명조"/>
                      </a:endParaRPr>
                    </a:p>
                    <a:p>
                      <a:pPr marL="63500" marR="63500" indent="0" algn="just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600" b="0" i="0" spc="50" dirty="0">
                          <a:solidFill>
                            <a:srgbClr val="FF0000"/>
                          </a:solidFill>
                          <a:latin typeface="-윤고딕110,한컴돋움"/>
                        </a:rPr>
                        <a:t> ④ 납부기한 내에 범칙금을 납부하지 아니한 사람</a:t>
                      </a:r>
                      <a:r>
                        <a:rPr lang="en-US" altLang="ko-KR" sz="1600" b="0" i="0" spc="50" dirty="0">
                          <a:solidFill>
                            <a:srgbClr val="FF0000"/>
                          </a:solidFill>
                          <a:latin typeface="-윤고딕110,한컴돋움"/>
                        </a:rPr>
                        <a:t>. </a:t>
                      </a:r>
                      <a:endParaRPr lang="ko-KR" altLang="en-US" sz="1600" b="0" i="0" spc="50" dirty="0">
                        <a:solidFill>
                          <a:srgbClr val="FF0000"/>
                        </a:solidFill>
                        <a:latin typeface="신명 신명조"/>
                      </a:endParaRPr>
                    </a:p>
                    <a:p>
                      <a:pPr marL="173990" marR="63500" indent="-110490" algn="just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600" b="0" i="0" spc="50" dirty="0">
                          <a:solidFill>
                            <a:srgbClr val="000000"/>
                          </a:solidFill>
                          <a:latin typeface="-윤고딕110,한컴돋움"/>
                        </a:rPr>
                        <a:t> 다만 즉결심판이 청구되기 전까지 </a:t>
                      </a:r>
                      <a:r>
                        <a:rPr lang="ko-KR" altLang="en-US" sz="1600" b="0" i="0" spc="50" dirty="0" err="1">
                          <a:solidFill>
                            <a:srgbClr val="000000"/>
                          </a:solidFill>
                          <a:latin typeface="-윤고딕110,한컴돋움"/>
                        </a:rPr>
                        <a:t>통고받은</a:t>
                      </a:r>
                      <a:r>
                        <a:rPr lang="ko-KR" altLang="en-US" sz="1600" b="0" i="0" spc="50" dirty="0">
                          <a:solidFill>
                            <a:srgbClr val="000000"/>
                          </a:solidFill>
                          <a:latin typeface="-윤고딕110,한컴돋움"/>
                        </a:rPr>
                        <a:t> 범칙금액에 그 </a:t>
                      </a:r>
                      <a:r>
                        <a:rPr lang="en-US" altLang="ko-KR" sz="1600" b="0" i="0" spc="50" dirty="0">
                          <a:solidFill>
                            <a:srgbClr val="000000"/>
                          </a:solidFill>
                          <a:latin typeface="-윤고딕110,한컴돋움"/>
                        </a:rPr>
                        <a:t>50/100</a:t>
                      </a:r>
                      <a:r>
                        <a:rPr lang="ko-KR" altLang="en-US" sz="1600" b="0" i="0" spc="50" dirty="0">
                          <a:solidFill>
                            <a:srgbClr val="000000"/>
                          </a:solidFill>
                          <a:latin typeface="-윤고딕110,한컴돋움"/>
                        </a:rPr>
                        <a:t>을 더한 금액을 납부한 자에 대하여는 그러하지 아니하다</a:t>
                      </a:r>
                      <a:r>
                        <a:rPr lang="en-US" altLang="ko-KR" sz="1600" b="0" i="0" spc="50" dirty="0">
                          <a:solidFill>
                            <a:srgbClr val="000000"/>
                          </a:solidFill>
                          <a:latin typeface="-윤고딕110,한컴돋움"/>
                        </a:rPr>
                        <a:t>.  </a:t>
                      </a:r>
                      <a:r>
                        <a:rPr lang="ko-KR" altLang="en-US" sz="1600" b="0" i="0" spc="50" dirty="0">
                          <a:solidFill>
                            <a:srgbClr val="000000"/>
                          </a:solidFill>
                          <a:latin typeface="-윤고딕110,한컴돋움"/>
                        </a:rPr>
                        <a:t>또한 즉결심판이 청구된 피고인이 즉결심판의 선고 전까지 </a:t>
                      </a:r>
                      <a:r>
                        <a:rPr lang="ko-KR" altLang="en-US" sz="1600" b="0" i="0" spc="50" dirty="0" err="1">
                          <a:solidFill>
                            <a:srgbClr val="000000"/>
                          </a:solidFill>
                          <a:latin typeface="-윤고딕110,한컴돋움"/>
                        </a:rPr>
                        <a:t>통고받은</a:t>
                      </a:r>
                      <a:r>
                        <a:rPr lang="ko-KR" altLang="en-US" sz="1600" b="0" i="0" spc="50" dirty="0">
                          <a:solidFill>
                            <a:srgbClr val="000000"/>
                          </a:solidFill>
                          <a:latin typeface="-윤고딕110,한컴돋움"/>
                        </a:rPr>
                        <a:t> 범칙금액에 그 </a:t>
                      </a:r>
                      <a:r>
                        <a:rPr lang="en-US" altLang="ko-KR" sz="1600" b="0" i="0" spc="50" dirty="0">
                          <a:solidFill>
                            <a:srgbClr val="000000"/>
                          </a:solidFill>
                          <a:latin typeface="-윤고딕110,한컴돋움"/>
                        </a:rPr>
                        <a:t>50/100</a:t>
                      </a:r>
                      <a:r>
                        <a:rPr lang="ko-KR" altLang="en-US" sz="1600" b="0" i="0" spc="50" dirty="0">
                          <a:solidFill>
                            <a:srgbClr val="000000"/>
                          </a:solidFill>
                          <a:latin typeface="-윤고딕110,한컴돋움"/>
                        </a:rPr>
                        <a:t>을 더한 금액을 납부하고 증빙서류를 제출한 때에는 경찰서장은 그 피고인에 대한 즉결심판청구를 취소하여야 한다</a:t>
                      </a:r>
                      <a:r>
                        <a:rPr lang="en-US" altLang="ko-KR" sz="1600" b="0" i="0" spc="50" dirty="0">
                          <a:solidFill>
                            <a:srgbClr val="000000"/>
                          </a:solidFill>
                          <a:latin typeface="-윤고딕110,한컴돋움"/>
                        </a:rPr>
                        <a:t>(2001.12</a:t>
                      </a:r>
                      <a:r>
                        <a:rPr lang="ko-KR" altLang="en-US" sz="1600" b="0" i="0" spc="50" dirty="0">
                          <a:solidFill>
                            <a:srgbClr val="000000"/>
                          </a:solidFill>
                          <a:latin typeface="-윤고딕110,한컴돋움"/>
                        </a:rPr>
                        <a:t>월 개정도로교통법</a:t>
                      </a:r>
                      <a:r>
                        <a:rPr lang="en-US" altLang="ko-KR" sz="1600" b="0" i="0" spc="50" dirty="0">
                          <a:solidFill>
                            <a:srgbClr val="000000"/>
                          </a:solidFill>
                          <a:latin typeface="-윤고딕110,한컴돋움"/>
                        </a:rPr>
                        <a:t>. 2002. 7</a:t>
                      </a:r>
                      <a:r>
                        <a:rPr lang="ko-KR" altLang="en-US" sz="1600" b="0" i="0" spc="50" dirty="0">
                          <a:solidFill>
                            <a:srgbClr val="000000"/>
                          </a:solidFill>
                          <a:latin typeface="-윤고딕110,한컴돋움"/>
                        </a:rPr>
                        <a:t>월부터 시행</a:t>
                      </a:r>
                      <a:r>
                        <a:rPr lang="en-US" altLang="ko-KR" sz="1600" b="0" i="0" spc="50" dirty="0">
                          <a:solidFill>
                            <a:srgbClr val="000000"/>
                          </a:solidFill>
                          <a:latin typeface="-윤고딕110,한컴돋움"/>
                        </a:rPr>
                        <a:t>)</a:t>
                      </a:r>
                      <a:endParaRPr lang="ko-KR" altLang="en-US" sz="1600" b="0" i="0" spc="50" dirty="0">
                        <a:solidFill>
                          <a:srgbClr val="000000"/>
                        </a:solidFill>
                        <a:latin typeface="신명 신명조"/>
                      </a:endParaRPr>
                    </a:p>
                  </a:txBody>
                  <a:tcPr marL="17780" marR="17780" marT="17780" marB="17780" anchor="ctr">
                    <a:lnL>
                      <a:noFill/>
                    </a:lnL>
                    <a:lnR>
                      <a:noFill/>
                    </a:lnR>
                    <a:lnT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9E9E9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0"/>
                  </a:ext>
                </a:extLst>
              </a:tr>
              <a:tr h="1131577">
                <a:tc>
                  <a:txBody>
                    <a:bodyPr/>
                    <a:lstStyle/>
                    <a:p>
                      <a:pPr marL="63500" marR="63500" indent="0" algn="just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600" b="0" i="0" spc="50" dirty="0">
                          <a:solidFill>
                            <a:srgbClr val="000000"/>
                          </a:solidFill>
                          <a:latin typeface="-윤고딕110,한컴돋움"/>
                        </a:rPr>
                        <a:t>(4) </a:t>
                      </a:r>
                      <a:r>
                        <a:rPr lang="ko-KR" altLang="en-US" sz="1600" b="0" i="0" spc="50" dirty="0">
                          <a:solidFill>
                            <a:srgbClr val="000000"/>
                          </a:solidFill>
                          <a:latin typeface="-윤고딕110,한컴돋움"/>
                        </a:rPr>
                        <a:t>기타</a:t>
                      </a:r>
                      <a:endParaRPr lang="ko-KR" altLang="en-US" sz="1600" b="0" i="0" spc="50" dirty="0">
                        <a:solidFill>
                          <a:srgbClr val="000000"/>
                        </a:solidFill>
                        <a:latin typeface="신명 신명조"/>
                      </a:endParaRPr>
                    </a:p>
                    <a:p>
                      <a:pPr marL="173990" marR="63500" indent="-110490" algn="just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600" b="0" i="0" spc="50" dirty="0">
                          <a:solidFill>
                            <a:srgbClr val="000000"/>
                          </a:solidFill>
                          <a:latin typeface="-윤고딕110,한컴돋움"/>
                        </a:rPr>
                        <a:t> 조세범처벌절차법</a:t>
                      </a:r>
                      <a:r>
                        <a:rPr lang="en-US" altLang="ko-KR" sz="1600" b="0" i="0" spc="50" dirty="0">
                          <a:solidFill>
                            <a:srgbClr val="000000"/>
                          </a:solidFill>
                          <a:latin typeface="-윤고딕110,한컴돋움"/>
                        </a:rPr>
                        <a:t>, </a:t>
                      </a:r>
                      <a:r>
                        <a:rPr lang="ko-KR" altLang="en-US" sz="1600" b="0" i="0" spc="50" dirty="0">
                          <a:solidFill>
                            <a:srgbClr val="000000"/>
                          </a:solidFill>
                          <a:latin typeface="-윤고딕110,한컴돋움"/>
                        </a:rPr>
                        <a:t>관세법</a:t>
                      </a:r>
                      <a:r>
                        <a:rPr lang="en-US" altLang="ko-KR" sz="1600" b="0" i="0" spc="50" dirty="0">
                          <a:solidFill>
                            <a:srgbClr val="000000"/>
                          </a:solidFill>
                          <a:latin typeface="-윤고딕110,한컴돋움"/>
                        </a:rPr>
                        <a:t>, </a:t>
                      </a:r>
                      <a:r>
                        <a:rPr lang="ko-KR" altLang="en-US" sz="1600" b="0" i="0" spc="50" dirty="0">
                          <a:solidFill>
                            <a:srgbClr val="000000"/>
                          </a:solidFill>
                          <a:latin typeface="-윤고딕110,한컴돋움"/>
                        </a:rPr>
                        <a:t>출입국관리법에 규정된 통고처분에 대한 범칙금 미납부자에 대해서 관계기관의 고발이 있는 경우</a:t>
                      </a:r>
                      <a:endParaRPr lang="ko-KR" altLang="en-US" sz="1600" b="0" i="0" spc="50" dirty="0">
                        <a:solidFill>
                          <a:srgbClr val="000000"/>
                        </a:solidFill>
                        <a:latin typeface="신명 신명조"/>
                      </a:endParaRPr>
                    </a:p>
                  </a:txBody>
                  <a:tcPr marL="17780" marR="17780" marT="17780" marB="17780" anchor="ctr">
                    <a:lnL>
                      <a:noFill/>
                    </a:lnL>
                    <a:lnR>
                      <a:noFill/>
                    </a:lnR>
                    <a:lnT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9E9E9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1"/>
                  </a:ext>
                </a:extLst>
              </a:tr>
            </a:tbl>
          </a:graphicData>
        </a:graphic>
      </p:graphicFrame>
      <p:sp>
        <p:nvSpPr>
          <p:cNvPr id="37889" name="Rectangle 1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1" lang="ko-KR" altLang="ko-KR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굴림" pitchFamily="50" charset="-127"/>
              <a:ea typeface="굴림" pitchFamily="50" charset="-127"/>
            </a:endParaRPr>
          </a:p>
        </p:txBody>
      </p:sp>
    </p:spTree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내용 개체 틀 1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ko-KR" altLang="en-US" sz="1800" dirty="0" err="1">
                <a:solidFill>
                  <a:srgbClr val="FF0000"/>
                </a:solidFill>
              </a:rPr>
              <a:t>청구권자</a:t>
            </a:r>
            <a:endParaRPr lang="en-US" altLang="ko-KR" sz="1800" dirty="0">
              <a:solidFill>
                <a:srgbClr val="FF0000"/>
              </a:solidFill>
            </a:endParaRPr>
          </a:p>
          <a:p>
            <a:pPr>
              <a:buNone/>
            </a:pPr>
            <a:r>
              <a:rPr lang="en-US" altLang="ko-KR" sz="1800" dirty="0"/>
              <a:t> - </a:t>
            </a:r>
            <a:r>
              <a:rPr lang="ko-KR" altLang="en-US" sz="1800" dirty="0"/>
              <a:t>관할경찰서장</a:t>
            </a:r>
            <a:r>
              <a:rPr lang="en-US" altLang="ko-KR" sz="1800" dirty="0"/>
              <a:t>(</a:t>
            </a:r>
            <a:r>
              <a:rPr lang="ko-KR" altLang="en-US" sz="1800" dirty="0"/>
              <a:t>관할 해양경찰서장</a:t>
            </a:r>
            <a:r>
              <a:rPr lang="en-US" altLang="ko-KR" sz="1800" dirty="0"/>
              <a:t>)</a:t>
            </a:r>
            <a:r>
              <a:rPr lang="ko-KR" altLang="en-US" sz="1800" dirty="0"/>
              <a:t>이 관할법원에 청구</a:t>
            </a:r>
          </a:p>
          <a:p>
            <a:pPr>
              <a:buNone/>
            </a:pPr>
            <a:endParaRPr lang="en-US" altLang="ko-KR" sz="1800" dirty="0"/>
          </a:p>
          <a:p>
            <a:r>
              <a:rPr lang="ko-KR" altLang="en-US" sz="1800" dirty="0">
                <a:solidFill>
                  <a:srgbClr val="FF0000"/>
                </a:solidFill>
              </a:rPr>
              <a:t>관할 법원</a:t>
            </a:r>
            <a:endParaRPr lang="en-US" altLang="ko-KR" sz="1800" dirty="0">
              <a:solidFill>
                <a:srgbClr val="FF0000"/>
              </a:solidFill>
            </a:endParaRPr>
          </a:p>
          <a:p>
            <a:pPr>
              <a:buNone/>
            </a:pPr>
            <a:r>
              <a:rPr lang="en-US" altLang="ko-KR" sz="1800" dirty="0"/>
              <a:t> - </a:t>
            </a:r>
            <a:r>
              <a:rPr lang="ko-KR" altLang="en-US" sz="1800" dirty="0"/>
              <a:t>지방법원</a:t>
            </a:r>
            <a:r>
              <a:rPr lang="en-US" altLang="ko-KR" sz="1800" dirty="0"/>
              <a:t>, </a:t>
            </a:r>
            <a:r>
              <a:rPr lang="ko-KR" altLang="en-US" sz="1800" dirty="0"/>
              <a:t>지원 또는 시</a:t>
            </a:r>
            <a:r>
              <a:rPr lang="en-US" altLang="ko-KR" sz="1800" dirty="0"/>
              <a:t>․</a:t>
            </a:r>
            <a:r>
              <a:rPr lang="ko-KR" altLang="en-US" sz="1800" dirty="0" err="1"/>
              <a:t>군법원이</a:t>
            </a:r>
            <a:r>
              <a:rPr lang="ko-KR" altLang="en-US" sz="1800" dirty="0"/>
              <a:t> 관할법원</a:t>
            </a:r>
          </a:p>
          <a:p>
            <a:pPr>
              <a:buNone/>
            </a:pPr>
            <a:endParaRPr lang="en-US" altLang="ko-KR" sz="1800" dirty="0"/>
          </a:p>
          <a:p>
            <a:r>
              <a:rPr lang="ko-KR" altLang="en-US" sz="1800" dirty="0">
                <a:solidFill>
                  <a:srgbClr val="FF0000"/>
                </a:solidFill>
              </a:rPr>
              <a:t>개정</a:t>
            </a:r>
            <a:r>
              <a:rPr lang="en-US" altLang="ko-KR" sz="1800" dirty="0">
                <a:solidFill>
                  <a:srgbClr val="FF0000"/>
                </a:solidFill>
              </a:rPr>
              <a:t>(</a:t>
            </a:r>
            <a:r>
              <a:rPr lang="ko-KR" altLang="en-US" sz="1800" dirty="0">
                <a:solidFill>
                  <a:srgbClr val="FF0000"/>
                </a:solidFill>
              </a:rPr>
              <a:t>開廷</a:t>
            </a:r>
            <a:r>
              <a:rPr lang="en-US" altLang="ko-KR" sz="1800" dirty="0">
                <a:solidFill>
                  <a:srgbClr val="FF0000"/>
                </a:solidFill>
              </a:rPr>
              <a:t>)</a:t>
            </a:r>
          </a:p>
          <a:p>
            <a:pPr>
              <a:buNone/>
            </a:pPr>
            <a:r>
              <a:rPr lang="ko-KR" altLang="en-US" sz="1800" dirty="0"/>
              <a:t>   ① 원칙 </a:t>
            </a:r>
            <a:r>
              <a:rPr lang="en-US" altLang="ko-KR" sz="1800" dirty="0"/>
              <a:t>: </a:t>
            </a:r>
            <a:r>
              <a:rPr lang="ko-KR" altLang="en-US" sz="1800" dirty="0"/>
              <a:t>즉결심판의 심리와 재판의 선고는 공개된 법정에서 행하되</a:t>
            </a:r>
            <a:r>
              <a:rPr lang="en-US" altLang="ko-KR" sz="1800" dirty="0"/>
              <a:t>, </a:t>
            </a:r>
            <a:r>
              <a:rPr lang="ko-KR" altLang="en-US" sz="1800" dirty="0"/>
              <a:t>그 법정은 경찰관서 외의 장소에 설치되어야 한다</a:t>
            </a:r>
            <a:r>
              <a:rPr lang="en-US" altLang="ko-KR" sz="1800" dirty="0"/>
              <a:t>.</a:t>
            </a:r>
          </a:p>
          <a:p>
            <a:pPr>
              <a:buNone/>
            </a:pPr>
            <a:r>
              <a:rPr lang="en-US" altLang="ko-KR" sz="1800" dirty="0"/>
              <a:t>   ② </a:t>
            </a:r>
            <a:r>
              <a:rPr lang="ko-KR" altLang="en-US" sz="1800" dirty="0"/>
              <a:t>예외 </a:t>
            </a:r>
            <a:r>
              <a:rPr lang="en-US" altLang="ko-KR" sz="1800" dirty="0"/>
              <a:t>: </a:t>
            </a:r>
            <a:r>
              <a:rPr lang="ko-KR" altLang="en-US" sz="1800" dirty="0"/>
              <a:t>판사는 상당한 이유가 있는 경우에는 개정 없이 피고인의 진술서와 경찰서장이 제출한 서류 또는 증거물에 의하여 심판할 수 있다</a:t>
            </a:r>
            <a:r>
              <a:rPr lang="en-US" altLang="ko-KR" sz="1800" dirty="0"/>
              <a:t>(</a:t>
            </a:r>
            <a:r>
              <a:rPr lang="ko-KR" altLang="en-US" sz="1800" dirty="0"/>
              <a:t>서면심리의 허용</a:t>
            </a:r>
            <a:r>
              <a:rPr lang="en-US" altLang="ko-KR" sz="1800" dirty="0"/>
              <a:t>). </a:t>
            </a:r>
            <a:r>
              <a:rPr lang="ko-KR" altLang="en-US" sz="1800" dirty="0"/>
              <a:t>다만</a:t>
            </a:r>
            <a:r>
              <a:rPr lang="en-US" altLang="ko-KR" sz="1800" dirty="0"/>
              <a:t>, </a:t>
            </a:r>
            <a:r>
              <a:rPr lang="ko-KR" altLang="en-US" sz="1800" dirty="0"/>
              <a:t>구류</a:t>
            </a:r>
            <a:r>
              <a:rPr lang="en-US" altLang="ko-KR" sz="1800" dirty="0"/>
              <a:t>(</a:t>
            </a:r>
            <a:r>
              <a:rPr lang="ko-KR" altLang="en-US" sz="1800" dirty="0"/>
              <a:t>拘留</a:t>
            </a:r>
            <a:r>
              <a:rPr lang="en-US" altLang="ko-KR" sz="1800" dirty="0"/>
              <a:t>)</a:t>
            </a:r>
            <a:r>
              <a:rPr lang="ko-KR" altLang="en-US" sz="1800" dirty="0"/>
              <a:t>에 처하는 경우에는 그러하지 아니하다</a:t>
            </a:r>
            <a:r>
              <a:rPr lang="en-US" altLang="ko-KR" sz="1800" dirty="0"/>
              <a:t>. </a:t>
            </a:r>
            <a:r>
              <a:rPr lang="ko-KR" altLang="en-US" sz="1800" dirty="0"/>
              <a:t>따라서 구류를 선고할 때에는 공개된 법정에서 원칙적으로 피고인이 출석하여야만 한다</a:t>
            </a:r>
            <a:r>
              <a:rPr lang="en-US" altLang="ko-KR" sz="1800" dirty="0"/>
              <a:t>.</a:t>
            </a:r>
          </a:p>
          <a:p>
            <a:endParaRPr lang="ko-KR" altLang="en-US" sz="1800" dirty="0"/>
          </a:p>
        </p:txBody>
      </p:sp>
      <p:sp>
        <p:nvSpPr>
          <p:cNvPr id="3" name="제목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/>
              <a:t>6-2. </a:t>
            </a:r>
            <a:r>
              <a:rPr lang="ko-KR" altLang="en-US" dirty="0"/>
              <a:t>즉결심판의 절차</a:t>
            </a:r>
          </a:p>
        </p:txBody>
      </p:sp>
    </p:spTree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내용 개체 틀 1"/>
          <p:cNvSpPr>
            <a:spLocks noGrp="1"/>
          </p:cNvSpPr>
          <p:nvPr>
            <p:ph idx="1"/>
          </p:nvPr>
        </p:nvSpPr>
        <p:spPr>
          <a:xfrm>
            <a:off x="428596" y="1214422"/>
            <a:ext cx="8229600" cy="4525963"/>
          </a:xfrm>
        </p:spPr>
        <p:txBody>
          <a:bodyPr>
            <a:noAutofit/>
          </a:bodyPr>
          <a:lstStyle/>
          <a:p>
            <a:r>
              <a:rPr lang="ko-KR" altLang="en-US" sz="1600" dirty="0">
                <a:solidFill>
                  <a:srgbClr val="FF0000"/>
                </a:solidFill>
              </a:rPr>
              <a:t>피고인의 출석</a:t>
            </a:r>
          </a:p>
          <a:p>
            <a:pPr>
              <a:buNone/>
            </a:pPr>
            <a:r>
              <a:rPr lang="ko-KR" altLang="en-US" sz="1600" dirty="0"/>
              <a:t>    ① 원칙 </a:t>
            </a:r>
            <a:r>
              <a:rPr lang="en-US" altLang="ko-KR" sz="1600" dirty="0"/>
              <a:t>: </a:t>
            </a:r>
            <a:r>
              <a:rPr lang="ko-KR" altLang="en-US" sz="1600" dirty="0"/>
              <a:t>통상의 공판절차에서와 같이 피고인이 기일에 출석하지 아니한 때에는 특별한 규정이 있는 경우를 제외하고는 개정</a:t>
            </a:r>
            <a:r>
              <a:rPr lang="en-US" altLang="ko-KR" sz="1600" dirty="0"/>
              <a:t>(</a:t>
            </a:r>
            <a:r>
              <a:rPr lang="ko-KR" altLang="en-US" sz="1600" dirty="0"/>
              <a:t>開廷</a:t>
            </a:r>
            <a:r>
              <a:rPr lang="en-US" altLang="ko-KR" sz="1600" dirty="0"/>
              <a:t>)</a:t>
            </a:r>
            <a:r>
              <a:rPr lang="ko-KR" altLang="en-US" sz="1600" dirty="0"/>
              <a:t>할 수 없다</a:t>
            </a:r>
            <a:r>
              <a:rPr lang="en-US" altLang="ko-KR" sz="1600" dirty="0"/>
              <a:t>.</a:t>
            </a:r>
          </a:p>
          <a:p>
            <a:pPr>
              <a:buNone/>
            </a:pPr>
            <a:r>
              <a:rPr lang="en-US" altLang="ko-KR" sz="1600" dirty="0"/>
              <a:t>    ② </a:t>
            </a:r>
            <a:r>
              <a:rPr lang="ko-KR" altLang="en-US" sz="1600" dirty="0"/>
              <a:t>예외 </a:t>
            </a:r>
            <a:r>
              <a:rPr lang="en-US" altLang="ko-KR" sz="1600" dirty="0"/>
              <a:t>: </a:t>
            </a:r>
            <a:r>
              <a:rPr lang="ko-KR" altLang="en-US" sz="1600" dirty="0"/>
              <a:t>㉠벌금 또는 과료를 선고하는 경우와 ㉡피고인 또는 즉결심판출석통지서를 받은 자가 법원에 </a:t>
            </a:r>
            <a:r>
              <a:rPr lang="ko-KR" altLang="en-US" sz="1600" dirty="0" err="1"/>
              <a:t>불출석심판을</a:t>
            </a:r>
            <a:r>
              <a:rPr lang="ko-KR" altLang="en-US" sz="1600" dirty="0"/>
              <a:t> 청구하여 법원이 이를 허가한 경우에는 피고인이 출석하지 아니하더라도 심판할 수 있다</a:t>
            </a:r>
            <a:r>
              <a:rPr lang="en-US" altLang="ko-KR" sz="1600" dirty="0"/>
              <a:t>.</a:t>
            </a:r>
          </a:p>
          <a:p>
            <a:endParaRPr lang="en-US" altLang="ko-KR" sz="1600" dirty="0"/>
          </a:p>
          <a:p>
            <a:r>
              <a:rPr lang="ko-KR" altLang="en-US" sz="1600" dirty="0">
                <a:solidFill>
                  <a:srgbClr val="FF0000"/>
                </a:solidFill>
              </a:rPr>
              <a:t>심리</a:t>
            </a:r>
          </a:p>
          <a:p>
            <a:pPr>
              <a:buNone/>
            </a:pPr>
            <a:r>
              <a:rPr lang="ko-KR" altLang="en-US" sz="1600" dirty="0"/>
              <a:t>    ① 판사는 피고인에게 피고사건의 내용과 형사소송법</a:t>
            </a:r>
            <a:r>
              <a:rPr lang="en-US" altLang="ko-KR" sz="1600" dirty="0"/>
              <a:t>(</a:t>
            </a:r>
            <a:r>
              <a:rPr lang="ko-KR" altLang="en-US" sz="1600" dirty="0"/>
              <a:t>제</a:t>
            </a:r>
            <a:r>
              <a:rPr lang="en-US" altLang="ko-KR" sz="1600" dirty="0"/>
              <a:t>289</a:t>
            </a:r>
            <a:r>
              <a:rPr lang="ko-KR" altLang="en-US" sz="1600" dirty="0"/>
              <a:t>조</a:t>
            </a:r>
            <a:r>
              <a:rPr lang="en-US" altLang="ko-KR" sz="1600" dirty="0"/>
              <a:t>)</a:t>
            </a:r>
            <a:r>
              <a:rPr lang="ko-KR" altLang="en-US" sz="1600" dirty="0"/>
              <a:t>상의 진술거부권이 있음을 알리고 변명할 기회를 주어야 한다</a:t>
            </a:r>
            <a:r>
              <a:rPr lang="en-US" altLang="ko-KR" sz="1600" dirty="0"/>
              <a:t>.</a:t>
            </a:r>
          </a:p>
          <a:p>
            <a:pPr>
              <a:buNone/>
            </a:pPr>
            <a:r>
              <a:rPr lang="en-US" altLang="ko-KR" sz="1600" dirty="0"/>
              <a:t>    ② </a:t>
            </a:r>
            <a:r>
              <a:rPr lang="ko-KR" altLang="en-US" sz="1600" dirty="0"/>
              <a:t>판사는 필요하다고 인정할 때에는 적당한 방법에 의하여 재정</a:t>
            </a:r>
            <a:r>
              <a:rPr lang="en-US" altLang="ko-KR" sz="1600" dirty="0"/>
              <a:t>(</a:t>
            </a:r>
            <a:r>
              <a:rPr lang="ko-KR" altLang="en-US" sz="1600" dirty="0"/>
              <a:t>在廷</a:t>
            </a:r>
            <a:r>
              <a:rPr lang="en-US" altLang="ko-KR" sz="1600" dirty="0"/>
              <a:t>)</a:t>
            </a:r>
            <a:r>
              <a:rPr lang="ko-KR" altLang="en-US" sz="1600" dirty="0"/>
              <a:t>하는 증거에 한하여 조사할 수 있다</a:t>
            </a:r>
            <a:r>
              <a:rPr lang="en-US" altLang="ko-KR" sz="1600" dirty="0"/>
              <a:t>.</a:t>
            </a:r>
          </a:p>
          <a:p>
            <a:pPr>
              <a:buNone/>
            </a:pPr>
            <a:r>
              <a:rPr lang="en-US" altLang="ko-KR" sz="1600" dirty="0"/>
              <a:t>    ③ </a:t>
            </a:r>
            <a:r>
              <a:rPr lang="ko-KR" altLang="en-US" sz="1600" dirty="0"/>
              <a:t>변호인은 기일에 출석하여 판사의 증거조사에 참여할 수 있으며 의견을 진술할 수 있다</a:t>
            </a:r>
            <a:r>
              <a:rPr lang="en-US" altLang="ko-KR" sz="1600" dirty="0"/>
              <a:t>.</a:t>
            </a:r>
          </a:p>
          <a:p>
            <a:pPr>
              <a:buNone/>
            </a:pPr>
            <a:r>
              <a:rPr lang="en-US" altLang="ko-KR" sz="1600" dirty="0"/>
              <a:t>    ④ </a:t>
            </a:r>
            <a:r>
              <a:rPr lang="ko-KR" altLang="en-US" sz="1600" dirty="0"/>
              <a:t>증거능력 </a:t>
            </a:r>
            <a:r>
              <a:rPr lang="en-US" altLang="ko-KR" sz="1600" dirty="0"/>
              <a:t>: </a:t>
            </a:r>
            <a:r>
              <a:rPr lang="ko-KR" altLang="en-US" sz="1600" dirty="0"/>
              <a:t>즉결심판절차에 있어서는 형사소송법 제</a:t>
            </a:r>
            <a:r>
              <a:rPr lang="en-US" altLang="ko-KR" sz="1600" dirty="0"/>
              <a:t>310</a:t>
            </a:r>
            <a:r>
              <a:rPr lang="ko-KR" altLang="en-US" sz="1600" dirty="0"/>
              <a:t>조</a:t>
            </a:r>
            <a:r>
              <a:rPr lang="en-US" altLang="ko-KR" sz="1600" dirty="0"/>
              <a:t>(</a:t>
            </a:r>
            <a:r>
              <a:rPr lang="ko-KR" altLang="en-US" sz="1600" dirty="0"/>
              <a:t>자백의 </a:t>
            </a:r>
            <a:r>
              <a:rPr lang="ko-KR" altLang="en-US" sz="1600" dirty="0" err="1"/>
              <a:t>증명력제한</a:t>
            </a:r>
            <a:r>
              <a:rPr lang="en-US" altLang="ko-KR" sz="1600" dirty="0"/>
              <a:t>), </a:t>
            </a:r>
            <a:r>
              <a:rPr lang="ko-KR" altLang="en-US" sz="1600" dirty="0"/>
              <a:t>제</a:t>
            </a:r>
            <a:r>
              <a:rPr lang="en-US" altLang="ko-KR" sz="1600" dirty="0"/>
              <a:t>312</a:t>
            </a:r>
            <a:r>
              <a:rPr lang="ko-KR" altLang="en-US" sz="1600" dirty="0"/>
              <a:t>조 </a:t>
            </a:r>
            <a:r>
              <a:rPr lang="en-US" altLang="ko-KR" sz="1600" dirty="0"/>
              <a:t>2</a:t>
            </a:r>
            <a:r>
              <a:rPr lang="ko-KR" altLang="en-US" sz="1600" dirty="0"/>
              <a:t>항</a:t>
            </a:r>
            <a:r>
              <a:rPr lang="en-US" altLang="ko-KR" sz="1600" dirty="0"/>
              <a:t>(</a:t>
            </a:r>
            <a:r>
              <a:rPr lang="ko-KR" altLang="en-US" sz="1600" dirty="0"/>
              <a:t>사법경찰관작성의 피의자신문조서의 증거능력</a:t>
            </a:r>
            <a:r>
              <a:rPr lang="en-US" altLang="ko-KR" sz="1600" dirty="0"/>
              <a:t>) </a:t>
            </a:r>
            <a:r>
              <a:rPr lang="ko-KR" altLang="en-US" sz="1600" dirty="0"/>
              <a:t>및 제</a:t>
            </a:r>
            <a:r>
              <a:rPr lang="en-US" altLang="ko-KR" sz="1600" dirty="0"/>
              <a:t>313</a:t>
            </a:r>
            <a:r>
              <a:rPr lang="ko-KR" altLang="en-US" sz="1600" dirty="0"/>
              <a:t>조</a:t>
            </a:r>
            <a:r>
              <a:rPr lang="en-US" altLang="ko-KR" sz="1600" dirty="0"/>
              <a:t>(</a:t>
            </a:r>
            <a:r>
              <a:rPr lang="ko-KR" altLang="en-US" sz="1600" dirty="0"/>
              <a:t>진술서의 증거능력</a:t>
            </a:r>
            <a:r>
              <a:rPr lang="en-US" altLang="ko-KR" sz="1600" dirty="0"/>
              <a:t>)</a:t>
            </a:r>
            <a:r>
              <a:rPr lang="ko-KR" altLang="en-US" sz="1600" dirty="0"/>
              <a:t>의 규정은 적용하지 아니한다</a:t>
            </a:r>
            <a:r>
              <a:rPr lang="en-US" altLang="ko-KR" sz="1600" dirty="0"/>
              <a:t>. </a:t>
            </a:r>
            <a:r>
              <a:rPr lang="ko-KR" altLang="en-US" sz="1600" dirty="0"/>
              <a:t>따라서 즉결심판절차에서는 보강증거 없이 피고인의 자백만으로 유죄를 인정할 수 있다</a:t>
            </a:r>
            <a:r>
              <a:rPr lang="en-US" altLang="ko-KR" sz="1600" dirty="0"/>
              <a:t>. </a:t>
            </a:r>
            <a:r>
              <a:rPr lang="ko-KR" altLang="en-US" sz="1600" dirty="0"/>
              <a:t>그러나 임의성 없는 자백배제법칙</a:t>
            </a:r>
            <a:r>
              <a:rPr lang="en-US" altLang="ko-KR" sz="1600" dirty="0"/>
              <a:t>(</a:t>
            </a:r>
            <a:r>
              <a:rPr lang="ko-KR" altLang="en-US" sz="1600" dirty="0" err="1"/>
              <a:t>형소법</a:t>
            </a:r>
            <a:r>
              <a:rPr lang="ko-KR" altLang="en-US" sz="1600" dirty="0"/>
              <a:t> 제</a:t>
            </a:r>
            <a:r>
              <a:rPr lang="en-US" altLang="ko-KR" sz="1600" dirty="0"/>
              <a:t>309</a:t>
            </a:r>
            <a:r>
              <a:rPr lang="ko-KR" altLang="en-US" sz="1600" dirty="0"/>
              <a:t>조</a:t>
            </a:r>
            <a:r>
              <a:rPr lang="en-US" altLang="ko-KR" sz="1600" dirty="0"/>
              <a:t>)</a:t>
            </a:r>
            <a:r>
              <a:rPr lang="ko-KR" altLang="en-US" sz="1600" dirty="0"/>
              <a:t>과 위법수집증거 배제법칙은 즉결심판절차에서도 적용된다</a:t>
            </a:r>
            <a:r>
              <a:rPr lang="en-US" altLang="ko-KR" sz="1600" dirty="0"/>
              <a:t>. </a:t>
            </a:r>
            <a:r>
              <a:rPr lang="ko-KR" altLang="en-US" sz="1600" dirty="0"/>
              <a:t>따라서 임의성이 없는 자백은 즉결심판에서도 증거로 사용할 수 없다</a:t>
            </a:r>
            <a:r>
              <a:rPr lang="en-US" altLang="ko-KR" sz="1600" dirty="0"/>
              <a:t>.</a:t>
            </a:r>
          </a:p>
          <a:p>
            <a:endParaRPr lang="ko-KR" altLang="en-US" sz="1600" dirty="0"/>
          </a:p>
        </p:txBody>
      </p:sp>
      <p:sp>
        <p:nvSpPr>
          <p:cNvPr id="3" name="제목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/>
              <a:t>6-2. </a:t>
            </a:r>
            <a:r>
              <a:rPr lang="ko-KR" altLang="en-US" dirty="0"/>
              <a:t>즉결심판의 절차</a:t>
            </a:r>
          </a:p>
        </p:txBody>
      </p:sp>
    </p:spTree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내용 개체 틀 1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r>
              <a:rPr lang="ko-KR" altLang="en-US" sz="1600" dirty="0">
                <a:solidFill>
                  <a:srgbClr val="FF0000"/>
                </a:solidFill>
              </a:rPr>
              <a:t>즉결심판의 선고</a:t>
            </a:r>
            <a:r>
              <a:rPr lang="en-US" altLang="ko-KR" sz="1600" dirty="0">
                <a:solidFill>
                  <a:srgbClr val="FF0000"/>
                </a:solidFill>
              </a:rPr>
              <a:t>․</a:t>
            </a:r>
            <a:r>
              <a:rPr lang="ko-KR" altLang="en-US" sz="1600" dirty="0">
                <a:solidFill>
                  <a:srgbClr val="FF0000"/>
                </a:solidFill>
              </a:rPr>
              <a:t>효력</a:t>
            </a:r>
            <a:r>
              <a:rPr lang="en-US" altLang="ko-KR" sz="1600" dirty="0">
                <a:solidFill>
                  <a:srgbClr val="FF0000"/>
                </a:solidFill>
              </a:rPr>
              <a:t>․</a:t>
            </a:r>
            <a:r>
              <a:rPr lang="ko-KR" altLang="en-US" sz="1600" dirty="0">
                <a:solidFill>
                  <a:srgbClr val="FF0000"/>
                </a:solidFill>
              </a:rPr>
              <a:t>실효</a:t>
            </a:r>
            <a:r>
              <a:rPr lang="en-US" altLang="ko-KR" sz="1600" dirty="0">
                <a:solidFill>
                  <a:srgbClr val="FF0000"/>
                </a:solidFill>
              </a:rPr>
              <a:t>․</a:t>
            </a:r>
            <a:r>
              <a:rPr lang="ko-KR" altLang="en-US" sz="1600" dirty="0">
                <a:solidFill>
                  <a:srgbClr val="FF0000"/>
                </a:solidFill>
              </a:rPr>
              <a:t>형의 집행</a:t>
            </a:r>
            <a:endParaRPr lang="en-US" altLang="ko-KR" sz="1600" dirty="0">
              <a:solidFill>
                <a:srgbClr val="FF0000"/>
              </a:solidFill>
            </a:endParaRPr>
          </a:p>
          <a:p>
            <a:endParaRPr lang="ko-KR" altLang="en-US" sz="1600" dirty="0"/>
          </a:p>
          <a:p>
            <a:pPr>
              <a:buNone/>
            </a:pPr>
            <a:r>
              <a:rPr lang="ko-KR" altLang="en-US" sz="1600" dirty="0">
                <a:solidFill>
                  <a:srgbClr val="FF0000"/>
                </a:solidFill>
              </a:rPr>
              <a:t>   ① 선고 </a:t>
            </a:r>
            <a:r>
              <a:rPr lang="en-US" altLang="ko-KR" sz="1600" dirty="0"/>
              <a:t>: </a:t>
            </a:r>
            <a:r>
              <a:rPr lang="ko-KR" altLang="en-US" sz="1600" dirty="0"/>
              <a:t>즉결심판에 의하여 선고할 수 있는 형은 </a:t>
            </a:r>
            <a:r>
              <a:rPr lang="en-US" altLang="ko-KR" sz="1600" dirty="0"/>
              <a:t>20</a:t>
            </a:r>
            <a:r>
              <a:rPr lang="ko-KR" altLang="en-US" sz="1600" dirty="0"/>
              <a:t>만원 이하의 벌금</a:t>
            </a:r>
            <a:r>
              <a:rPr lang="en-US" altLang="ko-KR" sz="1600" dirty="0"/>
              <a:t>, </a:t>
            </a:r>
            <a:r>
              <a:rPr lang="ko-KR" altLang="en-US" sz="1600" dirty="0"/>
              <a:t>구류 또는 과료에 한한다</a:t>
            </a:r>
            <a:r>
              <a:rPr lang="en-US" altLang="ko-KR" sz="1600" dirty="0"/>
              <a:t>. </a:t>
            </a:r>
            <a:r>
              <a:rPr lang="ko-KR" altLang="en-US" sz="1600" dirty="0"/>
              <a:t>벌금형을 선고할 경우에 선고유예판결도 허용된다</a:t>
            </a:r>
            <a:r>
              <a:rPr lang="en-US" altLang="ko-KR" sz="1600" dirty="0"/>
              <a:t>. </a:t>
            </a:r>
            <a:r>
              <a:rPr lang="ko-KR" altLang="en-US" sz="1600" dirty="0"/>
              <a:t>판사는 사건이 무죄</a:t>
            </a:r>
            <a:r>
              <a:rPr lang="en-US" altLang="ko-KR" sz="1600" dirty="0"/>
              <a:t>․</a:t>
            </a:r>
            <a:r>
              <a:rPr lang="ko-KR" altLang="en-US" sz="1600" dirty="0"/>
              <a:t>면소 또는 공소기각을 함이 명백하다고 인정할 때에는 이를 선고</a:t>
            </a:r>
            <a:r>
              <a:rPr lang="en-US" altLang="ko-KR" sz="1600" dirty="0"/>
              <a:t>․</a:t>
            </a:r>
            <a:r>
              <a:rPr lang="ko-KR" altLang="en-US" sz="1600" dirty="0"/>
              <a:t>고지할 수 있다</a:t>
            </a:r>
            <a:r>
              <a:rPr lang="en-US" altLang="ko-KR" sz="1600" dirty="0"/>
              <a:t>.</a:t>
            </a:r>
          </a:p>
          <a:p>
            <a:pPr>
              <a:buNone/>
            </a:pPr>
            <a:endParaRPr lang="en-US" altLang="ko-KR" sz="1600" dirty="0"/>
          </a:p>
          <a:p>
            <a:pPr>
              <a:buNone/>
            </a:pPr>
            <a:r>
              <a:rPr lang="en-US" altLang="ko-KR" sz="1600" dirty="0">
                <a:solidFill>
                  <a:srgbClr val="FF0000"/>
                </a:solidFill>
              </a:rPr>
              <a:t>   ② </a:t>
            </a:r>
            <a:r>
              <a:rPr lang="ko-KR" altLang="en-US" sz="1600" dirty="0">
                <a:solidFill>
                  <a:srgbClr val="FF0000"/>
                </a:solidFill>
              </a:rPr>
              <a:t>효력 </a:t>
            </a:r>
            <a:r>
              <a:rPr lang="en-US" altLang="ko-KR" sz="1600" dirty="0"/>
              <a:t>: </a:t>
            </a:r>
            <a:r>
              <a:rPr lang="ko-KR" altLang="en-US" sz="1600" dirty="0"/>
              <a:t>즉결심판이 확정된 때에는 확정판결과 동일한 효력이 있다</a:t>
            </a:r>
            <a:r>
              <a:rPr lang="en-US" altLang="ko-KR" sz="1600" dirty="0"/>
              <a:t>. </a:t>
            </a:r>
            <a:r>
              <a:rPr lang="ko-KR" altLang="en-US" sz="1600" dirty="0"/>
              <a:t>즉결심판은 정식재판의 청구기간의 경과</a:t>
            </a:r>
            <a:r>
              <a:rPr lang="en-US" altLang="ko-KR" sz="1600" dirty="0"/>
              <a:t>, </a:t>
            </a:r>
            <a:r>
              <a:rPr lang="ko-KR" altLang="en-US" sz="1600" dirty="0"/>
              <a:t>정식재판청구권의 포기 또는 그 청구의 취하에 의하여 확정된다</a:t>
            </a:r>
            <a:r>
              <a:rPr lang="en-US" altLang="ko-KR" sz="1600" dirty="0"/>
              <a:t>. </a:t>
            </a:r>
            <a:r>
              <a:rPr lang="ko-KR" altLang="en-US" sz="1600" dirty="0"/>
              <a:t>정식재판청구를 기각하는 재판이 확정된 때에도 같다</a:t>
            </a:r>
            <a:r>
              <a:rPr lang="en-US" altLang="ko-KR" sz="1600" dirty="0"/>
              <a:t>. </a:t>
            </a:r>
            <a:r>
              <a:rPr lang="ko-KR" altLang="en-US" sz="1600" dirty="0"/>
              <a:t>따라서 즉결심판이 확정되면 집행력과 </a:t>
            </a:r>
            <a:r>
              <a:rPr lang="ko-KR" altLang="en-US" sz="1600" dirty="0" err="1"/>
              <a:t>기판력이</a:t>
            </a:r>
            <a:r>
              <a:rPr lang="ko-KR" altLang="en-US" sz="1600" dirty="0"/>
              <a:t> 발생하며 재심이나 비상상고의 대상이 된다</a:t>
            </a:r>
            <a:r>
              <a:rPr lang="en-US" altLang="ko-KR" sz="1600" dirty="0"/>
              <a:t>.</a:t>
            </a:r>
          </a:p>
          <a:p>
            <a:pPr>
              <a:buNone/>
            </a:pPr>
            <a:endParaRPr lang="en-US" altLang="ko-KR" sz="1600" dirty="0"/>
          </a:p>
          <a:p>
            <a:pPr>
              <a:buNone/>
            </a:pPr>
            <a:r>
              <a:rPr lang="en-US" altLang="ko-KR" sz="1600" dirty="0"/>
              <a:t>    </a:t>
            </a:r>
            <a:r>
              <a:rPr lang="en-US" altLang="ko-KR" sz="1600" dirty="0">
                <a:solidFill>
                  <a:srgbClr val="FF0000"/>
                </a:solidFill>
              </a:rPr>
              <a:t>③ </a:t>
            </a:r>
            <a:r>
              <a:rPr lang="ko-KR" altLang="en-US" sz="1600" dirty="0">
                <a:solidFill>
                  <a:srgbClr val="FF0000"/>
                </a:solidFill>
              </a:rPr>
              <a:t>실효</a:t>
            </a:r>
            <a:r>
              <a:rPr lang="en-US" altLang="ko-KR" sz="1600" dirty="0">
                <a:solidFill>
                  <a:srgbClr val="FF0000"/>
                </a:solidFill>
              </a:rPr>
              <a:t>(</a:t>
            </a:r>
            <a:r>
              <a:rPr lang="ko-KR" altLang="en-US" sz="1600" dirty="0">
                <a:solidFill>
                  <a:srgbClr val="FF0000"/>
                </a:solidFill>
              </a:rPr>
              <a:t>失效</a:t>
            </a:r>
            <a:r>
              <a:rPr lang="en-US" altLang="ko-KR" sz="1600" dirty="0"/>
              <a:t>) : </a:t>
            </a:r>
            <a:r>
              <a:rPr lang="ko-KR" altLang="en-US" sz="1600" dirty="0"/>
              <a:t>즉결심판은 정식재판의 청구에 의한 판결이 있는 때에는 그 효력을 잃는다</a:t>
            </a:r>
            <a:r>
              <a:rPr lang="en-US" altLang="ko-KR" sz="1600" dirty="0"/>
              <a:t>.</a:t>
            </a:r>
          </a:p>
          <a:p>
            <a:pPr>
              <a:buNone/>
            </a:pPr>
            <a:endParaRPr lang="en-US" altLang="ko-KR" sz="1600" dirty="0"/>
          </a:p>
          <a:p>
            <a:pPr>
              <a:buNone/>
            </a:pPr>
            <a:r>
              <a:rPr lang="en-US" altLang="ko-KR" sz="1600" dirty="0"/>
              <a:t>    </a:t>
            </a:r>
            <a:r>
              <a:rPr lang="en-US" altLang="ko-KR" sz="1600" dirty="0">
                <a:solidFill>
                  <a:srgbClr val="FF0000"/>
                </a:solidFill>
              </a:rPr>
              <a:t>④ </a:t>
            </a:r>
            <a:r>
              <a:rPr lang="ko-KR" altLang="en-US" sz="1600" dirty="0">
                <a:solidFill>
                  <a:srgbClr val="FF0000"/>
                </a:solidFill>
              </a:rPr>
              <a:t>형의 집행 </a:t>
            </a:r>
            <a:r>
              <a:rPr lang="en-US" altLang="ko-KR" sz="1600" dirty="0"/>
              <a:t>: </a:t>
            </a:r>
            <a:r>
              <a:rPr lang="ko-KR" altLang="en-US" sz="1600" dirty="0"/>
              <a:t>재판의 집행은 원칙적으로 검사가 지휘하는 것이지만</a:t>
            </a:r>
            <a:r>
              <a:rPr lang="en-US" altLang="ko-KR" sz="1600" dirty="0"/>
              <a:t>(</a:t>
            </a:r>
            <a:r>
              <a:rPr lang="ko-KR" altLang="en-US" sz="1600" dirty="0"/>
              <a:t>형사소송법 제</a:t>
            </a:r>
            <a:r>
              <a:rPr lang="en-US" altLang="ko-KR" sz="1600" dirty="0"/>
              <a:t>460</a:t>
            </a:r>
            <a:r>
              <a:rPr lang="ko-KR" altLang="en-US" sz="1600" dirty="0"/>
              <a:t>조 </a:t>
            </a:r>
            <a:r>
              <a:rPr lang="en-US" altLang="ko-KR" sz="1600" dirty="0"/>
              <a:t>1</a:t>
            </a:r>
            <a:r>
              <a:rPr lang="ko-KR" altLang="en-US" sz="1600" dirty="0"/>
              <a:t>항</a:t>
            </a:r>
            <a:r>
              <a:rPr lang="en-US" altLang="ko-KR" sz="1600" dirty="0"/>
              <a:t>), </a:t>
            </a:r>
            <a:r>
              <a:rPr lang="ko-KR" altLang="en-US" sz="1600" dirty="0"/>
              <a:t>즉결심판에 의한 형의 집행은 경찰서장이 하고 그 집행결과를 지체 없이 검사에게 보고하여야 한다</a:t>
            </a:r>
            <a:r>
              <a:rPr lang="en-US" altLang="ko-KR" sz="1600" dirty="0"/>
              <a:t>. </a:t>
            </a:r>
            <a:r>
              <a:rPr lang="ko-KR" altLang="en-US" sz="1600" dirty="0"/>
              <a:t>구류</a:t>
            </a:r>
            <a:r>
              <a:rPr lang="en-US" altLang="ko-KR" sz="1600" dirty="0"/>
              <a:t>(</a:t>
            </a:r>
            <a:r>
              <a:rPr lang="ko-KR" altLang="en-US" sz="1600" dirty="0"/>
              <a:t>拘留</a:t>
            </a:r>
            <a:r>
              <a:rPr lang="en-US" altLang="ko-KR" sz="1600" dirty="0"/>
              <a:t>)</a:t>
            </a:r>
            <a:r>
              <a:rPr lang="ko-KR" altLang="en-US" sz="1600" dirty="0"/>
              <a:t>는 경찰서유치장</a:t>
            </a:r>
            <a:r>
              <a:rPr lang="en-US" altLang="ko-KR" sz="1600" dirty="0"/>
              <a:t>․</a:t>
            </a:r>
            <a:r>
              <a:rPr lang="ko-KR" altLang="en-US" sz="1600" dirty="0"/>
              <a:t>구치소</a:t>
            </a:r>
            <a:r>
              <a:rPr lang="en-US" altLang="ko-KR" sz="1600" dirty="0"/>
              <a:t>․</a:t>
            </a:r>
            <a:r>
              <a:rPr lang="ko-KR" altLang="en-US" sz="1600" dirty="0"/>
              <a:t>교도소에서 집행하며 구치소 또는 교도소에서 집행할 때에는 검사가 이를 지휘한다</a:t>
            </a:r>
            <a:r>
              <a:rPr lang="en-US" altLang="ko-KR" sz="1600" dirty="0"/>
              <a:t>.</a:t>
            </a:r>
          </a:p>
          <a:p>
            <a:endParaRPr lang="ko-KR" altLang="en-US" sz="1600" dirty="0"/>
          </a:p>
        </p:txBody>
      </p:sp>
      <p:sp>
        <p:nvSpPr>
          <p:cNvPr id="3" name="제목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/>
              <a:t>6-2. </a:t>
            </a:r>
            <a:r>
              <a:rPr lang="ko-KR" altLang="en-US" dirty="0"/>
              <a:t>즉결심판의 절차</a:t>
            </a:r>
          </a:p>
        </p:txBody>
      </p:sp>
    </p:spTree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내용 개체 틀 1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ko-KR" altLang="en-US" sz="1800" dirty="0">
                <a:solidFill>
                  <a:srgbClr val="FF0000"/>
                </a:solidFill>
              </a:rPr>
              <a:t>정식재판의 청구</a:t>
            </a:r>
            <a:endParaRPr lang="en-US" altLang="ko-KR" sz="1800" dirty="0">
              <a:solidFill>
                <a:srgbClr val="FF0000"/>
              </a:solidFill>
            </a:endParaRPr>
          </a:p>
          <a:p>
            <a:endParaRPr lang="ko-KR" altLang="en-US" sz="1800" dirty="0"/>
          </a:p>
          <a:p>
            <a:pPr>
              <a:buNone/>
            </a:pPr>
            <a:r>
              <a:rPr lang="ko-KR" altLang="en-US" sz="1800" dirty="0">
                <a:solidFill>
                  <a:srgbClr val="FF0000"/>
                </a:solidFill>
              </a:rPr>
              <a:t>   ① 피고인의 청구</a:t>
            </a:r>
          </a:p>
          <a:p>
            <a:pPr>
              <a:buNone/>
            </a:pPr>
            <a:r>
              <a:rPr lang="ko-KR" altLang="en-US" sz="1800" dirty="0"/>
              <a:t>      정식재판을 청구하고자 하는 피고인은 즉결심판의 선고</a:t>
            </a:r>
            <a:r>
              <a:rPr lang="en-US" altLang="ko-KR" sz="1800" dirty="0"/>
              <a:t>․</a:t>
            </a:r>
            <a:r>
              <a:rPr lang="ko-KR" altLang="en-US" sz="1800" dirty="0"/>
              <a:t>고지를 받은 날부터 </a:t>
            </a:r>
            <a:r>
              <a:rPr lang="en-US" altLang="ko-KR" sz="1800" dirty="0"/>
              <a:t>7</a:t>
            </a:r>
            <a:r>
              <a:rPr lang="ko-KR" altLang="en-US" sz="1800" dirty="0"/>
              <a:t>일 이내에 정식재판청구서를 경찰서장에게 제출하여야 한다</a:t>
            </a:r>
            <a:r>
              <a:rPr lang="en-US" altLang="ko-KR" sz="1800" dirty="0"/>
              <a:t>. </a:t>
            </a:r>
            <a:r>
              <a:rPr lang="ko-KR" altLang="en-US" sz="1800" dirty="0"/>
              <a:t>정식재판청구서를 받은 경찰서장은 지체 없이 판사에게 이를 송부하여야 한다</a:t>
            </a:r>
            <a:r>
              <a:rPr lang="en-US" altLang="ko-KR" sz="1800" dirty="0"/>
              <a:t>.</a:t>
            </a:r>
          </a:p>
          <a:p>
            <a:pPr>
              <a:buNone/>
            </a:pPr>
            <a:endParaRPr lang="en-US" altLang="ko-KR" sz="1800" dirty="0">
              <a:solidFill>
                <a:srgbClr val="FF0000"/>
              </a:solidFill>
            </a:endParaRPr>
          </a:p>
          <a:p>
            <a:pPr>
              <a:buNone/>
            </a:pPr>
            <a:r>
              <a:rPr lang="en-US" altLang="ko-KR" sz="1800" dirty="0">
                <a:solidFill>
                  <a:srgbClr val="FF0000"/>
                </a:solidFill>
              </a:rPr>
              <a:t>   ② </a:t>
            </a:r>
            <a:r>
              <a:rPr lang="ko-KR" altLang="en-US" sz="1800" dirty="0">
                <a:solidFill>
                  <a:srgbClr val="FF0000"/>
                </a:solidFill>
              </a:rPr>
              <a:t>경찰서장의 청구</a:t>
            </a:r>
          </a:p>
          <a:p>
            <a:pPr>
              <a:buNone/>
            </a:pPr>
            <a:r>
              <a:rPr lang="ko-KR" altLang="en-US" sz="1800" dirty="0"/>
              <a:t>      경찰서장은 무죄</a:t>
            </a:r>
            <a:r>
              <a:rPr lang="en-US" altLang="ko-KR" sz="1800" dirty="0"/>
              <a:t>․</a:t>
            </a:r>
            <a:r>
              <a:rPr lang="ko-KR" altLang="en-US" sz="1800" dirty="0"/>
              <a:t>면소 또는 공소기각의 재판이 선고</a:t>
            </a:r>
            <a:r>
              <a:rPr lang="en-US" altLang="ko-KR" sz="1800" dirty="0"/>
              <a:t>․</a:t>
            </a:r>
            <a:r>
              <a:rPr lang="ko-KR" altLang="en-US" sz="1800" dirty="0"/>
              <a:t>고지된 때에는 그 선고</a:t>
            </a:r>
            <a:r>
              <a:rPr lang="en-US" altLang="ko-KR" sz="1800" dirty="0"/>
              <a:t>․</a:t>
            </a:r>
            <a:r>
              <a:rPr lang="ko-KR" altLang="en-US" sz="1800" dirty="0"/>
              <a:t>고지를 한 날부터 </a:t>
            </a:r>
            <a:r>
              <a:rPr lang="en-US" altLang="ko-KR" sz="1800" dirty="0"/>
              <a:t>7</a:t>
            </a:r>
            <a:r>
              <a:rPr lang="ko-KR" altLang="en-US" sz="1800" dirty="0"/>
              <a:t>일 이내에 정식재판을 청구할 수 있다</a:t>
            </a:r>
            <a:r>
              <a:rPr lang="en-US" altLang="ko-KR" sz="1800" dirty="0"/>
              <a:t>. </a:t>
            </a:r>
            <a:r>
              <a:rPr lang="ko-KR" altLang="en-US" sz="1800" dirty="0"/>
              <a:t>이 경우 경찰서장은 관할지방검찰청</a:t>
            </a:r>
            <a:r>
              <a:rPr lang="en-US" altLang="ko-KR" sz="1800" dirty="0"/>
              <a:t>(</a:t>
            </a:r>
            <a:r>
              <a:rPr lang="ko-KR" altLang="en-US" sz="1800" dirty="0"/>
              <a:t>또는 지청</a:t>
            </a:r>
            <a:r>
              <a:rPr lang="en-US" altLang="ko-KR" sz="1800" dirty="0"/>
              <a:t>) </a:t>
            </a:r>
            <a:r>
              <a:rPr lang="ko-KR" altLang="en-US" sz="1800" dirty="0"/>
              <a:t>검사의 승인을 얻어 정식재판청구서를 판사에게 제출하여야 한다</a:t>
            </a:r>
            <a:r>
              <a:rPr lang="en-US" altLang="ko-KR" sz="1800" dirty="0"/>
              <a:t>.</a:t>
            </a:r>
          </a:p>
          <a:p>
            <a:endParaRPr lang="ko-KR" altLang="en-US" sz="1800" dirty="0"/>
          </a:p>
        </p:txBody>
      </p:sp>
      <p:sp>
        <p:nvSpPr>
          <p:cNvPr id="3" name="제목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/>
              <a:t>6-2. </a:t>
            </a:r>
            <a:r>
              <a:rPr lang="ko-KR" altLang="en-US" dirty="0"/>
              <a:t>즉결심판의 절차</a:t>
            </a:r>
          </a:p>
        </p:txBody>
      </p:sp>
    </p:spTree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내용 개체 틀 1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ko-KR" altLang="en-US" sz="1800" dirty="0"/>
              <a:t>즉결심판에 있어서는 기소</a:t>
            </a:r>
            <a:r>
              <a:rPr lang="en-US" altLang="ko-KR" sz="1800" dirty="0"/>
              <a:t>․</a:t>
            </a:r>
            <a:r>
              <a:rPr lang="ko-KR" altLang="en-US" sz="1800" dirty="0"/>
              <a:t>심판절차</a:t>
            </a:r>
            <a:r>
              <a:rPr lang="en-US" altLang="ko-KR" sz="1800" dirty="0"/>
              <a:t>․</a:t>
            </a:r>
            <a:r>
              <a:rPr lang="ko-KR" altLang="en-US" sz="1800" dirty="0"/>
              <a:t>증거능력 등에 있어서 형사소송법에서와는 다른 </a:t>
            </a:r>
            <a:r>
              <a:rPr lang="ko-KR" altLang="en-US" sz="1800" dirty="0" err="1"/>
              <a:t>특칙이</a:t>
            </a:r>
            <a:r>
              <a:rPr lang="ko-KR" altLang="en-US" sz="1800" dirty="0"/>
              <a:t> 적용된다</a:t>
            </a:r>
            <a:r>
              <a:rPr lang="en-US" altLang="ko-KR" sz="1800" dirty="0"/>
              <a:t>.</a:t>
            </a:r>
          </a:p>
          <a:p>
            <a:endParaRPr lang="en-US" altLang="ko-KR" sz="1800" dirty="0"/>
          </a:p>
          <a:p>
            <a:pPr>
              <a:buNone/>
            </a:pPr>
            <a:r>
              <a:rPr lang="en-US" altLang="ko-KR" sz="1800" dirty="0"/>
              <a:t>    1. </a:t>
            </a:r>
            <a:r>
              <a:rPr lang="ko-KR" altLang="en-US" sz="1800" dirty="0"/>
              <a:t>경찰서장의 즉결심판의 청구는 보통의 공판절차에서 검사의 공소제기와 성질을 같이 한다</a:t>
            </a:r>
            <a:r>
              <a:rPr lang="en-US" altLang="ko-KR" sz="1800" dirty="0"/>
              <a:t>. </a:t>
            </a:r>
            <a:r>
              <a:rPr lang="ko-KR" altLang="en-US" sz="1800" dirty="0"/>
              <a:t>즉결심판은 경미한 사건의 소송을 신속히 처리하기 위해 심판절차를 간이하게 하고 검사의 직무를 경찰서장에게 대행하게 한 것으로 검사의 </a:t>
            </a:r>
            <a:r>
              <a:rPr lang="ko-KR" altLang="en-US" sz="1800" dirty="0">
                <a:solidFill>
                  <a:srgbClr val="FF0000"/>
                </a:solidFill>
              </a:rPr>
              <a:t>기소독점 주의</a:t>
            </a:r>
            <a:r>
              <a:rPr lang="en-US" altLang="ko-KR" sz="1800" dirty="0">
                <a:solidFill>
                  <a:schemeClr val="tx1"/>
                </a:solidFill>
              </a:rPr>
              <a:t>(</a:t>
            </a:r>
            <a:r>
              <a:rPr lang="ko-KR" altLang="en-US" sz="1800" dirty="0">
                <a:solidFill>
                  <a:srgbClr val="0070C0"/>
                </a:solidFill>
              </a:rPr>
              <a:t>물론 </a:t>
            </a:r>
            <a:r>
              <a:rPr lang="ko-KR" altLang="en-US" sz="1800" dirty="0" err="1">
                <a:solidFill>
                  <a:srgbClr val="0070C0"/>
                </a:solidFill>
                <a:latin typeface="-apple-system"/>
              </a:rPr>
              <a:t>고위공직자범죄수사처도</a:t>
            </a:r>
            <a:r>
              <a:rPr lang="ko-KR" altLang="en-US" sz="1800" dirty="0">
                <a:solidFill>
                  <a:srgbClr val="0070C0"/>
                </a:solidFill>
                <a:latin typeface="-apple-system"/>
              </a:rPr>
              <a:t> 원칙적으로는 수사권만을 가지나</a:t>
            </a:r>
            <a:r>
              <a:rPr lang="en-US" altLang="ko-KR" sz="1800" dirty="0">
                <a:solidFill>
                  <a:srgbClr val="0070C0"/>
                </a:solidFill>
                <a:latin typeface="-apple-system"/>
              </a:rPr>
              <a:t> </a:t>
            </a:r>
            <a:r>
              <a:rPr lang="ko-KR" altLang="en-US" sz="1800" dirty="0">
                <a:solidFill>
                  <a:srgbClr val="0070C0"/>
                </a:solidFill>
                <a:latin typeface="-apple-system"/>
              </a:rPr>
              <a:t>법관</a:t>
            </a:r>
            <a:r>
              <a:rPr lang="en-US" altLang="ko-KR" sz="1800" dirty="0">
                <a:solidFill>
                  <a:srgbClr val="0070C0"/>
                </a:solidFill>
                <a:latin typeface="-apple-system"/>
              </a:rPr>
              <a:t>, </a:t>
            </a:r>
            <a:r>
              <a:rPr lang="ko-KR" altLang="en-US" sz="1800" dirty="0">
                <a:solidFill>
                  <a:srgbClr val="0070C0"/>
                </a:solidFill>
                <a:latin typeface="-apple-system"/>
              </a:rPr>
              <a:t>검사</a:t>
            </a:r>
            <a:r>
              <a:rPr lang="en-US" altLang="ko-KR" sz="1800" dirty="0">
                <a:solidFill>
                  <a:srgbClr val="0070C0"/>
                </a:solidFill>
                <a:latin typeface="-apple-system"/>
              </a:rPr>
              <a:t>, </a:t>
            </a:r>
            <a:r>
              <a:rPr lang="ko-KR" altLang="en-US" sz="1800" dirty="0">
                <a:solidFill>
                  <a:srgbClr val="0070C0"/>
                </a:solidFill>
                <a:latin typeface="-apple-system"/>
              </a:rPr>
              <a:t>고위 경찰공무원에 대해서는 기소권까지 갖고 있음</a:t>
            </a:r>
            <a:r>
              <a:rPr lang="en-US" altLang="ko-KR" sz="1800" dirty="0">
                <a:solidFill>
                  <a:schemeClr val="tx1"/>
                </a:solidFill>
                <a:latin typeface="-apple-system"/>
              </a:rPr>
              <a:t>)</a:t>
            </a:r>
            <a:r>
              <a:rPr lang="ko-KR" altLang="en-US" sz="1800" dirty="0">
                <a:solidFill>
                  <a:srgbClr val="FF0000"/>
                </a:solidFill>
              </a:rPr>
              <a:t>에 대한 예외</a:t>
            </a:r>
            <a:r>
              <a:rPr lang="ko-KR" altLang="en-US" sz="1800" dirty="0"/>
              <a:t>라고 볼 수 있다</a:t>
            </a:r>
            <a:r>
              <a:rPr lang="en-US" altLang="ko-KR" sz="1800" dirty="0"/>
              <a:t>.</a:t>
            </a:r>
            <a:endParaRPr lang="ko-KR" altLang="en-US" sz="1800" dirty="0"/>
          </a:p>
          <a:p>
            <a:endParaRPr lang="en-US" altLang="ko-KR" sz="1800" dirty="0"/>
          </a:p>
          <a:p>
            <a:pPr>
              <a:buNone/>
            </a:pPr>
            <a:r>
              <a:rPr lang="en-US" altLang="ko-KR" sz="1800" dirty="0"/>
              <a:t>    2. </a:t>
            </a:r>
            <a:r>
              <a:rPr lang="ko-KR" altLang="en-US" sz="1800" dirty="0"/>
              <a:t>즉결심판절차에 있어서는 형사소송법상의 자백의 </a:t>
            </a:r>
            <a:r>
              <a:rPr lang="ko-KR" altLang="en-US" sz="1800" dirty="0" err="1"/>
              <a:t>증명력제한의</a:t>
            </a:r>
            <a:r>
              <a:rPr lang="ko-KR" altLang="en-US" sz="1800" dirty="0"/>
              <a:t> 규정이 적용되지 아니하여 </a:t>
            </a:r>
            <a:r>
              <a:rPr lang="ko-KR" altLang="en-US" sz="1800" dirty="0">
                <a:solidFill>
                  <a:srgbClr val="FF0000"/>
                </a:solidFill>
              </a:rPr>
              <a:t>피고인의 자백만으로 유죄를 인정할 수 있다</a:t>
            </a:r>
            <a:r>
              <a:rPr lang="en-US" altLang="ko-KR" sz="1800" dirty="0"/>
              <a:t>. </a:t>
            </a:r>
            <a:endParaRPr lang="ko-KR" altLang="en-US" sz="1800" dirty="0"/>
          </a:p>
          <a:p>
            <a:endParaRPr lang="en-US" altLang="ko-KR" sz="1800" dirty="0"/>
          </a:p>
          <a:p>
            <a:pPr>
              <a:buNone/>
            </a:pPr>
            <a:r>
              <a:rPr lang="en-US" altLang="ko-KR" sz="1800" dirty="0"/>
              <a:t>     3. </a:t>
            </a:r>
            <a:r>
              <a:rPr lang="ko-KR" altLang="en-US" sz="1800" dirty="0">
                <a:solidFill>
                  <a:srgbClr val="FF0000"/>
                </a:solidFill>
              </a:rPr>
              <a:t>벌금 또는 과료를 선고하는 경우에는 피고인이 출석하지 아니하더라도 심판</a:t>
            </a:r>
            <a:r>
              <a:rPr lang="ko-KR" altLang="en-US" sz="1800" dirty="0"/>
              <a:t>할 수 있다</a:t>
            </a:r>
            <a:r>
              <a:rPr lang="en-US" altLang="ko-KR" sz="1800" dirty="0"/>
              <a:t>.</a:t>
            </a:r>
          </a:p>
          <a:p>
            <a:endParaRPr lang="ko-KR" altLang="en-US" sz="1800" dirty="0"/>
          </a:p>
        </p:txBody>
      </p:sp>
      <p:sp>
        <p:nvSpPr>
          <p:cNvPr id="3" name="제목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/>
              <a:t>6-3. </a:t>
            </a:r>
            <a:r>
              <a:rPr lang="ko-KR" altLang="en-US" dirty="0"/>
              <a:t>즉결심판의 특징</a:t>
            </a:r>
          </a:p>
        </p:txBody>
      </p:sp>
    </p:spTree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고구려 벽화">
  <a:themeElements>
    <a:clrScheme name="고구려 벽화">
      <a:dk1>
        <a:sysClr val="windowText" lastClr="000000"/>
      </a:dk1>
      <a:lt1>
        <a:sysClr val="window" lastClr="FFFFFF"/>
      </a:lt1>
      <a:dk2>
        <a:srgbClr val="433021"/>
      </a:dk2>
      <a:lt2>
        <a:srgbClr val="E8D8CA"/>
      </a:lt2>
      <a:accent1>
        <a:srgbClr val="E49458"/>
      </a:accent1>
      <a:accent2>
        <a:srgbClr val="74AD8D"/>
      </a:accent2>
      <a:accent3>
        <a:srgbClr val="D4AC30"/>
      </a:accent3>
      <a:accent4>
        <a:srgbClr val="7BA5BE"/>
      </a:accent4>
      <a:accent5>
        <a:srgbClr val="E4A098"/>
      </a:accent5>
      <a:accent6>
        <a:srgbClr val="70B4B7"/>
      </a:accent6>
      <a:hlink>
        <a:srgbClr val="008685"/>
      </a:hlink>
      <a:folHlink>
        <a:srgbClr val="EA5A23"/>
      </a:folHlink>
    </a:clrScheme>
    <a:fontScheme name="고구려 벽화">
      <a:majorFont>
        <a:latin typeface="Georgia"/>
        <a:ea typeface=""/>
        <a:cs typeface=""/>
        <a:font script="Cyrl" typeface="Times New Roman"/>
        <a:font script="Grek" typeface="Times New Roman"/>
        <a:font script="Jpan" typeface="ＭＳ Ｐゴシック"/>
        <a:font script="Hang" typeface="HY견명조"/>
        <a:font script="Hans" typeface="宋体"/>
        <a:font script="Hant" typeface="標楷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Georgia"/>
        <a:ea typeface=""/>
        <a:cs typeface=""/>
        <a:font script="Cyrl" typeface="Times New Roman"/>
        <a:font script="Grek" typeface="Times New Roman"/>
        <a:font script="Jpan" typeface="ＭＳ Ｐゴシック"/>
        <a:font script="Hang" typeface="HY견명조"/>
        <a:font script="Hans" typeface="宋体"/>
        <a:font script="Hant" typeface="標楷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고구려 벽화">
      <a:fillStyleLst>
        <a:solidFill>
          <a:schemeClr val="phClr">
            <a:tint val="100000"/>
            <a:shade val="100000"/>
            <a:hueMod val="100000"/>
            <a:satMod val="100000"/>
          </a:schemeClr>
        </a:solidFill>
        <a:gradFill rotWithShape="1">
          <a:gsLst>
            <a:gs pos="18000">
              <a:schemeClr val="phClr">
                <a:tint val="20000"/>
                <a:shade val="100000"/>
                <a:hueMod val="100000"/>
                <a:satMod val="100000"/>
              </a:schemeClr>
            </a:gs>
            <a:gs pos="87000">
              <a:schemeClr val="phClr">
                <a:tint val="100000"/>
                <a:shade val="100000"/>
                <a:hueMod val="100000"/>
                <a:satMod val="100000"/>
              </a:schemeClr>
            </a:gs>
          </a:gsLst>
          <a:lin ang="2700000" scaled="1"/>
        </a:gradFill>
        <a:gradFill rotWithShape="1">
          <a:gsLst>
            <a:gs pos="0">
              <a:schemeClr val="phClr">
                <a:tint val="95000"/>
                <a:shade val="100000"/>
                <a:hueMod val="100000"/>
                <a:satMod val="100000"/>
              </a:schemeClr>
            </a:gs>
            <a:gs pos="100000">
              <a:schemeClr val="phClr">
                <a:tint val="100000"/>
                <a:shade val="95000"/>
                <a:hueMod val="100000"/>
                <a:satMod val="100000"/>
              </a:schemeClr>
            </a:gs>
          </a:gsLst>
          <a:lin ang="0" scaled="1"/>
        </a:gradFill>
      </a:fillStyleLst>
      <a:lnStyleLst>
        <a:ln w="6350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8575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dir="5400000" algn="tl">
              <a:srgbClr val="EBE9ED">
                <a:alpha val="0"/>
              </a:srgbClr>
            </a:outerShdw>
          </a:effectLst>
        </a:effectStyle>
        <a:effectStyle>
          <a:effectLst>
            <a:outerShdw blurRad="12700" dir="5400000" algn="tl">
              <a:srgbClr val="EBE9ED">
                <a:alpha val="27450"/>
              </a:srgbClr>
            </a:outerShdw>
          </a:effectLst>
          <a:scene3d>
            <a:camera prst="orthographicFront" fov="0">
              <a:rot lat="0" lon="0" rev="0"/>
            </a:camera>
            <a:lightRig rig="soft" dir="t">
              <a:rot lat="0" lon="0" rev="19200000"/>
            </a:lightRig>
          </a:scene3d>
          <a:sp3d prstMaterial="matte">
            <a:bevelT h="88900"/>
            <a:contourClr>
              <a:schemeClr val="phClr">
                <a:tint val="100000"/>
                <a:shade val="100000"/>
                <a:hueMod val="100000"/>
                <a:satMod val="100000"/>
              </a:schemeClr>
            </a:contourClr>
          </a:sp3d>
        </a:effectStyle>
        <a:effectStyle>
          <a:effectLst>
            <a:outerShdw blurRad="101600" dist="76200" dir="2700000" algn="bl">
              <a:srgbClr val="000000">
                <a:alpha val="30588"/>
              </a:srgbClr>
            </a:outerShdw>
          </a:effectLst>
          <a:scene3d>
            <a:camera prst="orthographicFront" fov="0">
              <a:rot lat="0" lon="0" rev="0"/>
            </a:camera>
            <a:lightRig rig="chilly" dir="t">
              <a:rot lat="0" lon="0" rev="4200000"/>
            </a:lightRig>
          </a:scene3d>
          <a:sp3d contourW="25400" prstMaterial="matte">
            <a:bevelT h="88900"/>
            <a:contourClr>
              <a:srgbClr val="FFFFFF">
                <a:alpha val="0"/>
              </a:srgbClr>
            </a:contourClr>
          </a:sp3d>
        </a:effectStyle>
      </a:effectStyleLst>
      <a:bgFillStyleLst>
        <a:solidFill>
          <a:schemeClr val="phClr">
            <a:tint val="100000"/>
            <a:shade val="100000"/>
            <a:hueMod val="100000"/>
            <a:satMod val="100000"/>
          </a:schemeClr>
        </a:solidFill>
        <a:gradFill rotWithShape="1">
          <a:gsLst>
            <a:gs pos="0">
              <a:schemeClr val="phClr">
                <a:tint val="95000"/>
                <a:shade val="100000"/>
                <a:hueMod val="100000"/>
                <a:satMod val="100000"/>
              </a:schemeClr>
            </a:gs>
            <a:gs pos="60000">
              <a:schemeClr val="phClr">
                <a:tint val="100000"/>
                <a:shade val="55000"/>
                <a:hueMod val="100000"/>
                <a:satMod val="100000"/>
              </a:schemeClr>
            </a:gs>
          </a:gsLst>
          <a:path path="circle">
            <a:fillToRect l="50000" t="90000" r="50000" b="10000"/>
          </a:path>
        </a:gradFill>
        <a:blipFill>
          <a:blip xmlns:r="http://schemas.openxmlformats.org/officeDocument/2006/relationships" r:embed="rId1">
            <a:duotone>
              <a:schemeClr val="phClr">
                <a:tint val="100000"/>
                <a:shade val="70000"/>
                <a:hueMod val="100000"/>
                <a:satMod val="100000"/>
              </a:schemeClr>
              <a:schemeClr val="phClr">
                <a:tint val="30000"/>
                <a:shade val="100000"/>
                <a:hueMod val="100000"/>
                <a:satMod val="100000"/>
              </a:schemeClr>
            </a:duotone>
          </a:blip>
          <a:stretch>
            <a:fillRect/>
          </a:stretch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Hunting</Template>
  <TotalTime>872</TotalTime>
  <Words>5457</Words>
  <Application>Microsoft Office PowerPoint</Application>
  <PresentationFormat>화면 슬라이드 쇼(4:3)</PresentationFormat>
  <Paragraphs>766</Paragraphs>
  <Slides>57</Slides>
  <Notes>0</Notes>
  <HiddenSlides>0</HiddenSlides>
  <MMClips>0</MMClips>
  <ScaleCrop>false</ScaleCrop>
  <HeadingPairs>
    <vt:vector size="6" baseType="variant">
      <vt:variant>
        <vt:lpstr>사용한 글꼴</vt:lpstr>
      </vt:variant>
      <vt:variant>
        <vt:i4>14</vt:i4>
      </vt:variant>
      <vt:variant>
        <vt:lpstr>테마</vt:lpstr>
      </vt:variant>
      <vt:variant>
        <vt:i4>1</vt:i4>
      </vt:variant>
      <vt:variant>
        <vt:lpstr>슬라이드 제목</vt:lpstr>
      </vt:variant>
      <vt:variant>
        <vt:i4>57</vt:i4>
      </vt:variant>
    </vt:vector>
  </HeadingPairs>
  <TitlesOfParts>
    <vt:vector size="72" baseType="lpstr">
      <vt:lpstr>22</vt:lpstr>
      <vt:lpstr>-apple-system</vt:lpstr>
      <vt:lpstr>HY견명조</vt:lpstr>
      <vt:lpstr>굴림</vt:lpstr>
      <vt:lpstr>바탕</vt:lpstr>
      <vt:lpstr>신명 신명조</vt:lpstr>
      <vt:lpstr>-윤고딕110</vt:lpstr>
      <vt:lpstr>-윤고딕110,한컴돋움</vt:lpstr>
      <vt:lpstr>-윤고딕130</vt:lpstr>
      <vt:lpstr>-윤고딕130,한컴돋움</vt:lpstr>
      <vt:lpstr>휴먼명조,한컴돋움</vt:lpstr>
      <vt:lpstr>Arial</vt:lpstr>
      <vt:lpstr>Georgia</vt:lpstr>
      <vt:lpstr>Wingdings</vt:lpstr>
      <vt:lpstr>고구려 벽화</vt:lpstr>
      <vt:lpstr>경찰생활안전론 제3주 :   경찰사범의 단속</vt:lpstr>
      <vt:lpstr>1. 풍속사범의 단속</vt:lpstr>
      <vt:lpstr>1-1.풍속사범의 단속대상 – 성도덕에 반하는 행위</vt:lpstr>
      <vt:lpstr>1-2. 풍속사범의 단속대상 – 기타</vt:lpstr>
      <vt:lpstr>참고 :  성매매에 대한 국가별 입법형태</vt:lpstr>
      <vt:lpstr>1-4. 풍속사범 관련 법률  - 「풍속영업의 규제에 관한 법률」 </vt:lpstr>
      <vt:lpstr>1-4. 풍속사범 관련 법률  - 「풍속영업의 규제에 관한 법률」 </vt:lpstr>
      <vt:lpstr>1-4. 풍속사범 관련 법률 –  성매매 알선 등 행위의 처벌에 관한 법률</vt:lpstr>
      <vt:lpstr>1-4. 성매매 법률의 주요내용</vt:lpstr>
      <vt:lpstr>1-4. 성매매 법률의 주요내용</vt:lpstr>
      <vt:lpstr>참고 : 성매매와 청소년성매매 비교 </vt:lpstr>
      <vt:lpstr>1-5. 풍속사범 관련 법률 - 청소년보호법</vt:lpstr>
      <vt:lpstr>1-5. 풍속사범 관련 법률 - 청소년보호법</vt:lpstr>
      <vt:lpstr>1-5. 풍속사범 관련 법률 - 청소년보호법</vt:lpstr>
      <vt:lpstr>1-5. 풍속사범 관련 법률 - 청소년보호법</vt:lpstr>
      <vt:lpstr>1-6. 풍속사범 관련 법률  – 아동, 청소년의 성보호에 관한 법률</vt:lpstr>
      <vt:lpstr>1-6. 풍속사범 관련 법률  – 아동, 청소년의 성보호에 관한 법률 : 주요내용</vt:lpstr>
      <vt:lpstr>1-7. 풍속사범 관련 법률 –  사행행위 등 규제 및 처벌특례법</vt:lpstr>
      <vt:lpstr>1-7. 풍속사범 관련 법률  - 사행행위 등 규제 및 처벌특례법</vt:lpstr>
      <vt:lpstr>2. 기초질서 위반사범의 단속</vt:lpstr>
      <vt:lpstr>2-1. 단속대상</vt:lpstr>
      <vt:lpstr>2-2. 깨진 유리창 이론 (Broken-Window Theory)</vt:lpstr>
      <vt:lpstr>2-3. 경범죄처벌법</vt:lpstr>
      <vt:lpstr>2-3. 경범죄처벌법</vt:lpstr>
      <vt:lpstr>2-4. 총포․도검․화약류 등  안전관리에 관한 법률 – 총포 등의 개념</vt:lpstr>
      <vt:lpstr>2-4. 총포․도검․화약류 등  안전관리에 관한 법률 - 허가권자</vt:lpstr>
      <vt:lpstr>2-4. 총포․도검․화약류 등  안전관리에 관한 법률 - 허가권자</vt:lpstr>
      <vt:lpstr>3. 청소년의 선도와 보호 등 소년경찰활동</vt:lpstr>
      <vt:lpstr>3-1. 주요 법령상 소년의 연령</vt:lpstr>
      <vt:lpstr>3-2. 소년법 주요 내용</vt:lpstr>
      <vt:lpstr>3-3. 선도의 대상(경찰청 소년업무 처리규칙 제2조)</vt:lpstr>
      <vt:lpstr>3-4. 소년형사사건의 처리절차</vt:lpstr>
      <vt:lpstr>3-5. 소년법상 보호처분의 종류(제32조 제1항)</vt:lpstr>
      <vt:lpstr>3-6. 소년형사사건의 특칙</vt:lpstr>
      <vt:lpstr>3-6. 소년형사사건의 특칙</vt:lpstr>
      <vt:lpstr>3-6. 소년형사사건의 특칙</vt:lpstr>
      <vt:lpstr>4-1. 실종아동 등의 보호 및 지원에 관한 법률의 주요 내용</vt:lpstr>
      <vt:lpstr>4-1. 실종아동 등의 보호 및 지원에 관한 법률의 주요 내용</vt:lpstr>
      <vt:lpstr>4-2. 실종아동 등 가출인 업무처리규칙에 관한 활동</vt:lpstr>
      <vt:lpstr>4-3. 실종아동 등 가출인 업무처리규칙에 관한 활동 : 정보시스템 입력대상 및 정보관리</vt:lpstr>
      <vt:lpstr>4-3. 실종아동 등 가출인 업무처리규칙에 관한 활동 : 정보시스템 입력대상 및 정보관리</vt:lpstr>
      <vt:lpstr>4-4. 실종아동 등 가출인 업무처리규칙에 관한 활동 :실종아동 등</vt:lpstr>
      <vt:lpstr>4-4. 실종아동 등 가출인 업무처리규칙에 관한 활동 :실종아동 등</vt:lpstr>
      <vt:lpstr>4-5. 실종아동 등․가출인 업무처리규칙에 관한 활동 : 가출인</vt:lpstr>
      <vt:lpstr>4-4. 실종아동 등․가출인 업무처리규칙에 관한 활동 :보호시설 무연고자 등록․해제 </vt:lpstr>
      <vt:lpstr>4-5. 실종아동 등․가출인 업무처리규칙에 관한 활동 : 실종아동등 및 가출인발생시 초동조치</vt:lpstr>
      <vt:lpstr>4-5. 실종아동 등․가출인 업무처리규칙에 관한 활동 : 실종아동등 및 가출인발생시 초동조치</vt:lpstr>
      <vt:lpstr>4-5. 실종아동 등․가출인 업무처리규칙에 관한 활동 : 실종아동등 및 가출인발생시 초동조치</vt:lpstr>
      <vt:lpstr>5. 유실물 관리 - 유실물법</vt:lpstr>
      <vt:lpstr>6. 즉결심판에 관한 업무</vt:lpstr>
      <vt:lpstr>6-1. 즉결심판의 대상</vt:lpstr>
      <vt:lpstr>6-1. 즉결심판의 대상</vt:lpstr>
      <vt:lpstr>6-2. 즉결심판의 절차</vt:lpstr>
      <vt:lpstr>6-2. 즉결심판의 절차</vt:lpstr>
      <vt:lpstr>6-2. 즉결심판의 절차</vt:lpstr>
      <vt:lpstr>6-2. 즉결심판의 절차</vt:lpstr>
      <vt:lpstr>6-3. 즉결심판의 특징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경찰사범의 단속</dc:title>
  <dc:creator>LG</dc:creator>
  <cp:lastModifiedBy>user</cp:lastModifiedBy>
  <cp:revision>132</cp:revision>
  <dcterms:created xsi:type="dcterms:W3CDTF">2007-09-17T10:39:21Z</dcterms:created>
  <dcterms:modified xsi:type="dcterms:W3CDTF">2025-02-21T05:39:30Z</dcterms:modified>
</cp:coreProperties>
</file>