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87" r:id="rId9"/>
    <p:sldId id="264" r:id="rId10"/>
    <p:sldId id="265" r:id="rId11"/>
    <p:sldId id="288" r:id="rId12"/>
    <p:sldId id="289" r:id="rId13"/>
    <p:sldId id="266" r:id="rId14"/>
    <p:sldId id="267" r:id="rId15"/>
    <p:sldId id="268" r:id="rId16"/>
    <p:sldId id="290" r:id="rId17"/>
    <p:sldId id="269" r:id="rId18"/>
    <p:sldId id="270" r:id="rId19"/>
    <p:sldId id="271" r:id="rId20"/>
    <p:sldId id="272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53" autoAdjust="0"/>
  </p:normalViewPr>
  <p:slideViewPr>
    <p:cSldViewPr>
      <p:cViewPr varScale="1">
        <p:scale>
          <a:sx n="83" d="100"/>
          <a:sy n="83" d="100"/>
        </p:scale>
        <p:origin x="1450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932523-6EB3-420E-9FB7-12752B41422B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27996-F487-48E7-B538-C661C89DB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068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27996-F487-48E7-B538-C661C89DB282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4604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27996-F487-48E7-B538-C661C89DB282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6508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27996-F487-48E7-B538-C661C89DB282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350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27996-F487-48E7-B538-C661C89DB282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8352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0180-BC1F-49CD-8204-C029A352B263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189F-AB42-4566-AC66-25C8DB1317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692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0180-BC1F-49CD-8204-C029A352B263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189F-AB42-4566-AC66-25C8DB1317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2992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0180-BC1F-49CD-8204-C029A352B263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189F-AB42-4566-AC66-25C8DB1317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7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0180-BC1F-49CD-8204-C029A352B263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189F-AB42-4566-AC66-25C8DB1317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0546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0180-BC1F-49CD-8204-C029A352B263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189F-AB42-4566-AC66-25C8DB1317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952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0180-BC1F-49CD-8204-C029A352B263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189F-AB42-4566-AC66-25C8DB1317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583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0180-BC1F-49CD-8204-C029A352B263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189F-AB42-4566-AC66-25C8DB1317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6868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98130180-BC1F-49CD-8204-C029A352B263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A5189F-AB42-4566-AC66-25C8DB1317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029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0180-BC1F-49CD-8204-C029A352B263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189F-AB42-4566-AC66-25C8DB1317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2108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0180-BC1F-49CD-8204-C029A352B263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189F-AB42-4566-AC66-25C8DB1317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3624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0180-BC1F-49CD-8204-C029A352B263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5189F-AB42-4566-AC66-25C8DB1317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50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130180-BC1F-49CD-8204-C029A352B263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6A5189F-AB42-4566-AC66-25C8DB1317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1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1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rds.yahoo.com/_ylt=A0WTefVeUdlJBBMBIoeJzbkF;_ylu=X3oDMTByc21vMjBrBHBvcwMxMwRzZWMDc3IEdnRpZANJMTA4XzEyOQ--/SIG=1h0h14m7t/EXP=1239065310/**http:/images.search.yahoo.com/images/view?back=http://images.search.yahoo.com/search/images?p%3Daircraft%2Bhijacking%26fr%3Dyfp-t-501%26ei%3Dutf-8%26x%3Dwrt%26y%3DSearch&amp;w=358&amp;h=341&amp;imgurl=www.serendipity.li/wot/home_run/worldtrade1.jpg&amp;rurl=http://www.serendipity.li/wot/home_run.htm&amp;size=30.9kB&amp;name=worldtrade1.jpg&amp;p=aircraft+hijacking&amp;oid=96bf186842aa1056&amp;no=13&amp;tt=122&amp;sigr=11ard88ou&amp;sigi=11fh378ur&amp;sigb=136fuqfcp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earch.naver.com/search.naver?where=idetail&amp;rev=4&amp;query=%C5%BA%C0%FA%B1%D5&amp;from=image&amp;ac=-1&amp;sort=0&amp;res_fr=0&amp;res_to=0&amp;merge=0&amp;spq=0&amp;start=36&amp;a=pho_l&amp;f=tab&amp;r=6&amp;u=http://imagebingo.naver.com/album/image_view.htm?uid%3Dcolia2000%26bno%3D12656%26nid%3D5256&amp;thumbnail=http://thumbview02.search.naver.com/thumbnails?q%3Dhttp://cbingoimage.naver.com/data3/bingo_22/imgbingo_71/colia2000/12656/colia2000_53.jpg&amp;signature=60574247661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imagesearch.naver.com/search.naver?where=idetail&amp;rev=4&amp;query=911%C5%D7%B7%AF&amp;from=image&amp;ac=-1&amp;sort=0&amp;res_fr=0&amp;res_to=0&amp;merge=0&amp;spq=0&amp;start=1&amp;a=pho_l&amp;f=tab&amp;r=1&amp;u=http://cafe.naver.com/nuke928/70974&amp;thumbnail=http://thumbview02.search.naver.com/thumbnails?q%3Dhttp://cafefiles.naver.net/data22/2006/8/18/57/0002_wtc1.jpg&amp;signature=754090006128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테러리즘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특수범죄론 제</a:t>
            </a:r>
            <a:r>
              <a:rPr lang="en-US" altLang="ko-KR" dirty="0"/>
              <a:t>7</a:t>
            </a:r>
            <a:r>
              <a:rPr lang="ko-KR" altLang="en-US" smtClean="0"/>
              <a:t>주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395288" y="11049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454025" y="11652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1250950"/>
            <a:ext cx="303212" cy="298450"/>
            <a:chOff x="602" y="702"/>
            <a:chExt cx="191" cy="188"/>
          </a:xfrm>
        </p:grpSpPr>
        <p:sp>
          <p:nvSpPr>
            <p:cNvPr id="37893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7894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7895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7896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7897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pic>
        <p:nvPicPr>
          <p:cNvPr id="37898" name="Picture 10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37899" name="Picture 11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37901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1216025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테러리즘과 그 심각성</a:t>
            </a:r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655638" y="2112963"/>
            <a:ext cx="7775575" cy="368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/>
              <a:t>테러리즘은 </a:t>
            </a:r>
            <a:r>
              <a:rPr kumimoji="0" lang="ko-KR" altLang="en-US" sz="1600">
                <a:latin typeface="Arial"/>
              </a:rPr>
              <a:t>‘</a:t>
            </a:r>
            <a:r>
              <a:rPr kumimoji="0" lang="ko-KR" altLang="en-US" sz="1600"/>
              <a:t>질서파괴적 재난</a:t>
            </a:r>
            <a:r>
              <a:rPr kumimoji="0" lang="ko-KR" altLang="en-US" sz="1600">
                <a:latin typeface="Arial"/>
              </a:rPr>
              <a:t>’</a:t>
            </a:r>
            <a:r>
              <a:rPr kumimoji="0" lang="ko-KR" altLang="en-US" sz="1600"/>
              <a:t>으로 질서가 파괴되고</a:t>
            </a:r>
            <a:r>
              <a:rPr kumimoji="0" lang="en-US" altLang="ko-KR" sz="1600"/>
              <a:t>, </a:t>
            </a:r>
            <a:r>
              <a:rPr kumimoji="0" lang="ko-KR" altLang="en-US" sz="1600"/>
              <a:t>생명과 재산이 희생되며</a:t>
            </a:r>
            <a:r>
              <a:rPr kumimoji="0" lang="en-US" altLang="ko-KR" sz="1600"/>
              <a:t>, </a:t>
            </a:r>
            <a:r>
              <a:rPr kumimoji="0" lang="ko-KR" altLang="en-US" sz="1600"/>
              <a:t>경제와 질서가 파괴되므로 경제와 국부창출이 침체</a:t>
            </a:r>
            <a:r>
              <a:rPr kumimoji="0" lang="en-US" altLang="ko-KR" sz="1600"/>
              <a:t>, </a:t>
            </a:r>
            <a:r>
              <a:rPr kumimoji="0" lang="ko-KR" altLang="en-US" sz="1600"/>
              <a:t>쇠퇴해지며</a:t>
            </a:r>
            <a:r>
              <a:rPr kumimoji="0" lang="en-US" altLang="ko-KR" sz="1600"/>
              <a:t>, </a:t>
            </a:r>
            <a:r>
              <a:rPr kumimoji="0" lang="ko-KR" altLang="en-US" sz="1600"/>
              <a:t>국가안전과 국민안전을 지키기 위해 국민의 생활방식과 시스템의 변화 초래</a:t>
            </a:r>
          </a:p>
          <a:p>
            <a:pPr marL="263525" indent="-263525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/>
              <a:t>최근 미국의 </a:t>
            </a:r>
            <a:r>
              <a:rPr kumimoji="0" lang="en-US" altLang="ko-KR" sz="1600"/>
              <a:t>9.11 </a:t>
            </a:r>
            <a:r>
              <a:rPr kumimoji="0" lang="ko-KR" altLang="en-US" sz="1600"/>
              <a:t>이후 미국은 참담함과 위기감에 놓임</a:t>
            </a:r>
            <a:endParaRPr kumimoji="0" lang="ko-KR" altLang="en-US" sz="1600">
              <a:solidFill>
                <a:srgbClr val="0000FF"/>
              </a:solidFill>
            </a:endParaRP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/>
              <a:t>특히 이번 </a:t>
            </a:r>
            <a:r>
              <a:rPr kumimoji="0" lang="en-US" altLang="ko-KR" sz="1600"/>
              <a:t>9.11 </a:t>
            </a:r>
            <a:r>
              <a:rPr kumimoji="0" lang="ko-KR" altLang="en-US" sz="1600"/>
              <a:t>테러는 지금까지의 전통적 테러형태인 폭탄공격</a:t>
            </a:r>
            <a:r>
              <a:rPr kumimoji="0" lang="en-US" altLang="ko-KR" sz="1600"/>
              <a:t>, </a:t>
            </a:r>
            <a:r>
              <a:rPr kumimoji="0" lang="ko-KR" altLang="en-US" sz="1600"/>
              <a:t>항공기 납치</a:t>
            </a:r>
            <a:r>
              <a:rPr kumimoji="0" lang="en-US" altLang="ko-KR" sz="1600"/>
              <a:t>, </a:t>
            </a:r>
            <a:r>
              <a:rPr kumimoji="0" lang="ko-KR" altLang="en-US" sz="1600"/>
              <a:t>인질납치의 수법이 아닌 동시다발적</a:t>
            </a:r>
            <a:r>
              <a:rPr kumimoji="0" lang="en-US" altLang="ko-KR" sz="1600"/>
              <a:t>, </a:t>
            </a:r>
            <a:r>
              <a:rPr kumimoji="0" lang="ko-KR" altLang="en-US" sz="1600"/>
              <a:t>동시통합적 테러로서 치밀한 군사작전을 방불케 함</a:t>
            </a:r>
            <a:r>
              <a:rPr kumimoji="0" lang="en-US" altLang="ko-KR" sz="1600"/>
              <a:t>. 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/>
              <a:t>따라서 더 이상 테러문제는 간과할 수 없는 문제</a:t>
            </a:r>
            <a:r>
              <a:rPr kumimoji="0" lang="en-US" altLang="ko-KR" sz="1600">
                <a:solidFill>
                  <a:srgbClr val="FF0000"/>
                </a:solidFill>
              </a:rPr>
              <a:t>.</a:t>
            </a:r>
          </a:p>
          <a:p>
            <a:pPr marL="709613" lvl="1" indent="-266700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endParaRPr kumimoji="0" lang="en-US" altLang="ko-KR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38917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8918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8919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8920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8921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38922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639763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2-1</a:t>
            </a:r>
            <a:r>
              <a:rPr kumimoji="0" lang="en-US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테러리즘에 대한 이론적 검토 </a:t>
            </a:r>
            <a:r>
              <a:rPr kumimoji="0" lang="en-US" altLang="ko-KR" sz="1800" dirty="0">
                <a:solidFill>
                  <a:schemeClr val="tx1"/>
                </a:solidFill>
                <a:latin typeface="Arial"/>
                <a:ea typeface="HY견고딕" pitchFamily="18" charset="-127"/>
              </a:rPr>
              <a:t>–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테러리즘의 개념</a:t>
            </a:r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682625" y="908050"/>
            <a:ext cx="792162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defTabSz="620713" latinLnBrk="0">
              <a:lnSpc>
                <a:spcPct val="17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endParaRPr kumimoji="0" lang="en-US" altLang="ko-KR" sz="1600" dirty="0"/>
          </a:p>
          <a:p>
            <a:pPr marL="263525" indent="-263525" defTabSz="620713" latinLnBrk="0">
              <a:lnSpc>
                <a:spcPct val="17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>
                <a:solidFill>
                  <a:srgbClr val="FF0000"/>
                </a:solidFill>
              </a:rPr>
              <a:t>테러리즘의 개념</a:t>
            </a:r>
          </a:p>
          <a:p>
            <a:pPr marL="263525" indent="-263525" defTabSz="620713" latinLnBrk="0">
              <a:lnSpc>
                <a:spcPct val="17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</a:t>
            </a:r>
            <a:r>
              <a:rPr kumimoji="0" lang="ko-KR" altLang="en-US" sz="1600" dirty="0">
                <a:solidFill>
                  <a:srgbClr val="FF0000"/>
                </a:solidFill>
              </a:rPr>
              <a:t>협의적 의미 </a:t>
            </a:r>
            <a:r>
              <a:rPr kumimoji="0" lang="en-US" altLang="ko-KR" sz="1600" dirty="0"/>
              <a:t>: </a:t>
            </a:r>
            <a:r>
              <a:rPr kumimoji="0" lang="ko-KR" altLang="en-US" sz="1600" dirty="0"/>
              <a:t>일반사생활이나 회사 또는 집단간에 있어서 개인적인 </a:t>
            </a:r>
            <a:r>
              <a:rPr lang="ko-KR" altLang="en-US" sz="1600" dirty="0" smtClean="0"/>
              <a:t>감정</a:t>
            </a:r>
            <a:r>
              <a:rPr kumimoji="0" lang="ko-KR" altLang="en-US" sz="1600" dirty="0" smtClean="0"/>
              <a:t>과 </a:t>
            </a:r>
            <a:r>
              <a:rPr kumimoji="0" lang="ko-KR" altLang="en-US" sz="1600" dirty="0"/>
              <a:t>집단 간의 감정표출에서 찾을 수 있는 상대방의 기술 및 기획의 파괴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납치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살인 등</a:t>
            </a:r>
          </a:p>
          <a:p>
            <a:pPr marL="263525" indent="-263525" defTabSz="620713" latinLnBrk="0">
              <a:lnSpc>
                <a:spcPct val="17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</a:t>
            </a:r>
            <a:r>
              <a:rPr kumimoji="0" lang="ko-KR" altLang="en-US" sz="1600" dirty="0">
                <a:solidFill>
                  <a:srgbClr val="FF0000"/>
                </a:solidFill>
              </a:rPr>
              <a:t>광의의 의미 </a:t>
            </a:r>
            <a:r>
              <a:rPr kumimoji="0" lang="en-US" altLang="ko-KR" sz="1600" dirty="0"/>
              <a:t>: </a:t>
            </a:r>
            <a:r>
              <a:rPr kumimoji="0" lang="ko-KR" altLang="en-US" sz="1600" dirty="0"/>
              <a:t>일반적으로 국가 간에 있어서의 이익관계로 인해 상대국의 정치인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군인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경제인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노동지도자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사회봉사활동가 등의 암살이나 폭행</a:t>
            </a:r>
            <a:r>
              <a:rPr kumimoji="0" lang="en-US" altLang="ko-KR" sz="1600" dirty="0"/>
              <a:t>. </a:t>
            </a:r>
            <a:r>
              <a:rPr kumimoji="0" lang="ko-KR" altLang="en-US" sz="1600" dirty="0"/>
              <a:t>그리고 특정국가의 건설이나 파괴 또는 이간책을 시도하기 위한 테러행위도 포함</a:t>
            </a:r>
            <a:r>
              <a:rPr kumimoji="0" lang="en-US" altLang="ko-KR" sz="1600" dirty="0"/>
              <a:t>. </a:t>
            </a:r>
            <a:r>
              <a:rPr kumimoji="0" lang="ko-KR" altLang="en-US" sz="1600" dirty="0"/>
              <a:t>이와 같은 유형에서는 집단적 살상을 목적으로 하는 경우가 많음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3994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94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994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994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994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39946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639763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2-2</a:t>
            </a:r>
            <a:r>
              <a:rPr kumimoji="0" lang="en-US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테러리즘에 대한 이론적 검토 </a:t>
            </a:r>
            <a:r>
              <a:rPr kumimoji="0" lang="en-US" altLang="ko-KR" sz="1800" dirty="0">
                <a:solidFill>
                  <a:schemeClr val="tx1"/>
                </a:solidFill>
                <a:latin typeface="Arial"/>
                <a:ea typeface="HY견고딕" pitchFamily="18" charset="-127"/>
              </a:rPr>
              <a:t>–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테러리즘의 유형</a:t>
            </a:r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684213" y="1125538"/>
            <a:ext cx="7345362" cy="485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endParaRPr kumimoji="0" lang="en-US" altLang="ko-KR" sz="1600"/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>
                <a:solidFill>
                  <a:srgbClr val="FF0000"/>
                </a:solidFill>
              </a:rPr>
              <a:t>20</a:t>
            </a:r>
            <a:r>
              <a:rPr kumimoji="0" lang="ko-KR" altLang="en-US" sz="1600">
                <a:solidFill>
                  <a:srgbClr val="FF0000"/>
                </a:solidFill>
              </a:rPr>
              <a:t>세기 테러리즘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폭탄차량 공격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비행기 납치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선박납치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ko-KR" altLang="en-US" sz="1600">
              <a:solidFill>
                <a:srgbClr val="FF0000"/>
              </a:solidFill>
            </a:endParaRP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>
                <a:solidFill>
                  <a:srgbClr val="FF0000"/>
                </a:solidFill>
              </a:rPr>
              <a:t>21</a:t>
            </a:r>
            <a:r>
              <a:rPr kumimoji="0" lang="ko-KR" altLang="en-US" sz="1600">
                <a:solidFill>
                  <a:srgbClr val="FF0000"/>
                </a:solidFill>
              </a:rPr>
              <a:t>세기 테러리즘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폭탄공격</a:t>
            </a:r>
            <a:r>
              <a:rPr kumimoji="0" lang="en-US" altLang="ko-KR" sz="1600"/>
              <a:t>, </a:t>
            </a:r>
            <a:r>
              <a:rPr kumimoji="0" lang="ko-KR" altLang="en-US" sz="1600"/>
              <a:t>항공기 납치</a:t>
            </a:r>
            <a:r>
              <a:rPr kumimoji="0" lang="en-US" altLang="ko-KR" sz="1600"/>
              <a:t>, </a:t>
            </a:r>
            <a:r>
              <a:rPr kumimoji="0" lang="ko-KR" altLang="en-US" sz="1600"/>
              <a:t>인질납치를 동시다발적으로 동원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대규모 살상과 파괴를 목적으로 함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탄저균 등 생화학 테러리즘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경제공황을 위한 각종 경제봉쇄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44037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038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4039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4040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4041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44042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639763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2-3</a:t>
            </a:r>
            <a:r>
              <a:rPr kumimoji="0" lang="en-US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테러리즘의 구체적 유형 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0" lang="ko-KR" altLang="en-US" sz="18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하이재킹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285720" y="1110273"/>
            <a:ext cx="5745175" cy="515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endParaRPr kumimoji="0" lang="en-US" altLang="ko-KR" sz="1400" dirty="0"/>
          </a:p>
          <a:p>
            <a:pPr marL="263525" indent="-263525" algn="just" defTabSz="620713" latinLnBrk="0"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400" dirty="0">
                <a:solidFill>
                  <a:srgbClr val="FF0000"/>
                </a:solidFill>
              </a:rPr>
              <a:t>항공기를 불법적으로 점유하는 행위를 설명하는 용어로 </a:t>
            </a:r>
            <a:r>
              <a:rPr kumimoji="0" lang="en-US" altLang="ko-KR" sz="1400" dirty="0">
                <a:solidFill>
                  <a:srgbClr val="FF0000"/>
                </a:solidFill>
              </a:rPr>
              <a:t>"aerial piracy", "skyjacking", "aircraft hijacking" </a:t>
            </a:r>
            <a:r>
              <a:rPr kumimoji="0" lang="ko-KR" altLang="en-US" sz="1400" dirty="0">
                <a:solidFill>
                  <a:srgbClr val="FF0000"/>
                </a:solidFill>
              </a:rPr>
              <a:t>등이 사용되어 왔음</a:t>
            </a:r>
            <a:r>
              <a:rPr kumimoji="0" lang="en-US" altLang="ko-KR" sz="1400" dirty="0">
                <a:solidFill>
                  <a:srgbClr val="FF0000"/>
                </a:solidFill>
              </a:rPr>
              <a:t>.</a:t>
            </a:r>
          </a:p>
          <a:p>
            <a:pPr marL="263525" indent="-263525" algn="just" defTabSz="620713" latinLnBrk="0"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400" dirty="0"/>
              <a:t>이중에서 정치적 목적의 달성을 위해 조직적인 폭력 혹은 기타의 수단으로 운항중인 항공기를 불법적으로 점유하는 행위를 가장 정확하게 설명하는 용어는 </a:t>
            </a:r>
            <a:r>
              <a:rPr kumimoji="0" lang="en-US" altLang="ko-KR" sz="1400" dirty="0"/>
              <a:t>"aircraft hijacking"</a:t>
            </a:r>
            <a:r>
              <a:rPr kumimoji="0" lang="ko-KR" altLang="en-US" sz="1400" dirty="0"/>
              <a:t>이라고 볼 수 있음</a:t>
            </a:r>
            <a:r>
              <a:rPr kumimoji="0" lang="en-US" altLang="ko-KR" sz="1400" dirty="0"/>
              <a:t>.</a:t>
            </a:r>
          </a:p>
          <a:p>
            <a:pPr marL="263525" indent="-263525" algn="just" defTabSz="620713" latinLnBrk="0"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400" dirty="0" smtClean="0">
                <a:solidFill>
                  <a:srgbClr val="FF0000"/>
                </a:solidFill>
              </a:rPr>
              <a:t>1960</a:t>
            </a:r>
            <a:r>
              <a:rPr kumimoji="0" lang="ko-KR" altLang="en-US" sz="1400" dirty="0">
                <a:solidFill>
                  <a:srgbClr val="FF0000"/>
                </a:solidFill>
              </a:rPr>
              <a:t>년대 후반부터 </a:t>
            </a:r>
            <a:r>
              <a:rPr kumimoji="0" lang="en-US" altLang="ko-KR" sz="1400" dirty="0">
                <a:solidFill>
                  <a:srgbClr val="FF0000"/>
                </a:solidFill>
              </a:rPr>
              <a:t>1970</a:t>
            </a:r>
            <a:r>
              <a:rPr kumimoji="0" lang="ko-KR" altLang="en-US" sz="1400" dirty="0">
                <a:solidFill>
                  <a:srgbClr val="FF0000"/>
                </a:solidFill>
              </a:rPr>
              <a:t>년대 사이에 급증한 테러 유형으로 팔레스타인 해방인민전선</a:t>
            </a:r>
            <a:r>
              <a:rPr kumimoji="0" lang="en-US" altLang="ko-KR" sz="1400" dirty="0">
                <a:solidFill>
                  <a:srgbClr val="FF0000"/>
                </a:solidFill>
              </a:rPr>
              <a:t>(PFLP)</a:t>
            </a:r>
            <a:r>
              <a:rPr kumimoji="0" lang="ko-KR" altLang="en-US" sz="1400" dirty="0">
                <a:solidFill>
                  <a:srgbClr val="FF0000"/>
                </a:solidFill>
              </a:rPr>
              <a:t>가 전략적으로 활용한 것이 계기가 되었음</a:t>
            </a:r>
            <a:r>
              <a:rPr kumimoji="0" lang="en-US" altLang="ko-KR" sz="1400" dirty="0">
                <a:solidFill>
                  <a:srgbClr val="FF0000"/>
                </a:solidFill>
              </a:rPr>
              <a:t>.</a:t>
            </a:r>
            <a:r>
              <a:rPr kumimoji="0" lang="en-US" altLang="ko-KR" sz="1400" dirty="0"/>
              <a:t> </a:t>
            </a:r>
          </a:p>
          <a:p>
            <a:pPr marL="263525" indent="-263525" algn="just" defTabSz="620713" latinLnBrk="0"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400" dirty="0" err="1"/>
              <a:t>하이재킹의</a:t>
            </a:r>
            <a:r>
              <a:rPr kumimoji="0" lang="ko-KR" altLang="en-US" sz="1400" dirty="0"/>
              <a:t> 발생초기에는 별다른 대응책을 갖고 있지 못했기 때문에 투옥되어 있는 테러리스트의 석방이나 몸값 지불을 위한 협박 등에 타협하는 경우도 많았음</a:t>
            </a:r>
            <a:r>
              <a:rPr kumimoji="0" lang="en-US" altLang="ko-KR" sz="1400" dirty="0"/>
              <a:t>. </a:t>
            </a:r>
          </a:p>
          <a:p>
            <a:pPr marL="263525" indent="-263525" algn="just" defTabSz="620713" latinLnBrk="0"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400" dirty="0"/>
              <a:t>특히 국제선의 </a:t>
            </a:r>
            <a:r>
              <a:rPr kumimoji="0" lang="ko-KR" altLang="en-US" sz="1400" dirty="0" err="1"/>
              <a:t>하이재킹은</a:t>
            </a:r>
            <a:r>
              <a:rPr kumimoji="0" lang="ko-KR" altLang="en-US" sz="1400" dirty="0"/>
              <a:t> 많은 국가들에 미디어로 방영되는 등 선전효과가 높았으며 테러에게 가장 좋은 대상이 되었음</a:t>
            </a:r>
            <a:r>
              <a:rPr kumimoji="0" lang="en-US" altLang="ko-KR" sz="1400" dirty="0"/>
              <a:t>. </a:t>
            </a:r>
          </a:p>
          <a:p>
            <a:pPr marL="263525" indent="-263525" algn="just" defTabSz="620713" latinLnBrk="0"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400" dirty="0"/>
              <a:t>이후 점차 감소되어 오는 추세를 보이다가 </a:t>
            </a:r>
            <a:r>
              <a:rPr kumimoji="0" lang="en-US" altLang="ko-KR" sz="1400" dirty="0"/>
              <a:t>2001</a:t>
            </a:r>
            <a:r>
              <a:rPr kumimoji="0" lang="ko-KR" altLang="en-US" sz="1400" dirty="0"/>
              <a:t>년 </a:t>
            </a:r>
            <a:r>
              <a:rPr kumimoji="0" lang="en-US" altLang="ko-KR" sz="1400" dirty="0"/>
              <a:t>9.11 </a:t>
            </a:r>
            <a:r>
              <a:rPr kumimoji="0" lang="ko-KR" altLang="en-US" sz="1400" dirty="0"/>
              <a:t>테러에서는 납치한 항공기 자체를 폭탄으로 사용하는 가공할 테러 유형이 선보여 세계를 공포의 도가니로 몰아 넣었음</a:t>
            </a:r>
            <a:r>
              <a:rPr kumimoji="0" lang="en-US" altLang="ko-KR" sz="1400" dirty="0"/>
              <a:t>. </a:t>
            </a:r>
          </a:p>
          <a:p>
            <a:pPr marL="263525" indent="-263525" algn="just" defTabSz="620713" latinLnBrk="0"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400" dirty="0"/>
              <a:t>항공기는 </a:t>
            </a:r>
            <a:r>
              <a:rPr kumimoji="0" lang="ko-KR" altLang="en-US" sz="1400" dirty="0" err="1"/>
              <a:t>폐쇠된</a:t>
            </a:r>
            <a:r>
              <a:rPr kumimoji="0" lang="ko-KR" altLang="en-US" sz="1400" dirty="0"/>
              <a:t> 공간에서 다수의 승객을 인질로 삼을 수 있을 뿐만 아니라 효과적으로 진압하지 못하면 대량 살상을 면할 수 없기 때문에 테러의 파급효과가 상당히 크다고 볼 수 있음</a:t>
            </a:r>
            <a:r>
              <a:rPr kumimoji="0" lang="en-US" altLang="ko-KR" sz="1400" dirty="0"/>
              <a:t>. </a:t>
            </a:r>
          </a:p>
        </p:txBody>
      </p:sp>
      <p:pic>
        <p:nvPicPr>
          <p:cNvPr id="26626" name="Picture 2" descr="Go to full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1928802"/>
            <a:ext cx="2857488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4506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06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506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506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506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45066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639763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2-4</a:t>
            </a:r>
            <a:r>
              <a:rPr kumimoji="0" lang="en-US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테러리즘의 구체적 유형 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폭탄테러</a:t>
            </a:r>
          </a:p>
        </p:txBody>
      </p:sp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256381" y="906896"/>
            <a:ext cx="4714908" cy="5710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endParaRPr kumimoji="0" lang="en-US" altLang="ko-KR" sz="1300" dirty="0"/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300" dirty="0"/>
              <a:t>폭탄테러는 테러의 수단으로 폭탄을 사용하여 항공기나 공공건물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자동차 등을 폭파하여 인명을 살상하는 테러 유형</a:t>
            </a:r>
            <a:r>
              <a:rPr kumimoji="0" lang="en-US" altLang="ko-KR" sz="1300" dirty="0"/>
              <a:t>. </a:t>
            </a:r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300" dirty="0"/>
              <a:t>폭탄의 종류로는 편지나 소포 폭탄 등의 소형에서부터 자동차 폭탄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그리고 변형하기 쉬운 특징을 가진 플라스틱 폭탄까지 광범위함 </a:t>
            </a:r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300" dirty="0">
                <a:solidFill>
                  <a:srgbClr val="FF0000"/>
                </a:solidFill>
              </a:rPr>
              <a:t>폭탄테러는 자동차에 설치하여 공공기관이나 다수 군중이 밀집한 건물에 충돌하는 방법과 항공기에 폭탄을 설치하고 자동으로 폭발하도록 조정하는 수법이 활용됨</a:t>
            </a:r>
            <a:r>
              <a:rPr kumimoji="0" lang="en-US" altLang="ko-KR" sz="1300" dirty="0"/>
              <a:t>. </a:t>
            </a:r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300" dirty="0"/>
              <a:t>사실 폭탄공격으로부터 안전한 곳은 없으며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폭탄공격의 대상은 빌딩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학교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상점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공장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병원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경찰관서</a:t>
            </a:r>
            <a:r>
              <a:rPr kumimoji="0" lang="en-US" altLang="ko-KR" sz="1300" dirty="0"/>
              <a:t>, </a:t>
            </a:r>
            <a:r>
              <a:rPr kumimoji="0" lang="ko-KR" altLang="en-US" sz="1300" dirty="0" err="1"/>
              <a:t>군시설</a:t>
            </a:r>
            <a:r>
              <a:rPr kumimoji="0" lang="ko-KR" altLang="en-US" sz="1300" dirty="0"/>
              <a:t> 등 모두가 대상이 될 수 있음</a:t>
            </a:r>
            <a:r>
              <a:rPr kumimoji="0" lang="en-US" altLang="ko-KR" sz="1300" dirty="0"/>
              <a:t>.  </a:t>
            </a:r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300" dirty="0"/>
              <a:t>한편으로는 자폭의 수단으로 사용되기도 하는데 폭탄을 짊어지거나 몸에 감고 표적과 함께 자폭하는 방식이 최근 자주 사용되어지고 있음</a:t>
            </a:r>
            <a:r>
              <a:rPr kumimoji="0" lang="en-US" altLang="ko-KR" sz="1300" dirty="0"/>
              <a:t>. </a:t>
            </a:r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300" dirty="0"/>
              <a:t>이들 </a:t>
            </a:r>
            <a:r>
              <a:rPr kumimoji="0" lang="ko-KR" altLang="en-US" sz="1300" dirty="0">
                <a:solidFill>
                  <a:srgbClr val="FF0000"/>
                </a:solidFill>
              </a:rPr>
              <a:t>테러리스트들은 종교적으로 순교자 취급을 받으며</a:t>
            </a:r>
            <a:r>
              <a:rPr kumimoji="0" lang="en-US" altLang="ko-KR" sz="1300" dirty="0">
                <a:solidFill>
                  <a:srgbClr val="FF0000"/>
                </a:solidFill>
              </a:rPr>
              <a:t>, </a:t>
            </a:r>
            <a:r>
              <a:rPr kumimoji="0" lang="ko-KR" altLang="en-US" sz="1300" dirty="0">
                <a:solidFill>
                  <a:srgbClr val="FF0000"/>
                </a:solidFill>
              </a:rPr>
              <a:t>당사자 또한 천국으로 가게 된다고 확신하는 경우가 많아 </a:t>
            </a:r>
            <a:r>
              <a:rPr kumimoji="0" lang="ko-KR" altLang="en-US" sz="1300" dirty="0"/>
              <a:t>자폭 희망자를 구하는데 큰 무리가 없으며</a:t>
            </a:r>
            <a:r>
              <a:rPr kumimoji="0" lang="en-US" altLang="ko-KR" sz="1300" dirty="0"/>
              <a:t>, </a:t>
            </a:r>
            <a:r>
              <a:rPr kumimoji="0" lang="ko-KR" altLang="en-US" sz="1300" dirty="0"/>
              <a:t>사안 자체가 충격적이기 때문에 방송에서의 파급효과도 높다고 볼 수 있음</a:t>
            </a:r>
            <a:r>
              <a:rPr kumimoji="0" lang="en-US" altLang="ko-KR" sz="1300" dirty="0"/>
              <a:t>. </a:t>
            </a:r>
          </a:p>
        </p:txBody>
      </p:sp>
      <p:pic>
        <p:nvPicPr>
          <p:cNvPr id="25602" name="Picture 2" descr="http://blogfiles7.naver.net/data29/2007/12/15/278/%BE%CB%C1%A6%B8%AE_%C6%F8%C5%BA%C5%D7%B7%AF1_ptaesoon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70501" y="639763"/>
            <a:ext cx="3275856" cy="5737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4608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08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608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608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608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46090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639763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2-5</a:t>
            </a:r>
            <a:r>
              <a:rPr kumimoji="0" lang="en-US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테러리즘의 구체적 유형 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사이버테러</a:t>
            </a:r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179512" y="1340768"/>
            <a:ext cx="4673605" cy="4005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endParaRPr kumimoji="0" lang="en-US" altLang="ko-KR" sz="1400" dirty="0"/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400" dirty="0"/>
              <a:t>사이버 테러는 </a:t>
            </a:r>
            <a:r>
              <a:rPr kumimoji="0" lang="ko-KR" altLang="en-US" sz="1400" dirty="0">
                <a:solidFill>
                  <a:srgbClr val="FF0000"/>
                </a:solidFill>
              </a:rPr>
              <a:t>낮은 비용으로 안전하게 세계적인 규모로 효과를 기대할 수 있는 매우 유효한 수단</a:t>
            </a:r>
            <a:r>
              <a:rPr kumimoji="0"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400" dirty="0"/>
              <a:t>사이버 테러의 공격대상은 통신</a:t>
            </a:r>
            <a:r>
              <a:rPr kumimoji="0" lang="en-US" altLang="ko-KR" sz="1400" dirty="0"/>
              <a:t>, </a:t>
            </a:r>
            <a:r>
              <a:rPr kumimoji="0" lang="ko-KR" altLang="en-US" sz="1400" dirty="0"/>
              <a:t>전력</a:t>
            </a:r>
            <a:r>
              <a:rPr kumimoji="0" lang="en-US" altLang="ko-KR" sz="1400" dirty="0"/>
              <a:t>, </a:t>
            </a:r>
            <a:r>
              <a:rPr kumimoji="0" lang="ko-KR" altLang="en-US" sz="1400" dirty="0"/>
              <a:t>석유</a:t>
            </a:r>
            <a:r>
              <a:rPr kumimoji="0" lang="en-US" altLang="ko-KR" sz="1400" dirty="0"/>
              <a:t>, </a:t>
            </a:r>
            <a:r>
              <a:rPr kumimoji="0" lang="ko-KR" altLang="en-US" sz="1400" dirty="0"/>
              <a:t>가스</a:t>
            </a:r>
            <a:r>
              <a:rPr kumimoji="0" lang="en-US" altLang="ko-KR" sz="1400" dirty="0"/>
              <a:t>, </a:t>
            </a:r>
            <a:r>
              <a:rPr kumimoji="0" lang="ko-KR" altLang="en-US" sz="1400" dirty="0"/>
              <a:t>물 등의 저장</a:t>
            </a:r>
            <a:r>
              <a:rPr kumimoji="0" lang="en-US" altLang="ko-KR" sz="1400" dirty="0"/>
              <a:t>․</a:t>
            </a:r>
            <a:r>
              <a:rPr kumimoji="0" lang="ko-KR" altLang="en-US" sz="1400" dirty="0"/>
              <a:t>수송 시스템</a:t>
            </a:r>
            <a:r>
              <a:rPr kumimoji="0" lang="en-US" altLang="ko-KR" sz="1400" dirty="0"/>
              <a:t>, </a:t>
            </a:r>
            <a:r>
              <a:rPr kumimoji="0" lang="ko-KR" altLang="en-US" sz="1400" dirty="0"/>
              <a:t>금융시스템</a:t>
            </a:r>
            <a:r>
              <a:rPr kumimoji="0" lang="en-US" altLang="ko-KR" sz="1400" dirty="0"/>
              <a:t>, </a:t>
            </a:r>
            <a:r>
              <a:rPr kumimoji="0" lang="ko-KR" altLang="en-US" sz="1400" dirty="0"/>
              <a:t>공공 교통 시스템 등으로</a:t>
            </a:r>
            <a:r>
              <a:rPr kumimoji="0" lang="en-US" altLang="ko-KR" sz="1400" dirty="0"/>
              <a:t>, </a:t>
            </a:r>
            <a:r>
              <a:rPr kumimoji="0" lang="ko-KR" altLang="en-US" sz="1400" dirty="0"/>
              <a:t>컴퓨터 시스템의 프로그램이나 데이터를 </a:t>
            </a:r>
            <a:r>
              <a:rPr kumimoji="0" lang="ko-KR" altLang="en-US" sz="1400" dirty="0" err="1"/>
              <a:t>개변조</a:t>
            </a:r>
            <a:r>
              <a:rPr kumimoji="0" lang="en-US" altLang="ko-KR" sz="1400" dirty="0"/>
              <a:t>, </a:t>
            </a:r>
            <a:r>
              <a:rPr kumimoji="0" lang="ko-KR" altLang="en-US" sz="1400" dirty="0"/>
              <a:t>바이러스를 침투시키는 방식으로 수행됨</a:t>
            </a:r>
            <a:r>
              <a:rPr kumimoji="0" lang="en-US" altLang="ko-KR" sz="1400" dirty="0"/>
              <a:t>.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400" dirty="0"/>
              <a:t> </a:t>
            </a:r>
            <a:r>
              <a:rPr kumimoji="0" lang="ko-KR" altLang="en-US" sz="1400" dirty="0"/>
              <a:t>현대 컴퓨터 사회의 맹점으로 한 번의 동작으로 사회의 일부 혹은 전부의 시스템을 마비시킬 수 있기 때문에 그 피해는 상상 이상으로 클 뿐만 아니라</a:t>
            </a:r>
            <a:r>
              <a:rPr kumimoji="0" lang="en-US" altLang="ko-KR" sz="1400" dirty="0"/>
              <a:t>, </a:t>
            </a:r>
            <a:r>
              <a:rPr kumimoji="0" lang="ko-KR" altLang="en-US" sz="1400" dirty="0"/>
              <a:t>일시적으로 시스템을 교란한 후 재래식 전쟁이나 테러를 수행할 수 있는 환경적 여건을 만들 수 있음</a:t>
            </a:r>
            <a:r>
              <a:rPr kumimoji="0" lang="en-US" altLang="ko-KR" sz="1400" dirty="0"/>
              <a:t>. 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117" y="985838"/>
            <a:ext cx="4237197" cy="284465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84" y="3693379"/>
            <a:ext cx="4175312" cy="2831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908720"/>
            <a:ext cx="878396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77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47109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110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7111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7112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7113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47114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639763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2-6</a:t>
            </a:r>
            <a:r>
              <a:rPr kumimoji="0" lang="en-US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테러리즘의 구체적 유형 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NBC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</a:t>
            </a:r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357158" y="941700"/>
            <a:ext cx="5072098" cy="53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endParaRPr kumimoji="0" lang="en-US" altLang="ko-KR" sz="1500" dirty="0"/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500" dirty="0"/>
              <a:t>테러의 수단인 무기는 총이나 고성능 폭탄과 같은 통상의 무기에서부터 생물무기나 화학무기까지 다양화되었음</a:t>
            </a:r>
            <a:r>
              <a:rPr kumimoji="0" lang="en-US" altLang="ko-KR" sz="1500" dirty="0"/>
              <a:t>. 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500" dirty="0"/>
              <a:t>장래에는 </a:t>
            </a:r>
            <a:r>
              <a:rPr kumimoji="0" lang="ko-KR" altLang="en-US" sz="1500" dirty="0">
                <a:solidFill>
                  <a:srgbClr val="FF0000"/>
                </a:solidFill>
              </a:rPr>
              <a:t>핵</a:t>
            </a:r>
            <a:r>
              <a:rPr kumimoji="0" lang="en-US" altLang="ko-KR" sz="1500" dirty="0">
                <a:solidFill>
                  <a:srgbClr val="FF0000"/>
                </a:solidFill>
              </a:rPr>
              <a:t>(Nuclear), </a:t>
            </a:r>
            <a:r>
              <a:rPr kumimoji="0" lang="ko-KR" altLang="en-US" sz="1500" dirty="0">
                <a:solidFill>
                  <a:srgbClr val="FF0000"/>
                </a:solidFill>
              </a:rPr>
              <a:t>생물</a:t>
            </a:r>
            <a:r>
              <a:rPr kumimoji="0" lang="en-US" altLang="ko-KR" sz="1500" dirty="0">
                <a:solidFill>
                  <a:srgbClr val="FF0000"/>
                </a:solidFill>
              </a:rPr>
              <a:t>(Biological), </a:t>
            </a:r>
            <a:r>
              <a:rPr kumimoji="0" lang="ko-KR" altLang="en-US" sz="1500" dirty="0" smtClean="0">
                <a:solidFill>
                  <a:srgbClr val="FF0000"/>
                </a:solidFill>
              </a:rPr>
              <a:t>화학 </a:t>
            </a:r>
            <a:r>
              <a:rPr kumimoji="0" lang="en-US" altLang="ko-KR" sz="1500" dirty="0" smtClean="0">
                <a:solidFill>
                  <a:srgbClr val="FF0000"/>
                </a:solidFill>
              </a:rPr>
              <a:t>(</a:t>
            </a:r>
            <a:r>
              <a:rPr kumimoji="0" lang="en-US" altLang="ko-KR" sz="1500" dirty="0">
                <a:solidFill>
                  <a:srgbClr val="FF0000"/>
                </a:solidFill>
              </a:rPr>
              <a:t>Chemical)</a:t>
            </a:r>
            <a:r>
              <a:rPr kumimoji="0" lang="ko-KR" altLang="en-US" sz="1500" dirty="0">
                <a:solidFill>
                  <a:srgbClr val="FF0000"/>
                </a:solidFill>
              </a:rPr>
              <a:t>물질을 이용한 </a:t>
            </a:r>
            <a:r>
              <a:rPr kumimoji="0" lang="ko-KR" altLang="en-US" sz="1500" dirty="0" smtClean="0">
                <a:solidFill>
                  <a:srgbClr val="FF0000"/>
                </a:solidFill>
              </a:rPr>
              <a:t>대량파괴무기</a:t>
            </a:r>
            <a:r>
              <a:rPr kumimoji="0" lang="en-US" altLang="ko-KR" sz="1500" dirty="0">
                <a:solidFill>
                  <a:srgbClr val="FF0000"/>
                </a:solidFill>
              </a:rPr>
              <a:t>(WMD ; Weapons of Mass Destruction)</a:t>
            </a:r>
            <a:r>
              <a:rPr kumimoji="0" lang="ko-KR" altLang="en-US" sz="1500" dirty="0">
                <a:solidFill>
                  <a:srgbClr val="FF0000"/>
                </a:solidFill>
              </a:rPr>
              <a:t>에 의한「</a:t>
            </a:r>
            <a:r>
              <a:rPr kumimoji="0" lang="en-US" altLang="ko-KR" sz="1500" dirty="0">
                <a:solidFill>
                  <a:srgbClr val="FF0000"/>
                </a:solidFill>
              </a:rPr>
              <a:t>NBC </a:t>
            </a:r>
            <a:r>
              <a:rPr kumimoji="0" lang="ko-KR" altLang="en-US" sz="1500" dirty="0">
                <a:solidFill>
                  <a:srgbClr val="FF0000"/>
                </a:solidFill>
              </a:rPr>
              <a:t>테러」의 위협이 점차 현실화되고 있음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500" dirty="0"/>
              <a:t>핵무기에 의한 공격은 아직까지 발생하지 않았으나 </a:t>
            </a:r>
            <a:r>
              <a:rPr kumimoji="0" lang="ko-KR" altLang="en-US" sz="1500" dirty="0" err="1"/>
              <a:t>구소련의</a:t>
            </a:r>
            <a:r>
              <a:rPr kumimoji="0" lang="ko-KR" altLang="en-US" sz="1500" dirty="0"/>
              <a:t> 핵무기나 </a:t>
            </a:r>
            <a:r>
              <a:rPr kumimoji="0" lang="ko-KR" altLang="en-US" sz="1500" dirty="0" err="1"/>
              <a:t>핵물질이</a:t>
            </a:r>
            <a:r>
              <a:rPr kumimoji="0" lang="ko-KR" altLang="en-US" sz="1500" dirty="0"/>
              <a:t> 국제 테러조직에 유출되었을 가능성이 오랫동안 지적되어 왔기 때문에 안심할 수 있는 상황이라고 볼 수 없음</a:t>
            </a:r>
            <a:r>
              <a:rPr kumimoji="0" lang="en-US" altLang="ko-KR" sz="1500" dirty="0"/>
              <a:t>. 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500" dirty="0"/>
              <a:t>다만 정치적 목적 달성을 위하여 핵무기를 직접 사용할 만큼 실익이 없다고 볼 수 있지만</a:t>
            </a:r>
            <a:r>
              <a:rPr kumimoji="0" lang="en-US" altLang="ko-KR" sz="1500" dirty="0"/>
              <a:t>, </a:t>
            </a:r>
            <a:r>
              <a:rPr kumimoji="0" lang="ko-KR" altLang="en-US" sz="1500" dirty="0"/>
              <a:t>테러리즘의 특성상 보복용으로 활용될 경우도 전혀 배제할 수는 없을 것임</a:t>
            </a:r>
            <a:r>
              <a:rPr kumimoji="0" lang="en-US" altLang="ko-KR" sz="1500" dirty="0"/>
              <a:t>. </a:t>
            </a:r>
          </a:p>
        </p:txBody>
      </p:sp>
      <p:pic>
        <p:nvPicPr>
          <p:cNvPr id="23554" name="Picture 2" descr="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285860"/>
            <a:ext cx="3214710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48133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8134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8135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8136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8137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48138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639763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2-6</a:t>
            </a:r>
            <a:r>
              <a:rPr kumimoji="0" lang="en-US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테러리즘의 구체적 유형 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NBC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</a:t>
            </a:r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357158" y="823206"/>
            <a:ext cx="5245109" cy="528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endParaRPr kumimoji="0" lang="en-US" altLang="ko-KR" sz="1400" dirty="0"/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400" dirty="0" smtClean="0"/>
              <a:t>생물무기는 </a:t>
            </a:r>
            <a:r>
              <a:rPr kumimoji="0" lang="ko-KR" altLang="en-US" sz="1400" dirty="0"/>
              <a:t>인간을 비롯한 동식물에 유해한 </a:t>
            </a:r>
            <a:r>
              <a:rPr kumimoji="0" lang="ko-KR" altLang="en-US" sz="1400" dirty="0">
                <a:solidFill>
                  <a:srgbClr val="FF0000"/>
                </a:solidFill>
              </a:rPr>
              <a:t>세균</a:t>
            </a:r>
            <a:r>
              <a:rPr kumimoji="0" lang="en-US" altLang="ko-KR" sz="1400" dirty="0">
                <a:solidFill>
                  <a:srgbClr val="FF0000"/>
                </a:solidFill>
              </a:rPr>
              <a:t>, </a:t>
            </a:r>
            <a:r>
              <a:rPr kumimoji="0" lang="ko-KR" altLang="en-US" sz="1400" dirty="0">
                <a:solidFill>
                  <a:srgbClr val="FF0000"/>
                </a:solidFill>
              </a:rPr>
              <a:t>바이러스를 이용한 무기로 무기에 따라서는 치사율이 매우 높을 뿐만 아니라</a:t>
            </a:r>
            <a:r>
              <a:rPr kumimoji="0" lang="en-US" altLang="ko-KR" sz="1400" dirty="0">
                <a:solidFill>
                  <a:srgbClr val="FF0000"/>
                </a:solidFill>
              </a:rPr>
              <a:t>, </a:t>
            </a:r>
            <a:r>
              <a:rPr kumimoji="0" lang="ko-KR" altLang="en-US" sz="1400" dirty="0">
                <a:solidFill>
                  <a:srgbClr val="FF0000"/>
                </a:solidFill>
              </a:rPr>
              <a:t>사회구성원의 공포심을 최대한 자극시킬 수 있음</a:t>
            </a:r>
            <a:r>
              <a:rPr kumimoji="0"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400" dirty="0" smtClean="0"/>
              <a:t>때문에 생물무기는 </a:t>
            </a:r>
            <a:r>
              <a:rPr kumimoji="0" lang="en-US" altLang="ko-KR" sz="1400" dirty="0" smtClean="0"/>
              <a:t>1925</a:t>
            </a:r>
            <a:r>
              <a:rPr kumimoji="0" lang="ko-KR" altLang="en-US" sz="1400" dirty="0" smtClean="0"/>
              <a:t>년 제네바의정서를 통하여 그 사용을 금지시켰는데 </a:t>
            </a:r>
            <a:r>
              <a:rPr kumimoji="0" lang="en-US" altLang="ko-KR" sz="1400" dirty="0" smtClean="0">
                <a:solidFill>
                  <a:srgbClr val="FF0000"/>
                </a:solidFill>
              </a:rPr>
              <a:t>9.11</a:t>
            </a:r>
            <a:r>
              <a:rPr kumimoji="0" lang="ko-KR" altLang="en-US" sz="1400" dirty="0" smtClean="0">
                <a:solidFill>
                  <a:srgbClr val="FF0000"/>
                </a:solidFill>
              </a:rPr>
              <a:t>테러 후 미국에 </a:t>
            </a:r>
            <a:r>
              <a:rPr kumimoji="0" lang="ko-KR" altLang="en-US" sz="1400" dirty="0" err="1" smtClean="0">
                <a:solidFill>
                  <a:srgbClr val="FF0000"/>
                </a:solidFill>
              </a:rPr>
              <a:t>탄저균을</a:t>
            </a:r>
            <a:r>
              <a:rPr kumimoji="0" lang="ko-KR" altLang="en-US" sz="1400" dirty="0" smtClean="0">
                <a:solidFill>
                  <a:srgbClr val="FF0000"/>
                </a:solidFill>
              </a:rPr>
              <a:t> 이용한 </a:t>
            </a:r>
            <a:r>
              <a:rPr kumimoji="0" lang="ko-KR" altLang="en-US" sz="1400" dirty="0" err="1" smtClean="0">
                <a:solidFill>
                  <a:srgbClr val="FF0000"/>
                </a:solidFill>
              </a:rPr>
              <a:t>괴우편이</a:t>
            </a:r>
            <a:r>
              <a:rPr kumimoji="0" lang="ko-KR" altLang="en-US" sz="1400" dirty="0" smtClean="0">
                <a:solidFill>
                  <a:srgbClr val="FF0000"/>
                </a:solidFill>
              </a:rPr>
              <a:t> 배달되어 생물무기를 활용한 테러가 막연한 공포에서 </a:t>
            </a:r>
            <a:r>
              <a:rPr kumimoji="0" lang="ko-KR" altLang="en-US" sz="1400" dirty="0" err="1" smtClean="0">
                <a:solidFill>
                  <a:srgbClr val="FF0000"/>
                </a:solidFill>
              </a:rPr>
              <a:t>현실화되어지는</a:t>
            </a:r>
            <a:r>
              <a:rPr kumimoji="0" lang="ko-KR" altLang="en-US" sz="1400" dirty="0" smtClean="0">
                <a:solidFill>
                  <a:srgbClr val="FF0000"/>
                </a:solidFill>
              </a:rPr>
              <a:t> 상황을 맞게 되었음</a:t>
            </a:r>
            <a:endParaRPr kumimoji="0" lang="en-US" altLang="ko-KR" sz="1400" dirty="0" smtClean="0">
              <a:solidFill>
                <a:srgbClr val="FF0000"/>
              </a:solidFill>
            </a:endParaRPr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400" dirty="0" smtClean="0"/>
              <a:t>화학무기는 </a:t>
            </a:r>
            <a:r>
              <a:rPr kumimoji="0" lang="ko-KR" altLang="en-US" sz="1400" dirty="0"/>
              <a:t>신경을 마비시키거나 피부나 조직을 썩게 만들거나 질식을 시키는 각종 성분의 화학약품을 사용한 무기를 말하는데</a:t>
            </a:r>
            <a:r>
              <a:rPr kumimoji="0" lang="en-US" altLang="ko-KR" sz="1400" dirty="0"/>
              <a:t>, </a:t>
            </a:r>
            <a:r>
              <a:rPr kumimoji="0" lang="ko-KR" altLang="en-US" sz="1400" dirty="0"/>
              <a:t>대량살상 능력을 지니고 있기 때문에 공포의 대상임</a:t>
            </a:r>
            <a:r>
              <a:rPr kumimoji="0" lang="en-US" altLang="ko-KR" sz="1400" dirty="0"/>
              <a:t>. </a:t>
            </a:r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400" dirty="0" err="1"/>
              <a:t>전쟁중에는</a:t>
            </a:r>
            <a:r>
              <a:rPr kumimoji="0" lang="ko-KR" altLang="en-US" sz="1400" dirty="0"/>
              <a:t> </a:t>
            </a:r>
            <a:r>
              <a:rPr kumimoji="0" lang="ko-KR" altLang="en-US" sz="1400" dirty="0">
                <a:solidFill>
                  <a:srgbClr val="FF0000"/>
                </a:solidFill>
              </a:rPr>
              <a:t>독일군이 사용한바 있고</a:t>
            </a:r>
            <a:r>
              <a:rPr kumimoji="0" lang="en-US" altLang="ko-KR" sz="1400" dirty="0">
                <a:solidFill>
                  <a:srgbClr val="FF0000"/>
                </a:solidFill>
              </a:rPr>
              <a:t>, </a:t>
            </a:r>
            <a:r>
              <a:rPr kumimoji="0" lang="ko-KR" altLang="en-US" sz="1400" dirty="0">
                <a:solidFill>
                  <a:srgbClr val="FF0000"/>
                </a:solidFill>
              </a:rPr>
              <a:t>이란</a:t>
            </a:r>
            <a:r>
              <a:rPr kumimoji="0" lang="en-US" altLang="ko-KR" sz="1400" dirty="0">
                <a:solidFill>
                  <a:srgbClr val="FF0000"/>
                </a:solidFill>
              </a:rPr>
              <a:t>․</a:t>
            </a:r>
            <a:r>
              <a:rPr kumimoji="0" lang="ko-KR" altLang="en-US" sz="1400" dirty="0">
                <a:solidFill>
                  <a:srgbClr val="FF0000"/>
                </a:solidFill>
              </a:rPr>
              <a:t>이라크 전쟁에서 이라크가 </a:t>
            </a:r>
            <a:r>
              <a:rPr kumimoji="0" lang="ko-KR" altLang="en-US" sz="1400" dirty="0" err="1">
                <a:solidFill>
                  <a:srgbClr val="FF0000"/>
                </a:solidFill>
              </a:rPr>
              <a:t>사린가스를</a:t>
            </a:r>
            <a:r>
              <a:rPr kumimoji="0" lang="ko-KR" altLang="en-US" sz="1400" dirty="0">
                <a:solidFill>
                  <a:srgbClr val="FF0000"/>
                </a:solidFill>
              </a:rPr>
              <a:t> 사용하여 이라크 북부 </a:t>
            </a:r>
            <a:r>
              <a:rPr kumimoji="0" lang="ko-KR" altLang="en-US" sz="1400" dirty="0" err="1">
                <a:solidFill>
                  <a:srgbClr val="FF0000"/>
                </a:solidFill>
              </a:rPr>
              <a:t>쿠르드족을</a:t>
            </a:r>
            <a:r>
              <a:rPr kumimoji="0" lang="ko-KR" altLang="en-US" sz="1400" dirty="0">
                <a:solidFill>
                  <a:srgbClr val="FF0000"/>
                </a:solidFill>
              </a:rPr>
              <a:t> 대량 살상한 바 있음</a:t>
            </a:r>
            <a:r>
              <a:rPr kumimoji="0"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400" dirty="0"/>
              <a:t>일본에서는 </a:t>
            </a:r>
            <a:r>
              <a:rPr kumimoji="0" lang="ko-KR" altLang="en-US" sz="1400" dirty="0" err="1">
                <a:solidFill>
                  <a:srgbClr val="FF0000"/>
                </a:solidFill>
              </a:rPr>
              <a:t>옴진리교</a:t>
            </a:r>
            <a:r>
              <a:rPr kumimoji="0" lang="ko-KR" altLang="en-US" sz="1400" dirty="0" err="1"/>
              <a:t>에서</a:t>
            </a:r>
            <a:r>
              <a:rPr kumimoji="0" lang="ko-KR" altLang="en-US" sz="1400" dirty="0"/>
              <a:t> </a:t>
            </a:r>
            <a:r>
              <a:rPr kumimoji="0" lang="ko-KR" altLang="en-US" sz="1400" dirty="0" err="1"/>
              <a:t>이시하라</a:t>
            </a:r>
            <a:r>
              <a:rPr kumimoji="0" lang="ko-KR" altLang="en-US" sz="1400" dirty="0"/>
              <a:t> 교주의 명령으로 지하철 구내에서 </a:t>
            </a:r>
            <a:r>
              <a:rPr kumimoji="0" lang="ko-KR" altLang="en-US" sz="1400" dirty="0" err="1"/>
              <a:t>사린가스를</a:t>
            </a:r>
            <a:r>
              <a:rPr kumimoji="0" lang="ko-KR" altLang="en-US" sz="1400" dirty="0"/>
              <a:t> 뿌려 사망 </a:t>
            </a:r>
            <a:r>
              <a:rPr kumimoji="0" lang="en-US" altLang="ko-KR" sz="1400" dirty="0"/>
              <a:t>12</a:t>
            </a:r>
            <a:r>
              <a:rPr kumimoji="0" lang="ko-KR" altLang="en-US" sz="1400" dirty="0"/>
              <a:t>명</a:t>
            </a:r>
            <a:r>
              <a:rPr kumimoji="0" lang="en-US" altLang="ko-KR" sz="1400" dirty="0"/>
              <a:t>, </a:t>
            </a:r>
            <a:r>
              <a:rPr kumimoji="0" lang="ko-KR" altLang="en-US" sz="1400" dirty="0"/>
              <a:t>부상 </a:t>
            </a:r>
            <a:r>
              <a:rPr kumimoji="0" lang="en-US" altLang="ko-KR" sz="1400" dirty="0"/>
              <a:t>4000</a:t>
            </a:r>
            <a:r>
              <a:rPr kumimoji="0" lang="ko-KR" altLang="en-US" sz="1400" dirty="0"/>
              <a:t>여명이나 발생시킨 종교적 테러 사건이 유명함</a:t>
            </a:r>
            <a:r>
              <a:rPr kumimoji="0" lang="en-US" altLang="ko-KR" sz="1400" dirty="0"/>
              <a:t>.</a:t>
            </a:r>
            <a:r>
              <a:rPr kumimoji="0" lang="en-US" altLang="ko-KR" sz="1400" dirty="0">
                <a:latin typeface="Arial"/>
              </a:rPr>
              <a:t> </a:t>
            </a:r>
            <a:r>
              <a:rPr kumimoji="0" lang="en-US" altLang="ko-KR" sz="1400" dirty="0"/>
              <a:t> </a:t>
            </a:r>
          </a:p>
        </p:txBody>
      </p:sp>
      <p:pic>
        <p:nvPicPr>
          <p:cNvPr id="22530" name="Picture 2" descr="이미지 썸네일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91193" y="833438"/>
            <a:ext cx="2928958" cy="2643206"/>
          </a:xfrm>
          <a:prstGeom prst="rect">
            <a:avLst/>
          </a:prstGeom>
          <a:noFill/>
        </p:spPr>
      </p:pic>
      <p:pic>
        <p:nvPicPr>
          <p:cNvPr id="22532" name="Picture 4" descr="http://imgnews.naver.com/image/038/2008/08/05/jusu123020080805021425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3476954"/>
            <a:ext cx="2928958" cy="2800351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5748317" y="6334780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7030A0"/>
                </a:solidFill>
              </a:rPr>
              <a:t>미 연방의회 </a:t>
            </a:r>
            <a:r>
              <a:rPr lang="ko-KR" altLang="en-US" sz="1400" dirty="0" err="1" smtClean="0">
                <a:solidFill>
                  <a:srgbClr val="7030A0"/>
                </a:solidFill>
              </a:rPr>
              <a:t>탄저균</a:t>
            </a:r>
            <a:r>
              <a:rPr lang="ko-KR" altLang="en-US" sz="1400" dirty="0" smtClean="0">
                <a:solidFill>
                  <a:srgbClr val="7030A0"/>
                </a:solidFill>
              </a:rPr>
              <a:t> 테러와 범인인 </a:t>
            </a:r>
            <a:endParaRPr lang="en-US" altLang="ko-KR" sz="1400" dirty="0" smtClean="0">
              <a:solidFill>
                <a:srgbClr val="7030A0"/>
              </a:solidFill>
            </a:endParaRPr>
          </a:p>
          <a:p>
            <a:r>
              <a:rPr lang="ko-KR" altLang="en-US" sz="1400" dirty="0" smtClean="0">
                <a:solidFill>
                  <a:srgbClr val="7030A0"/>
                </a:solidFill>
              </a:rPr>
              <a:t>미군 생물학자</a:t>
            </a:r>
            <a:r>
              <a:rPr lang="en-US" altLang="ko-KR" sz="1400" dirty="0" smtClean="0">
                <a:solidFill>
                  <a:srgbClr val="7030A0"/>
                </a:solidFill>
              </a:rPr>
              <a:t>-</a:t>
            </a:r>
            <a:r>
              <a:rPr lang="ko-KR" altLang="en-US" sz="1400" dirty="0" err="1" smtClean="0">
                <a:solidFill>
                  <a:srgbClr val="7030A0"/>
                </a:solidFill>
              </a:rPr>
              <a:t>알카에다와</a:t>
            </a:r>
            <a:r>
              <a:rPr lang="ko-KR" altLang="en-US" sz="1400" dirty="0" smtClean="0">
                <a:solidFill>
                  <a:srgbClr val="7030A0"/>
                </a:solidFill>
              </a:rPr>
              <a:t> 무관</a:t>
            </a:r>
            <a:endParaRPr lang="ko-KR" altLang="en-US" sz="1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48133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8134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8135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8136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8137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48138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639763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2-7</a:t>
            </a:r>
            <a:r>
              <a:rPr kumimoji="0" lang="en-US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외로운 </a:t>
            </a:r>
            <a:r>
              <a:rPr lang="ko-KR" altLang="en-US" sz="18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늑대형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테러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179512" y="1165225"/>
            <a:ext cx="5006930" cy="5392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400" dirty="0"/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ko-KR" altLang="en-US" sz="1400" dirty="0" smtClean="0"/>
              <a:t>외로운 </a:t>
            </a:r>
            <a:r>
              <a:rPr lang="ko-KR" altLang="en-US" sz="1400" dirty="0"/>
              <a:t>늑대는 본래 </a:t>
            </a:r>
            <a:r>
              <a:rPr lang="en-US" altLang="ko-KR" sz="1400" dirty="0"/>
              <a:t>1996</a:t>
            </a:r>
            <a:r>
              <a:rPr lang="ko-KR" altLang="en-US" sz="1400" dirty="0"/>
              <a:t>년 러시아 남부 </a:t>
            </a:r>
            <a:r>
              <a:rPr lang="ko-KR" altLang="en-US" sz="1400" dirty="0" err="1"/>
              <a:t>다게스탄공화국</a:t>
            </a:r>
            <a:r>
              <a:rPr lang="ko-KR" altLang="en-US" sz="1400" dirty="0"/>
              <a:t> </a:t>
            </a:r>
            <a:r>
              <a:rPr lang="ko-KR" altLang="en-US" sz="1400" dirty="0" err="1"/>
              <a:t>키즐랴르를</a:t>
            </a:r>
            <a:r>
              <a:rPr lang="ko-KR" altLang="en-US" sz="1400" dirty="0"/>
              <a:t> 기습한 </a:t>
            </a:r>
            <a:r>
              <a:rPr lang="ko-KR" altLang="en-US" sz="1400" dirty="0" err="1"/>
              <a:t>체첸</a:t>
            </a:r>
            <a:r>
              <a:rPr lang="ko-KR" altLang="en-US" sz="1400" dirty="0"/>
              <a:t> 반군을 일컫는 말이었으나</a:t>
            </a:r>
            <a:r>
              <a:rPr lang="en-US" altLang="ko-KR" sz="1400" dirty="0"/>
              <a:t>, 1990</a:t>
            </a:r>
            <a:r>
              <a:rPr lang="ko-KR" altLang="en-US" sz="1400" dirty="0"/>
              <a:t>년대 중반 미국의 극우 인종주의자 </a:t>
            </a:r>
            <a:r>
              <a:rPr lang="ko-KR" altLang="en-US" sz="1400" dirty="0" err="1"/>
              <a:t>앨릭스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커티스에</a:t>
            </a:r>
            <a:r>
              <a:rPr lang="ko-KR" altLang="en-US" sz="1400" dirty="0"/>
              <a:t> 의해 </a:t>
            </a:r>
            <a:r>
              <a:rPr lang="en-US" altLang="ko-KR" sz="1400" dirty="0"/>
              <a:t>'</a:t>
            </a:r>
            <a:r>
              <a:rPr lang="ko-KR" altLang="en-US" sz="1400" dirty="0"/>
              <a:t>자생적 테러리스트</a:t>
            </a:r>
            <a:r>
              <a:rPr lang="en-US" altLang="ko-KR" sz="1400" dirty="0"/>
              <a:t>'</a:t>
            </a:r>
            <a:r>
              <a:rPr lang="ko-KR" altLang="en-US" sz="1400" dirty="0"/>
              <a:t>라는 의미로 </a:t>
            </a:r>
            <a:r>
              <a:rPr lang="ko-KR" altLang="en-US" sz="1400" dirty="0" smtClean="0"/>
              <a:t>변화되었음</a:t>
            </a:r>
            <a:endParaRPr lang="en-US" altLang="ko-KR" sz="1400" dirty="0" smtClean="0"/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en-US" altLang="ko-KR" sz="1400" dirty="0" smtClean="0"/>
              <a:t> </a:t>
            </a:r>
            <a:r>
              <a:rPr lang="ko-KR" altLang="en-US" sz="1400" dirty="0"/>
              <a:t>당시 </a:t>
            </a:r>
            <a:r>
              <a:rPr lang="ko-KR" altLang="en-US" sz="1400" dirty="0" err="1"/>
              <a:t>커티스는</a:t>
            </a:r>
            <a:r>
              <a:rPr lang="ko-KR" altLang="en-US" sz="1400" dirty="0"/>
              <a:t> 백인 </a:t>
            </a:r>
            <a:r>
              <a:rPr lang="ko-KR" altLang="en-US" sz="1400" dirty="0" err="1"/>
              <a:t>우월자들의</a:t>
            </a:r>
            <a:r>
              <a:rPr lang="ko-KR" altLang="en-US" sz="1400" dirty="0"/>
              <a:t> 행동을 선동하면서 외로운 늑대라는 표현을 사용한 바 </a:t>
            </a:r>
            <a:r>
              <a:rPr lang="ko-KR" altLang="en-US" sz="1400" dirty="0" smtClean="0"/>
              <a:t>있음</a:t>
            </a:r>
            <a:r>
              <a:rPr lang="en-US" altLang="ko-KR" sz="1400" dirty="0" smtClean="0"/>
              <a:t> </a:t>
            </a:r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endParaRPr lang="en-US" altLang="ko-KR" sz="1400" dirty="0"/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ko-KR" altLang="en-US" sz="1400" dirty="0" smtClean="0"/>
              <a:t>이들은 </a:t>
            </a:r>
            <a:r>
              <a:rPr lang="ko-KR" altLang="en-US" sz="1400" dirty="0"/>
              <a:t>배후세력 없이 특정 조직이나 정부에 대한 반감으로 극단주의 단체의 이데올로기나 신념 등에 자발적으로 동조해 테러를 </a:t>
            </a:r>
            <a:r>
              <a:rPr lang="ko-KR" altLang="en-US" sz="1400" dirty="0" smtClean="0"/>
              <a:t>자행하였음</a:t>
            </a:r>
            <a:r>
              <a:rPr lang="en-US" altLang="ko-KR" sz="1400" dirty="0" smtClean="0"/>
              <a:t>. </a:t>
            </a:r>
            <a:endParaRPr lang="en-US" altLang="ko-KR" sz="1400" dirty="0"/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ko-KR" altLang="en-US" sz="1400" dirty="0" smtClean="0"/>
              <a:t>이에 </a:t>
            </a:r>
            <a:r>
              <a:rPr lang="ko-KR" altLang="en-US" sz="1400" dirty="0"/>
              <a:t>외로운 늑대에 의한 테러는 테러 감행 시점이나 방식에 대한 정보 수집이 쉽지 않아 예방이 거의 불가능하고</a:t>
            </a:r>
            <a:r>
              <a:rPr lang="en-US" altLang="ko-KR" sz="1400" dirty="0"/>
              <a:t>, </a:t>
            </a:r>
            <a:r>
              <a:rPr lang="ko-KR" altLang="en-US" sz="1400" dirty="0"/>
              <a:t>추적이 힘들어 조직에 의한 테러보다 더욱 큰 위협으로 받아들여지고 </a:t>
            </a:r>
            <a:r>
              <a:rPr lang="ko-KR" altLang="en-US" sz="1400" dirty="0" smtClean="0"/>
              <a:t>있음</a:t>
            </a:r>
            <a:endParaRPr lang="en-US" altLang="ko-KR" sz="1400" dirty="0"/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endParaRPr kumimoji="0" lang="en-US" altLang="ko-KR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2230" y="3550745"/>
            <a:ext cx="3810000" cy="306705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3670" y="-19395"/>
            <a:ext cx="2857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0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48133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8134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8135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8136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8137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48138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639763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2-7</a:t>
            </a:r>
            <a:r>
              <a:rPr kumimoji="0" lang="en-US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외로운 </a:t>
            </a:r>
            <a:r>
              <a:rPr lang="ko-KR" altLang="en-US" sz="18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늑대형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테러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107504" y="1125883"/>
            <a:ext cx="5006930" cy="622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400" dirty="0"/>
          </a:p>
          <a:p>
            <a:pPr marL="263525" indent="-263525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ko-KR" altLang="en-US" sz="1400" dirty="0" smtClean="0"/>
              <a:t>미국의 </a:t>
            </a:r>
            <a:r>
              <a:rPr lang="ko-KR" altLang="en-US" sz="1400" dirty="0"/>
              <a:t>경우 </a:t>
            </a:r>
            <a:r>
              <a:rPr lang="en-US" altLang="ko-KR" sz="1400" dirty="0"/>
              <a:t>2000</a:t>
            </a:r>
            <a:r>
              <a:rPr lang="ko-KR" altLang="en-US" sz="1400" dirty="0"/>
              <a:t>년대 이후 주로 이슬람계 젊은이들 사이에서 외로운 늑대가 발견되고 </a:t>
            </a:r>
            <a:r>
              <a:rPr lang="ko-KR" altLang="en-US" sz="1400" dirty="0" smtClean="0"/>
              <a:t>있음</a:t>
            </a:r>
            <a:r>
              <a:rPr lang="en-US" altLang="ko-KR" sz="1400" dirty="0" smtClean="0"/>
              <a:t>. </a:t>
            </a:r>
          </a:p>
          <a:p>
            <a:pPr marL="263525" indent="-263525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ko-KR" altLang="en-US" sz="1400" dirty="0" smtClean="0"/>
              <a:t>미국 </a:t>
            </a:r>
            <a:r>
              <a:rPr lang="ko-KR" altLang="en-US" sz="1400" dirty="0"/>
              <a:t>사회에 적응하지 못해 </a:t>
            </a:r>
            <a:r>
              <a:rPr lang="ko-KR" altLang="en-US" sz="1400" dirty="0" err="1"/>
              <a:t>고립감을</a:t>
            </a:r>
            <a:r>
              <a:rPr lang="ko-KR" altLang="en-US" sz="1400" dirty="0"/>
              <a:t> 느끼는 이민자들이 인터넷 발달로 폭탄 제조법 등을 쉽게 접할 수 있게 되면서 외로운 늑대 테러리스트가 늘어나고 있다는 분석이 </a:t>
            </a:r>
            <a:r>
              <a:rPr lang="ko-KR" altLang="en-US" sz="1400" dirty="0" smtClean="0"/>
              <a:t>많음</a:t>
            </a:r>
            <a:endParaRPr lang="en-US" altLang="ko-KR" sz="1400" dirty="0" smtClean="0"/>
          </a:p>
          <a:p>
            <a:pPr marL="263525" indent="-263525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ko-KR" altLang="en-US" sz="1400" dirty="0" smtClean="0"/>
              <a:t>대표적인 </a:t>
            </a:r>
            <a:r>
              <a:rPr lang="ko-KR" altLang="en-US" sz="1400" dirty="0"/>
              <a:t>외로운 </a:t>
            </a:r>
            <a:r>
              <a:rPr lang="ko-KR" altLang="en-US" sz="1400" dirty="0" err="1"/>
              <a:t>늑대형</a:t>
            </a:r>
            <a:r>
              <a:rPr lang="ko-KR" altLang="en-US" sz="1400" dirty="0"/>
              <a:t> 테러로는 </a:t>
            </a:r>
            <a:r>
              <a:rPr lang="en-US" altLang="ko-KR" sz="1400" dirty="0"/>
              <a:t>1995</a:t>
            </a:r>
            <a:r>
              <a:rPr lang="ko-KR" altLang="en-US" sz="1400" dirty="0"/>
              <a:t>년 </a:t>
            </a:r>
            <a:r>
              <a:rPr lang="ko-KR" altLang="en-US" sz="1400" dirty="0" err="1" smtClean="0"/>
              <a:t>오클라호마시티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연방청사 테러사건 범인인 </a:t>
            </a:r>
            <a:r>
              <a:rPr lang="ko-KR" altLang="en-US" sz="1400" dirty="0" err="1"/>
              <a:t>티머시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맥베이와</a:t>
            </a:r>
            <a:r>
              <a:rPr lang="ko-KR" altLang="en-US" sz="1400" dirty="0"/>
              <a:t> </a:t>
            </a:r>
            <a:r>
              <a:rPr lang="en-US" altLang="ko-KR" sz="1400" dirty="0"/>
              <a:t>2012</a:t>
            </a:r>
            <a:r>
              <a:rPr lang="ko-KR" altLang="en-US" sz="1400" dirty="0"/>
              <a:t>년 프랑스 </a:t>
            </a:r>
            <a:r>
              <a:rPr lang="ko-KR" altLang="en-US" sz="1400" dirty="0" err="1"/>
              <a:t>툴루즈에</a:t>
            </a:r>
            <a:r>
              <a:rPr lang="ko-KR" altLang="en-US" sz="1400" dirty="0"/>
              <a:t> 위치한 유대인 학교 총기 난사 사건 </a:t>
            </a:r>
            <a:r>
              <a:rPr lang="ko-KR" altLang="en-US" sz="1400" dirty="0" smtClean="0"/>
              <a:t>범인 </a:t>
            </a:r>
            <a:r>
              <a:rPr lang="ko-KR" altLang="en-US" sz="1400" dirty="0" err="1" smtClean="0"/>
              <a:t>모하메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드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메라</a:t>
            </a:r>
            <a:r>
              <a:rPr lang="en-US" altLang="ko-KR" sz="1400" dirty="0"/>
              <a:t>, 2013</a:t>
            </a:r>
            <a:r>
              <a:rPr lang="ko-KR" altLang="en-US" sz="1400" dirty="0"/>
              <a:t>년 </a:t>
            </a:r>
            <a:r>
              <a:rPr lang="en-US" altLang="ko-KR" sz="1400" dirty="0"/>
              <a:t>4</a:t>
            </a:r>
            <a:r>
              <a:rPr lang="ko-KR" altLang="en-US" sz="1400" dirty="0"/>
              <a:t>월 보스턴 마라톤 테러를 자행한 </a:t>
            </a:r>
            <a:r>
              <a:rPr lang="ko-KR" altLang="en-US" sz="1400" dirty="0" err="1" smtClean="0"/>
              <a:t>차르나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예프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형제</a:t>
            </a:r>
            <a:r>
              <a:rPr lang="en-US" altLang="ko-KR" sz="1400" dirty="0"/>
              <a:t>, 2014</a:t>
            </a:r>
            <a:r>
              <a:rPr lang="ko-KR" altLang="en-US" sz="1400" dirty="0"/>
              <a:t>년 </a:t>
            </a:r>
            <a:r>
              <a:rPr lang="en-US" altLang="ko-KR" sz="1400" dirty="0"/>
              <a:t>12</a:t>
            </a:r>
            <a:r>
              <a:rPr lang="ko-KR" altLang="en-US" sz="1400" dirty="0"/>
              <a:t>월 호주 시드니 도심 카페에서 </a:t>
            </a:r>
            <a:r>
              <a:rPr lang="ko-KR" altLang="en-US" sz="1400" dirty="0" smtClean="0"/>
              <a:t>인질극 을 </a:t>
            </a:r>
            <a:r>
              <a:rPr lang="ko-KR" altLang="en-US" sz="1400" dirty="0"/>
              <a:t>일으킨 범인 만 하론 </a:t>
            </a:r>
            <a:r>
              <a:rPr lang="ko-KR" altLang="en-US" sz="1400" dirty="0" err="1"/>
              <a:t>모니스</a:t>
            </a:r>
            <a:r>
              <a:rPr lang="ko-KR" altLang="en-US" sz="1400" dirty="0"/>
              <a:t> 등이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최근 외로운 늑대들의 테러가 지구촌의 새로운 위협으로 떠오르고 </a:t>
            </a:r>
            <a:r>
              <a:rPr lang="ko-KR" altLang="en-US" sz="1400" dirty="0" smtClean="0"/>
              <a:t>있음</a:t>
            </a:r>
            <a:endParaRPr lang="en-US" altLang="ko-KR" sz="1400" dirty="0" smtClean="0"/>
          </a:p>
          <a:p>
            <a:pPr marL="263525" indent="-263525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ko-KR" altLang="en-US" sz="1400" dirty="0" smtClean="0"/>
              <a:t>유럽에서는 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en-US" altLang="ko-KR" sz="1400" dirty="0"/>
              <a:t>2016</a:t>
            </a:r>
            <a:r>
              <a:rPr lang="ko-KR" altLang="en-US" sz="1400" dirty="0"/>
              <a:t>년 </a:t>
            </a:r>
            <a:r>
              <a:rPr lang="en-US" altLang="ko-KR" sz="1400" dirty="0"/>
              <a:t>6</a:t>
            </a:r>
            <a:r>
              <a:rPr lang="ko-KR" altLang="en-US" sz="1400" dirty="0"/>
              <a:t>월 </a:t>
            </a:r>
            <a:r>
              <a:rPr lang="en-US" altLang="ko-KR" sz="1400" dirty="0"/>
              <a:t>13</a:t>
            </a:r>
            <a:r>
              <a:rPr lang="ko-KR" altLang="en-US" sz="1400" dirty="0"/>
              <a:t>일 파리근교에서 </a:t>
            </a:r>
            <a:r>
              <a:rPr lang="en-US" altLang="ko-KR" sz="1400" dirty="0"/>
              <a:t>IS</a:t>
            </a:r>
            <a:r>
              <a:rPr lang="ko-KR" altLang="en-US" sz="1400" dirty="0"/>
              <a:t>추종자에 의해 경찰관 </a:t>
            </a:r>
            <a:r>
              <a:rPr lang="ko-KR" altLang="en-US" sz="1400" dirty="0" smtClean="0"/>
              <a:t>커플 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smtClean="0"/>
              <a:t>피살</a:t>
            </a:r>
            <a:endParaRPr lang="ko-KR" altLang="en-US" sz="1400" dirty="0"/>
          </a:p>
          <a:p>
            <a:r>
              <a:rPr lang="en-US" altLang="ko-KR" sz="1400" dirty="0" smtClean="0"/>
              <a:t> - 2016</a:t>
            </a:r>
            <a:r>
              <a:rPr lang="ko-KR" altLang="en-US" sz="1400" dirty="0"/>
              <a:t>년 </a:t>
            </a:r>
            <a:r>
              <a:rPr lang="en-US" altLang="ko-KR" sz="1400" dirty="0"/>
              <a:t>7</a:t>
            </a:r>
            <a:r>
              <a:rPr lang="ko-KR" altLang="en-US" sz="1400" dirty="0"/>
              <a:t>월 </a:t>
            </a:r>
            <a:r>
              <a:rPr lang="en-US" altLang="ko-KR" sz="1400" dirty="0"/>
              <a:t>14</a:t>
            </a:r>
            <a:r>
              <a:rPr lang="ko-KR" altLang="en-US" sz="1400" dirty="0"/>
              <a:t>일 니스에서 트럭테러로 </a:t>
            </a:r>
            <a:r>
              <a:rPr lang="en-US" altLang="ko-KR" sz="1400" dirty="0"/>
              <a:t>80</a:t>
            </a:r>
            <a:r>
              <a:rPr lang="ko-KR" altLang="en-US" sz="1400" dirty="0"/>
              <a:t>여명 사망</a:t>
            </a:r>
          </a:p>
          <a:p>
            <a:r>
              <a:rPr lang="en-US" altLang="ko-KR" sz="1400" dirty="0" smtClean="0"/>
              <a:t> - 2016</a:t>
            </a:r>
            <a:r>
              <a:rPr lang="ko-KR" altLang="en-US" sz="1400" dirty="0"/>
              <a:t>년 </a:t>
            </a:r>
            <a:r>
              <a:rPr lang="en-US" altLang="ko-KR" sz="1400" dirty="0"/>
              <a:t>6</a:t>
            </a:r>
            <a:r>
              <a:rPr lang="ko-KR" altLang="en-US" sz="1400" dirty="0"/>
              <a:t>월 </a:t>
            </a:r>
            <a:r>
              <a:rPr lang="en-US" altLang="ko-KR" sz="1400" dirty="0"/>
              <a:t>28</a:t>
            </a:r>
            <a:r>
              <a:rPr lang="ko-KR" altLang="en-US" sz="1400" dirty="0"/>
              <a:t>일 터키 이스탄불 </a:t>
            </a:r>
            <a:r>
              <a:rPr lang="ko-KR" altLang="en-US" sz="1400" dirty="0" err="1"/>
              <a:t>아타튀르크</a:t>
            </a:r>
            <a:r>
              <a:rPr lang="ko-KR" altLang="en-US" sz="1400" dirty="0"/>
              <a:t> 국제공항 </a:t>
            </a:r>
            <a:r>
              <a:rPr lang="ko-KR" altLang="en-US" sz="1400" dirty="0" smtClean="0"/>
              <a:t>테러   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사망자 </a:t>
            </a:r>
            <a:r>
              <a:rPr lang="en-US" altLang="ko-KR" sz="1400" dirty="0"/>
              <a:t>41</a:t>
            </a:r>
            <a:r>
              <a:rPr lang="ko-KR" altLang="en-US" sz="1400" dirty="0" smtClean="0"/>
              <a:t>명 발생</a:t>
            </a:r>
            <a:endParaRPr lang="ko-KR" altLang="en-US" sz="1400" dirty="0"/>
          </a:p>
          <a:p>
            <a:pPr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</a:pPr>
            <a:r>
              <a:rPr lang="ko-KR" altLang="en-US" sz="1400" dirty="0" smtClean="0"/>
              <a:t/>
            </a:r>
            <a:br>
              <a:rPr lang="ko-KR" altLang="en-US" sz="1400" dirty="0" smtClean="0"/>
            </a:br>
            <a:r>
              <a:rPr lang="ko-KR" altLang="en-US" sz="1400" dirty="0" smtClean="0"/>
              <a:t/>
            </a:r>
            <a:br>
              <a:rPr lang="ko-KR" altLang="en-US" sz="1400" dirty="0" smtClean="0"/>
            </a:br>
            <a:endParaRPr kumimoji="0" lang="en-US" altLang="ko-KR" sz="14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989" y="116632"/>
            <a:ext cx="3312368" cy="228498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945" y="2470890"/>
            <a:ext cx="4104456" cy="434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5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4096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096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096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096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096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40970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639763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3-1</a:t>
            </a:r>
            <a:r>
              <a:rPr kumimoji="0" lang="en-US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테러리즘의 전략적 특성 </a:t>
            </a:r>
            <a:r>
              <a:rPr kumimoji="0" lang="en-US" altLang="ko-KR" sz="1800" dirty="0">
                <a:solidFill>
                  <a:schemeClr val="tx1"/>
                </a:solidFill>
                <a:latin typeface="Arial"/>
                <a:ea typeface="HY견고딕" pitchFamily="18" charset="-127"/>
              </a:rPr>
              <a:t>–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전략적 특성</a:t>
            </a:r>
          </a:p>
        </p:txBody>
      </p:sp>
      <p:sp>
        <p:nvSpPr>
          <p:cNvPr id="40971" name="Rectangle 11"/>
          <p:cNvSpPr>
            <a:spLocks noChangeArrowheads="1"/>
          </p:cNvSpPr>
          <p:nvPr/>
        </p:nvSpPr>
        <p:spPr bwMode="auto">
          <a:xfrm>
            <a:off x="611188" y="1563688"/>
            <a:ext cx="734536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/>
              <a:t>테러는 위협적이다</a:t>
            </a:r>
            <a:r>
              <a:rPr kumimoji="0" lang="en-US" altLang="ko-KR" sz="1600"/>
              <a:t>.</a:t>
            </a:r>
          </a:p>
          <a:p>
            <a:pPr marL="263525" indent="-263525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/>
              <a:t>항상 목적의도적이다</a:t>
            </a:r>
            <a:r>
              <a:rPr kumimoji="0" lang="en-US" altLang="ko-KR" sz="1600"/>
              <a:t>.</a:t>
            </a:r>
          </a:p>
          <a:p>
            <a:pPr marL="263525" indent="-263525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/>
              <a:t>인간 개인의 마음속에서 행동의향이 형성된 것이다</a:t>
            </a:r>
            <a:r>
              <a:rPr kumimoji="0" lang="en-US" altLang="ko-KR" sz="1600"/>
              <a:t>. </a:t>
            </a:r>
          </a:p>
          <a:p>
            <a:pPr marL="263525" indent="-263525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/>
              <a:t>테러는 성격상 지속적 행동이다</a:t>
            </a:r>
            <a:r>
              <a:rPr kumimoji="0" lang="en-US" altLang="ko-KR" sz="1600"/>
              <a:t>. </a:t>
            </a:r>
          </a:p>
          <a:p>
            <a:pPr marL="263525" indent="-263525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/>
              <a:t>테러리즘의 위협과 행동은 경고로서 전달되도록 설계된다</a:t>
            </a:r>
            <a:r>
              <a:rPr kumimoji="0" lang="en-US" altLang="ko-KR" sz="1600"/>
              <a:t>.</a:t>
            </a:r>
          </a:p>
          <a:p>
            <a:pPr marL="263525" indent="-263525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/>
              <a:t>테러리즘은 분리적</a:t>
            </a:r>
            <a:r>
              <a:rPr kumimoji="0" lang="en-US" altLang="ko-KR" sz="1600"/>
              <a:t>(Divisive)</a:t>
            </a:r>
            <a:r>
              <a:rPr kumimoji="0" lang="ko-KR" altLang="en-US" sz="1600"/>
              <a:t>이다</a:t>
            </a:r>
            <a:r>
              <a:rPr kumimoji="0" lang="en-US" altLang="ko-KR" sz="1600"/>
              <a:t>.</a:t>
            </a:r>
          </a:p>
          <a:p>
            <a:pPr marL="263525" indent="-263525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/>
              <a:t>암암리에 비밀의 성격을 띤다</a:t>
            </a:r>
            <a:r>
              <a:rPr kumimoji="0" lang="en-US" altLang="ko-KR" sz="1600"/>
              <a:t>.</a:t>
            </a:r>
          </a:p>
          <a:p>
            <a:pPr marL="263525" indent="-263525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/>
              <a:t>최소한 시초에는 고도로 비인간적 행위이다</a:t>
            </a:r>
            <a:r>
              <a:rPr kumimoji="0" lang="en-US" altLang="ko-KR" sz="16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41989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1990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1991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1992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1993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41994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639763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3-2</a:t>
            </a:r>
            <a:r>
              <a:rPr kumimoji="0" lang="en-US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테러리즘의 전략적 특성 </a:t>
            </a:r>
            <a:r>
              <a:rPr kumimoji="0" lang="en-US" altLang="ko-KR" sz="1800" dirty="0">
                <a:solidFill>
                  <a:schemeClr val="tx1"/>
                </a:solidFill>
                <a:latin typeface="Arial"/>
                <a:ea typeface="HY견고딕" pitchFamily="18" charset="-127"/>
              </a:rPr>
              <a:t>–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전쟁과 테러와의 관계</a:t>
            </a:r>
          </a:p>
        </p:txBody>
      </p:sp>
      <p:sp>
        <p:nvSpPr>
          <p:cNvPr id="41995" name="Rectangle 11"/>
          <p:cNvSpPr>
            <a:spLocks noChangeArrowheads="1"/>
          </p:cNvSpPr>
          <p:nvPr/>
        </p:nvSpPr>
        <p:spPr bwMode="auto">
          <a:xfrm>
            <a:off x="604838" y="1216025"/>
            <a:ext cx="8209855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dirty="0">
                <a:solidFill>
                  <a:srgbClr val="FF0000"/>
                </a:solidFill>
              </a:rPr>
              <a:t>9.11 </a:t>
            </a:r>
            <a:r>
              <a:rPr kumimoji="0" lang="ko-KR" altLang="en-US" sz="1600" dirty="0">
                <a:solidFill>
                  <a:srgbClr val="FF0000"/>
                </a:solidFill>
              </a:rPr>
              <a:t>미국 세계무역센터 등에 대한 테러와 </a:t>
            </a:r>
            <a:r>
              <a:rPr kumimoji="0" lang="ko-KR" altLang="en-US" sz="1600" dirty="0" smtClean="0">
                <a:solidFill>
                  <a:srgbClr val="FF0000"/>
                </a:solidFill>
              </a:rPr>
              <a:t>전쟁</a:t>
            </a:r>
            <a:endParaRPr kumimoji="0" lang="ko-KR" altLang="en-US" sz="1600" dirty="0"/>
          </a:p>
          <a:p>
            <a:pPr marL="263525" indent="-263525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</a:t>
            </a:r>
            <a:r>
              <a:rPr kumimoji="0" lang="ko-KR" altLang="en-US" sz="1600" dirty="0"/>
              <a:t>역사적으로 테러행위가 잦은 지역에서는 필히 전쟁으로 연결되고 있다는 사실이 확인됨</a:t>
            </a:r>
          </a:p>
          <a:p>
            <a:pPr marL="263525" indent="-263525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- 9.11</a:t>
            </a:r>
            <a:r>
              <a:rPr kumimoji="0" lang="ko-KR" altLang="en-US" sz="1600" dirty="0"/>
              <a:t>테러는 </a:t>
            </a:r>
            <a:r>
              <a:rPr kumimoji="0" lang="en-US" altLang="ko-KR" sz="1600" dirty="0"/>
              <a:t>60</a:t>
            </a:r>
            <a:r>
              <a:rPr kumimoji="0" lang="ko-KR" altLang="en-US" sz="1600" dirty="0" err="1"/>
              <a:t>여년</a:t>
            </a:r>
            <a:r>
              <a:rPr kumimoji="0" lang="ko-KR" altLang="en-US" sz="1600" dirty="0"/>
              <a:t> 전의 진주만 참사를 연상케 하여 미국인들로 하여금 격양된 감정과 전쟁불사의 감정을 유도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2924944"/>
            <a:ext cx="6686550" cy="3816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95288" y="11969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68313" y="1268413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55650" y="1341438"/>
            <a:ext cx="303213" cy="298450"/>
            <a:chOff x="602" y="702"/>
            <a:chExt cx="191" cy="188"/>
          </a:xfrm>
        </p:grpSpPr>
        <p:sp>
          <p:nvSpPr>
            <p:cNvPr id="1024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24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0250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1341438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4-1.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테러의 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일반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적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동향</a:t>
            </a:r>
          </a:p>
        </p:txBody>
      </p:sp>
      <p:pic>
        <p:nvPicPr>
          <p:cNvPr id="10251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10252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521278" y="1849705"/>
            <a:ext cx="3951426" cy="3841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400" dirty="0"/>
          </a:p>
          <a:p>
            <a:pPr marL="263525" indent="-263525" algn="just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/>
              <a:t>폭력적 극단주의의 위협은 미국과 서유럽 전역을 포함하여 전세계적으로 확산되고 있는 추세를 </a:t>
            </a:r>
            <a:r>
              <a:rPr lang="ko-KR" altLang="en-US" sz="1400" dirty="0" smtClean="0"/>
              <a:t>보임</a:t>
            </a:r>
            <a:r>
              <a:rPr lang="en-US" altLang="ko-KR" sz="1400" dirty="0" smtClean="0"/>
              <a:t> </a:t>
            </a:r>
          </a:p>
          <a:p>
            <a:pPr marL="263525" indent="-263525" algn="just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smtClean="0"/>
              <a:t>이러한 </a:t>
            </a:r>
            <a:r>
              <a:rPr lang="ko-KR" altLang="en-US" sz="1400" dirty="0"/>
              <a:t>폭력적 극단주의 테러공격은 우리나라에도 영향을 </a:t>
            </a:r>
            <a:r>
              <a:rPr lang="ko-KR" altLang="en-US" sz="1400" dirty="0" smtClean="0"/>
              <a:t>미친다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몇 가지 최근의 징후들은 우리국가에서도 향후 가까운 미래에 테러공격의 가능성이 현실적으로 나타날 수 있음을 경고한다</a:t>
            </a:r>
            <a:r>
              <a:rPr lang="en-US" altLang="ko-KR" sz="1400" dirty="0"/>
              <a:t>. </a:t>
            </a:r>
            <a:r>
              <a:rPr lang="ko-KR" altLang="en-US" sz="1400" dirty="0"/>
              <a:t>먼저</a:t>
            </a:r>
            <a:r>
              <a:rPr lang="en-US" altLang="ko-KR" sz="1400" dirty="0"/>
              <a:t>, </a:t>
            </a:r>
            <a:r>
              <a:rPr lang="ko-KR" altLang="en-US" sz="1400" dirty="0"/>
              <a:t>국제테러세력인 </a:t>
            </a:r>
            <a:r>
              <a:rPr lang="en-US" altLang="ko-KR" sz="1400" dirty="0"/>
              <a:t>ISIL(The Islamic State in Iraq and the Levant) </a:t>
            </a:r>
            <a:r>
              <a:rPr lang="ko-KR" altLang="en-US" sz="1400" dirty="0"/>
              <a:t>등은 한국을 테러대상으로 </a:t>
            </a:r>
            <a:r>
              <a:rPr lang="ko-KR" altLang="en-US" sz="1400" dirty="0" smtClean="0"/>
              <a:t>지목한 바 있음</a:t>
            </a:r>
            <a:endParaRPr lang="en-US" altLang="ko-KR" sz="1400" dirty="0" smtClean="0"/>
          </a:p>
          <a:p>
            <a:pPr marL="263525" indent="-263525" algn="just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endParaRPr lang="en-US" altLang="ko-KR" sz="1400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701" y="980728"/>
            <a:ext cx="2857500" cy="306705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9144" y="4119216"/>
            <a:ext cx="4457352" cy="2457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95288" y="11969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68313" y="1268413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55650" y="1341438"/>
            <a:ext cx="303213" cy="298450"/>
            <a:chOff x="602" y="702"/>
            <a:chExt cx="191" cy="188"/>
          </a:xfrm>
        </p:grpSpPr>
        <p:sp>
          <p:nvSpPr>
            <p:cNvPr id="1024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24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0250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1341438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4-1.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테러의 </a:t>
            </a: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일반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적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동향</a:t>
            </a:r>
          </a:p>
        </p:txBody>
      </p:sp>
      <p:pic>
        <p:nvPicPr>
          <p:cNvPr id="10251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10252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692582" y="1555030"/>
            <a:ext cx="4599497" cy="3884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400" dirty="0"/>
          </a:p>
          <a:p>
            <a:pPr algn="just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endParaRPr lang="en-US" altLang="ko-KR" sz="1400" dirty="0" smtClean="0"/>
          </a:p>
          <a:p>
            <a:pPr marL="263525" indent="-263525" algn="just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/>
              <a:t>국내에서도 테러추종 또는 지지 세력이 나타나고 </a:t>
            </a:r>
            <a:r>
              <a:rPr lang="ko-KR" altLang="en-US" sz="1400" dirty="0" smtClean="0"/>
              <a:t>있음</a:t>
            </a:r>
            <a:r>
              <a:rPr lang="en-US" altLang="ko-KR" sz="1400" dirty="0" smtClean="0"/>
              <a:t>. </a:t>
            </a:r>
            <a:r>
              <a:rPr lang="ko-KR" altLang="en-US" sz="1400" dirty="0"/>
              <a:t>이 세력은 국내체류 외국인들과 내국인 모두를 </a:t>
            </a:r>
            <a:r>
              <a:rPr lang="ko-KR" altLang="en-US" sz="1400" dirty="0" smtClean="0"/>
              <a:t>포함함</a:t>
            </a:r>
            <a:endParaRPr lang="en-US" altLang="ko-KR" sz="1400" dirty="0" smtClean="0"/>
          </a:p>
          <a:p>
            <a:pPr marL="263525" indent="-263525" algn="just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en-US" altLang="ko-KR" sz="1400" dirty="0" smtClean="0"/>
              <a:t> </a:t>
            </a:r>
            <a:r>
              <a:rPr lang="en-US" altLang="ko-KR" sz="1400" dirty="0"/>
              <a:t>2016</a:t>
            </a:r>
            <a:r>
              <a:rPr lang="ko-KR" altLang="en-US" sz="1400" dirty="0"/>
              <a:t>년 </a:t>
            </a:r>
            <a:r>
              <a:rPr lang="en-US" altLang="ko-KR" sz="1400" dirty="0"/>
              <a:t>10</a:t>
            </a:r>
            <a:r>
              <a:rPr lang="ko-KR" altLang="en-US" sz="1400" dirty="0"/>
              <a:t>월 발생한 </a:t>
            </a:r>
            <a:r>
              <a:rPr lang="ko-KR" altLang="en-US" sz="1400" dirty="0" err="1"/>
              <a:t>오패산</a:t>
            </a:r>
            <a:r>
              <a:rPr lang="ko-KR" altLang="en-US" sz="1400" dirty="0"/>
              <a:t> 터널 사제총기공격사건은 비록 본격적인 테러사건으로 보기는 어렵지만 우리사회에서도 테러공격의 여건은 성숙된 것으로 보여주기에는 </a:t>
            </a:r>
            <a:r>
              <a:rPr lang="ko-KR" altLang="en-US" sz="1400" dirty="0" smtClean="0"/>
              <a:t>충분했고 흥미롭게도 </a:t>
            </a:r>
            <a:r>
              <a:rPr lang="ko-KR" altLang="en-US" sz="1400" dirty="0"/>
              <a:t>폭력적 극단주의 테러공격의 요건들이 이 사건에서 </a:t>
            </a:r>
            <a:r>
              <a:rPr lang="ko-KR" altLang="en-US" sz="1400" dirty="0" smtClean="0"/>
              <a:t>나타남</a:t>
            </a:r>
            <a:endParaRPr lang="en-US" altLang="ko-KR" sz="1400" dirty="0" smtClean="0"/>
          </a:p>
          <a:p>
            <a:pPr marL="263525" indent="-263525" algn="just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en-US" altLang="ko-KR" sz="1400" dirty="0" smtClean="0"/>
              <a:t> </a:t>
            </a:r>
            <a:r>
              <a:rPr lang="ko-KR" altLang="en-US" sz="1400" dirty="0"/>
              <a:t>이처럼 국내에서의 폭력적 극단주의 테러공격의 발생 개연성이 높아짐에 따라 이에 대한 테러대응방안의 마련이 필요해지고 </a:t>
            </a:r>
            <a:r>
              <a:rPr lang="ko-KR" altLang="en-US" sz="1400" dirty="0" smtClean="0"/>
              <a:t>있음</a:t>
            </a:r>
            <a:endParaRPr lang="en-US" altLang="ko-KR" sz="14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1663" y="846111"/>
            <a:ext cx="3177466" cy="359100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6778" y="4679402"/>
            <a:ext cx="3273197" cy="191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3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395288" y="11969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468313" y="1268413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55650" y="1341438"/>
            <a:ext cx="303213" cy="298450"/>
            <a:chOff x="602" y="702"/>
            <a:chExt cx="191" cy="188"/>
          </a:xfrm>
        </p:grpSpPr>
        <p:sp>
          <p:nvSpPr>
            <p:cNvPr id="11269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1270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1271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1272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1273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1274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1341438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4-1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일반적 동향</a:t>
            </a:r>
          </a:p>
        </p:txBody>
      </p:sp>
      <p:pic>
        <p:nvPicPr>
          <p:cNvPr id="11275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11276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755650" y="1700213"/>
            <a:ext cx="7993063" cy="411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6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 smtClean="0"/>
              <a:t>한편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 </a:t>
            </a:r>
            <a:r>
              <a:rPr lang="ko-KR" altLang="en-US" sz="1600" dirty="0" err="1">
                <a:solidFill>
                  <a:srgbClr val="FF0000"/>
                </a:solidFill>
              </a:rPr>
              <a:t>북핵문제의</a:t>
            </a:r>
            <a:r>
              <a:rPr lang="ko-KR" altLang="en-US" sz="1600" dirty="0">
                <a:solidFill>
                  <a:srgbClr val="FF0000"/>
                </a:solidFill>
              </a:rPr>
              <a:t> 장기화로 인한 한반도의 정세는 현재는 소강상태를 보이고 있지만 가까운 </a:t>
            </a:r>
            <a:r>
              <a:rPr lang="ko-KR" altLang="en-US" sz="1600" dirty="0" err="1">
                <a:solidFill>
                  <a:srgbClr val="FF0000"/>
                </a:solidFill>
              </a:rPr>
              <a:t>시일안에</a:t>
            </a:r>
            <a:r>
              <a:rPr lang="ko-KR" altLang="en-US" sz="1600" dirty="0">
                <a:solidFill>
                  <a:srgbClr val="FF0000"/>
                </a:solidFill>
              </a:rPr>
              <a:t> 다시 현안문제로 대두되어 위기 상황을 맞이할 경우도 전혀 배제할 수 없음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endParaRPr lang="en-US" altLang="ko-KR" sz="16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때문에 위기에 몰린 </a:t>
            </a:r>
            <a:r>
              <a:rPr lang="ko-KR" altLang="en-US" sz="1600" dirty="0" smtClean="0"/>
              <a:t>김정은 </a:t>
            </a:r>
            <a:r>
              <a:rPr lang="ko-KR" altLang="en-US" sz="1600" dirty="0"/>
              <a:t>정권이 어떠한 선택을 하느냐에 따라 심각한 국면이 전개될 수도 있는데</a:t>
            </a:r>
            <a:r>
              <a:rPr lang="en-US" altLang="ko-KR" sz="1600" dirty="0"/>
              <a:t>, </a:t>
            </a:r>
            <a:r>
              <a:rPr lang="ko-KR" altLang="en-US" sz="1600" dirty="0"/>
              <a:t>정부차원의 정치적 해결 뿐 만 아니라 일반시민 차원에서는 위기상황에 대비할 수 있는 여건을 구축하는 것이 중요함</a:t>
            </a:r>
            <a:r>
              <a:rPr lang="en-US" altLang="ko-KR" sz="1600" dirty="0"/>
              <a:t>.</a:t>
            </a:r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endParaRPr lang="en-US" altLang="ko-KR" sz="16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한국은 </a:t>
            </a:r>
            <a:r>
              <a:rPr lang="ko-KR" altLang="en-US" sz="1600" dirty="0" err="1"/>
              <a:t>그동안</a:t>
            </a:r>
            <a:r>
              <a:rPr lang="ko-KR" altLang="en-US" sz="1600" dirty="0"/>
              <a:t> 국제테러에서 비교적 안전한 국가로 여겨왔지만 한국이 처해 있는 국제적 여건은 그다지 안심할 만한 여건은 되지 못한다고 판단됨</a:t>
            </a:r>
            <a:r>
              <a:rPr lang="en-US" altLang="ko-KR" sz="1600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395288" y="11969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68313" y="1268413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55650" y="1341438"/>
            <a:ext cx="303213" cy="298450"/>
            <a:chOff x="602" y="702"/>
            <a:chExt cx="191" cy="188"/>
          </a:xfrm>
        </p:grpSpPr>
        <p:sp>
          <p:nvSpPr>
            <p:cNvPr id="27653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7654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7655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7656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7657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27658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1341438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4-2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국내의 동향</a:t>
            </a:r>
          </a:p>
        </p:txBody>
      </p:sp>
      <p:pic>
        <p:nvPicPr>
          <p:cNvPr id="27659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27660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703553" y="1988840"/>
            <a:ext cx="7993063" cy="368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6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>
                <a:solidFill>
                  <a:srgbClr val="FF0000"/>
                </a:solidFill>
              </a:rPr>
              <a:t>국내 혹은 내국인을 대상으로 한 테러는 주로 북한에 의해 자행된 것</a:t>
            </a:r>
            <a:r>
              <a:rPr lang="ko-KR" altLang="en-US" sz="1600" dirty="0"/>
              <a:t>으로 북한은 </a:t>
            </a:r>
            <a:r>
              <a:rPr lang="en-US" altLang="ko-KR" sz="1600" dirty="0"/>
              <a:t>1968</a:t>
            </a:r>
            <a:r>
              <a:rPr lang="ko-KR" altLang="en-US" sz="1600" dirty="0"/>
              <a:t>년도에 노동당 </a:t>
            </a:r>
            <a:r>
              <a:rPr lang="ko-KR" altLang="en-US" sz="1600" dirty="0" err="1"/>
              <a:t>연락부</a:t>
            </a:r>
            <a:r>
              <a:rPr lang="ko-KR" altLang="en-US" sz="1600" dirty="0"/>
              <a:t> </a:t>
            </a:r>
            <a:r>
              <a:rPr lang="ko-KR" altLang="en-US" sz="1600" dirty="0" err="1"/>
              <a:t>해외공작반을</a:t>
            </a:r>
            <a:r>
              <a:rPr lang="ko-KR" altLang="en-US" sz="1600" dirty="0"/>
              <a:t> 가동하여 중남미</a:t>
            </a:r>
            <a:r>
              <a:rPr lang="en-US" altLang="ko-KR" sz="1600" dirty="0"/>
              <a:t>, </a:t>
            </a:r>
            <a:r>
              <a:rPr lang="ko-KR" altLang="en-US" sz="1600" dirty="0"/>
              <a:t>아시아</a:t>
            </a:r>
            <a:r>
              <a:rPr lang="en-US" altLang="ko-KR" sz="1600" dirty="0"/>
              <a:t>, </a:t>
            </a:r>
            <a:r>
              <a:rPr lang="ko-KR" altLang="en-US" sz="1600" dirty="0"/>
              <a:t>아프리카</a:t>
            </a:r>
            <a:r>
              <a:rPr lang="en-US" altLang="ko-KR" sz="1600" dirty="0"/>
              <a:t>, </a:t>
            </a:r>
            <a:r>
              <a:rPr lang="ko-KR" altLang="en-US" sz="1600" dirty="0"/>
              <a:t>중동의 테러 단체와 연계를 갖고 전문 테러리스트를 </a:t>
            </a:r>
            <a:r>
              <a:rPr lang="ko-KR" altLang="en-US" sz="1600" dirty="0" err="1"/>
              <a:t>초정</a:t>
            </a:r>
            <a:r>
              <a:rPr lang="en-US" altLang="ko-KR" sz="1600" dirty="0"/>
              <a:t>, </a:t>
            </a:r>
            <a:r>
              <a:rPr lang="ko-KR" altLang="en-US" sz="1600" dirty="0"/>
              <a:t>테러교육을 시키면서 국제 테러 수출국으로 </a:t>
            </a:r>
            <a:r>
              <a:rPr lang="ko-KR" altLang="en-US" sz="1600" dirty="0" err="1"/>
              <a:t>지목받기</a:t>
            </a:r>
            <a:r>
              <a:rPr lang="ko-KR" altLang="en-US" sz="1600" dirty="0"/>
              <a:t> 시작했으며</a:t>
            </a:r>
            <a:r>
              <a:rPr lang="en-US" altLang="ko-KR" sz="1600" dirty="0"/>
              <a:t>, </a:t>
            </a:r>
            <a:r>
              <a:rPr lang="ko-KR" altLang="en-US" sz="1600" dirty="0" smtClean="0"/>
              <a:t>미국에 </a:t>
            </a:r>
            <a:r>
              <a:rPr lang="ko-KR" altLang="en-US" sz="1600" dirty="0"/>
              <a:t>의하여 “악의 축”의 한 국가로 지명되었음</a:t>
            </a:r>
            <a:r>
              <a:rPr lang="en-US" altLang="ko-KR" sz="1600" dirty="0"/>
              <a:t>. </a:t>
            </a:r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사실 북한 테러리즘의 기원은 상당한 역사를 지니고 </a:t>
            </a:r>
            <a:r>
              <a:rPr lang="ko-KR" altLang="en-US" sz="1600" dirty="0" smtClean="0"/>
              <a:t>있음</a:t>
            </a:r>
            <a:r>
              <a:rPr lang="en-US" altLang="ko-KR" sz="1600" dirty="0" smtClean="0"/>
              <a:t>. </a:t>
            </a:r>
            <a:r>
              <a:rPr lang="ko-KR" altLang="en-US" sz="1600" dirty="0"/>
              <a:t>북한 김일성 정권의 수립과정에서도 테러기법을 효과적으로 사용하였으며</a:t>
            </a:r>
            <a:r>
              <a:rPr lang="en-US" altLang="ko-KR" sz="1600" dirty="0"/>
              <a:t>, 6.25 </a:t>
            </a:r>
            <a:r>
              <a:rPr lang="ko-KR" altLang="en-US" sz="1600" dirty="0"/>
              <a:t>전쟁 당시 남한에서의 빨치산 게릴라 활동을 통하여 후방을 교란하는데 성공한 바 있음</a:t>
            </a:r>
            <a:r>
              <a:rPr lang="en-US" altLang="ko-KR" sz="1600" dirty="0"/>
              <a:t>. </a:t>
            </a:r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당시 북한 유격대의 게릴라 전술로 상당한 타격을 입혔으며</a:t>
            </a:r>
            <a:r>
              <a:rPr lang="en-US" altLang="ko-KR" sz="1600" dirty="0"/>
              <a:t>, </a:t>
            </a:r>
            <a:r>
              <a:rPr lang="ko-KR" altLang="en-US" sz="1600" dirty="0"/>
              <a:t>전후에도 </a:t>
            </a:r>
            <a:r>
              <a:rPr lang="ko-KR" altLang="en-US" sz="1600" dirty="0" err="1"/>
              <a:t>김신조</a:t>
            </a:r>
            <a:r>
              <a:rPr lang="ko-KR" altLang="en-US" sz="1600" dirty="0"/>
              <a:t> 사건 등 게릴라 부대를 통한 테러를 자행하게 됨</a:t>
            </a:r>
            <a:r>
              <a:rPr lang="en-US" altLang="ko-KR" sz="1600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95288" y="11969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468313" y="1268413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55650" y="1341438"/>
            <a:ext cx="303213" cy="298450"/>
            <a:chOff x="602" y="702"/>
            <a:chExt cx="191" cy="188"/>
          </a:xfrm>
        </p:grpSpPr>
        <p:sp>
          <p:nvSpPr>
            <p:cNvPr id="2048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048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048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048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048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20490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1341438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국내의 동향</a:t>
            </a:r>
          </a:p>
        </p:txBody>
      </p:sp>
      <p:pic>
        <p:nvPicPr>
          <p:cNvPr id="20491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20492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721835" y="1431060"/>
            <a:ext cx="7993063" cy="488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600" dirty="0"/>
          </a:p>
          <a:p>
            <a:pPr marL="263525" indent="-263525" defTabSz="620713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대표적 사례</a:t>
            </a:r>
          </a:p>
          <a:p>
            <a:pPr marL="263525" indent="-263525" defTabSz="620713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endParaRPr lang="ko-KR" altLang="en-US" sz="1600" dirty="0"/>
          </a:p>
          <a:p>
            <a:pPr marL="263525" indent="-263525" defTabSz="620713">
              <a:lnSpc>
                <a:spcPct val="120000"/>
              </a:lnSpc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en-US" altLang="ko-KR" sz="1600" dirty="0">
                <a:solidFill>
                  <a:srgbClr val="FF0000"/>
                </a:solidFill>
              </a:rPr>
              <a:t>1968. 1. 20. </a:t>
            </a:r>
            <a:r>
              <a:rPr lang="ko-KR" altLang="en-US" sz="1600" dirty="0">
                <a:solidFill>
                  <a:srgbClr val="FF0000"/>
                </a:solidFill>
              </a:rPr>
              <a:t>청와대 기습사건 </a:t>
            </a:r>
            <a:r>
              <a:rPr lang="en-US" altLang="ko-KR" sz="1600" dirty="0"/>
              <a:t>: </a:t>
            </a:r>
            <a:r>
              <a:rPr lang="ko-KR" altLang="en-US" sz="1600" dirty="0"/>
              <a:t>북 제</a:t>
            </a:r>
            <a:r>
              <a:rPr lang="en-US" altLang="ko-KR" sz="1600" dirty="0"/>
              <a:t>124</a:t>
            </a:r>
            <a:r>
              <a:rPr lang="ko-KR" altLang="en-US" sz="1600" dirty="0"/>
              <a:t>부대는 당시 박정희 대통령의 암살을 명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ko-KR" altLang="en-US" sz="1600" dirty="0"/>
              <a:t>    </a:t>
            </a:r>
            <a:r>
              <a:rPr lang="ko-KR" altLang="en-US" sz="1600" dirty="0" err="1"/>
              <a:t>령받고</a:t>
            </a:r>
            <a:r>
              <a:rPr lang="ko-KR" altLang="en-US" sz="1600" dirty="0"/>
              <a:t> 동년 </a:t>
            </a:r>
            <a:r>
              <a:rPr lang="en-US" altLang="ko-KR" sz="1600" dirty="0"/>
              <a:t>1</a:t>
            </a:r>
            <a:r>
              <a:rPr lang="ko-KR" altLang="en-US" sz="1600" dirty="0"/>
              <a:t>월 </a:t>
            </a:r>
            <a:r>
              <a:rPr lang="en-US" altLang="ko-KR" sz="1600" dirty="0"/>
              <a:t>18</a:t>
            </a:r>
            <a:r>
              <a:rPr lang="ko-KR" altLang="en-US" sz="1600" dirty="0"/>
              <a:t>일 국내로 잠입하여 </a:t>
            </a:r>
            <a:r>
              <a:rPr lang="en-US" altLang="ko-KR" sz="1600" dirty="0"/>
              <a:t>20</a:t>
            </a:r>
            <a:r>
              <a:rPr lang="ko-KR" altLang="en-US" sz="1600" dirty="0"/>
              <a:t>일 청와대로 진격하였으나 청와대 </a:t>
            </a:r>
            <a:r>
              <a:rPr lang="en-US" altLang="ko-KR" sz="1600" dirty="0"/>
              <a:t>800m   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en-US" altLang="ko-KR" sz="1600" dirty="0"/>
              <a:t>    </a:t>
            </a:r>
            <a:r>
              <a:rPr lang="ko-KR" altLang="en-US" sz="1600" dirty="0"/>
              <a:t>밖에서 경찰부대에 의해 발각</a:t>
            </a:r>
            <a:r>
              <a:rPr lang="en-US" altLang="ko-KR" sz="1600" dirty="0"/>
              <a:t>, </a:t>
            </a:r>
            <a:r>
              <a:rPr lang="ko-KR" altLang="en-US" sz="1600" dirty="0"/>
              <a:t>총격전 끝에 부대원 </a:t>
            </a:r>
            <a:r>
              <a:rPr lang="en-US" altLang="ko-KR" sz="1600" dirty="0"/>
              <a:t>31</a:t>
            </a:r>
            <a:r>
              <a:rPr lang="ko-KR" altLang="en-US" sz="1600" dirty="0"/>
              <a:t>명 중 </a:t>
            </a:r>
            <a:r>
              <a:rPr lang="en-US" altLang="ko-KR" sz="1600" dirty="0"/>
              <a:t>28</a:t>
            </a:r>
            <a:r>
              <a:rPr lang="ko-KR" altLang="en-US" sz="1600" dirty="0"/>
              <a:t>명 사살</a:t>
            </a:r>
            <a:r>
              <a:rPr lang="en-US" altLang="ko-KR" sz="1600" dirty="0"/>
              <a:t>, 2</a:t>
            </a:r>
            <a:r>
              <a:rPr lang="ko-KR" altLang="en-US" sz="1600" dirty="0"/>
              <a:t>명 실종</a:t>
            </a:r>
            <a:r>
              <a:rPr lang="en-US" altLang="ko-KR" sz="1600" dirty="0"/>
              <a:t>, 1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en-US" altLang="ko-KR" sz="1600" dirty="0"/>
              <a:t>    </a:t>
            </a:r>
            <a:r>
              <a:rPr lang="ko-KR" altLang="en-US" sz="1600" dirty="0"/>
              <a:t>명이 체포되었음</a:t>
            </a:r>
            <a:r>
              <a:rPr lang="en-US" altLang="ko-KR" sz="1600" dirty="0"/>
              <a:t>. 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en-US" altLang="ko-KR" sz="1600" dirty="0"/>
              <a:t> - </a:t>
            </a:r>
            <a:r>
              <a:rPr lang="en-US" altLang="ko-KR" sz="1600" dirty="0">
                <a:solidFill>
                  <a:srgbClr val="FF0000"/>
                </a:solidFill>
              </a:rPr>
              <a:t>1969. 12. 11. </a:t>
            </a:r>
            <a:r>
              <a:rPr lang="ko-KR" altLang="en-US" sz="1600" dirty="0">
                <a:solidFill>
                  <a:srgbClr val="FF0000"/>
                </a:solidFill>
              </a:rPr>
              <a:t>대한항공 </a:t>
            </a:r>
            <a:r>
              <a:rPr lang="en-US" altLang="ko-KR" sz="1600" dirty="0">
                <a:solidFill>
                  <a:srgbClr val="FF0000"/>
                </a:solidFill>
              </a:rPr>
              <a:t>Ys-11 </a:t>
            </a:r>
            <a:r>
              <a:rPr lang="ko-KR" altLang="en-US" sz="1600" dirty="0" err="1">
                <a:solidFill>
                  <a:srgbClr val="FF0000"/>
                </a:solidFill>
              </a:rPr>
              <a:t>터보</a:t>
            </a:r>
            <a:r>
              <a:rPr lang="ko-KR" altLang="en-US" sz="1600" dirty="0">
                <a:solidFill>
                  <a:srgbClr val="FF0000"/>
                </a:solidFill>
              </a:rPr>
              <a:t> 추진 비행기 </a:t>
            </a:r>
            <a:r>
              <a:rPr lang="ko-KR" altLang="en-US" sz="1600" dirty="0"/>
              <a:t>비행사 </a:t>
            </a:r>
            <a:r>
              <a:rPr lang="en-US" altLang="ko-KR" sz="1600" dirty="0"/>
              <a:t>2</a:t>
            </a:r>
            <a:r>
              <a:rPr lang="ko-KR" altLang="en-US" sz="1600" dirty="0"/>
              <a:t>명이 강릉에서 서울까지 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ko-KR" altLang="en-US" sz="1600" dirty="0"/>
              <a:t>    일상 국내 비행을 하던 중</a:t>
            </a:r>
            <a:r>
              <a:rPr lang="en-US" altLang="ko-KR" sz="1600" dirty="0"/>
              <a:t>, </a:t>
            </a:r>
            <a:r>
              <a:rPr lang="ko-KR" altLang="en-US" sz="1600" dirty="0"/>
              <a:t>그들의 비행기를 북한으로 </a:t>
            </a:r>
            <a:r>
              <a:rPr lang="ko-KR" altLang="en-US" sz="1600" dirty="0" err="1"/>
              <a:t>공중납치하였음</a:t>
            </a:r>
            <a:r>
              <a:rPr lang="en-US" altLang="ko-KR" sz="1600" dirty="0"/>
              <a:t>. 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en-US" altLang="ko-KR" sz="1600" dirty="0"/>
              <a:t> - </a:t>
            </a:r>
            <a:r>
              <a:rPr lang="en-US" altLang="ko-KR" sz="1600" dirty="0">
                <a:solidFill>
                  <a:srgbClr val="FF0000"/>
                </a:solidFill>
              </a:rPr>
              <a:t>1970. 6. 22. </a:t>
            </a:r>
            <a:r>
              <a:rPr lang="ko-KR" altLang="en-US" sz="1600" dirty="0">
                <a:solidFill>
                  <a:srgbClr val="FF0000"/>
                </a:solidFill>
              </a:rPr>
              <a:t>박정희 암살기도 </a:t>
            </a:r>
            <a:r>
              <a:rPr lang="en-US" altLang="ko-KR" sz="1600" dirty="0"/>
              <a:t>: 3</a:t>
            </a:r>
            <a:r>
              <a:rPr lang="ko-KR" altLang="en-US" sz="1600" dirty="0"/>
              <a:t>명의 북한 공작원이 서울에 침투하여 한국전 </a:t>
            </a:r>
            <a:r>
              <a:rPr lang="en-US" altLang="ko-KR" sz="1600" dirty="0"/>
              <a:t>20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en-US" altLang="ko-KR" sz="1600" dirty="0"/>
              <a:t>    </a:t>
            </a:r>
            <a:r>
              <a:rPr lang="ko-KR" altLang="en-US" sz="1600" dirty="0"/>
              <a:t>주년 기념행사로 대통령 연설에 앞서 국립묘지의 정문에 </a:t>
            </a:r>
            <a:r>
              <a:rPr lang="ko-KR" altLang="en-US" sz="1600" dirty="0" err="1"/>
              <a:t>원격조정되는</a:t>
            </a:r>
            <a:r>
              <a:rPr lang="ko-KR" altLang="en-US" sz="1600" dirty="0"/>
              <a:t> 거대한 폭탄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ko-KR" altLang="en-US" sz="1600" dirty="0"/>
              <a:t>    을 숨기기 위해 설치하였으나 이 폭탄이 폭발하여 </a:t>
            </a:r>
            <a:r>
              <a:rPr lang="en-US" altLang="ko-KR" sz="1600" dirty="0"/>
              <a:t>1</a:t>
            </a:r>
            <a:r>
              <a:rPr lang="ko-KR" altLang="en-US" sz="1600" dirty="0"/>
              <a:t>명은 사망하고 </a:t>
            </a:r>
            <a:r>
              <a:rPr lang="en-US" altLang="ko-KR" sz="1600" dirty="0"/>
              <a:t>2</a:t>
            </a:r>
            <a:r>
              <a:rPr lang="ko-KR" altLang="en-US" sz="1600" dirty="0"/>
              <a:t>명은 </a:t>
            </a:r>
            <a:r>
              <a:rPr lang="ko-KR" altLang="en-US" sz="1600" dirty="0" err="1"/>
              <a:t>도주하였</a:t>
            </a:r>
            <a:endParaRPr lang="ko-KR" altLang="en-US" sz="1600" dirty="0"/>
          </a:p>
          <a:p>
            <a:pPr marL="263525" indent="-263525" defTabSz="620713">
              <a:lnSpc>
                <a:spcPct val="120000"/>
              </a:lnSpc>
            </a:pPr>
            <a:r>
              <a:rPr lang="ko-KR" altLang="en-US" sz="1600" dirty="0"/>
              <a:t>    </a:t>
            </a:r>
            <a:r>
              <a:rPr lang="ko-KR" altLang="en-US" sz="1600" dirty="0" err="1"/>
              <a:t>으나</a:t>
            </a:r>
            <a:r>
              <a:rPr lang="ko-KR" altLang="en-US" sz="1600" dirty="0"/>
              <a:t> 사살되었음</a:t>
            </a:r>
            <a:r>
              <a:rPr lang="en-US" altLang="ko-KR" sz="1600" dirty="0"/>
              <a:t>. 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en-US" altLang="ko-KR" sz="1600" dirty="0"/>
              <a:t> - </a:t>
            </a:r>
            <a:r>
              <a:rPr lang="en-US" altLang="ko-KR" sz="1600" dirty="0">
                <a:solidFill>
                  <a:srgbClr val="FF0000"/>
                </a:solidFill>
              </a:rPr>
              <a:t>1974. 8. 15. </a:t>
            </a:r>
            <a:r>
              <a:rPr lang="ko-KR" altLang="en-US" sz="1600" dirty="0">
                <a:solidFill>
                  <a:srgbClr val="FF0000"/>
                </a:solidFill>
              </a:rPr>
              <a:t>문세광 사</a:t>
            </a:r>
            <a:r>
              <a:rPr lang="ko-KR" altLang="en-US" sz="1600" dirty="0"/>
              <a:t>건 </a:t>
            </a:r>
            <a:r>
              <a:rPr lang="en-US" altLang="ko-KR" sz="1600" dirty="0"/>
              <a:t>: </a:t>
            </a:r>
            <a:r>
              <a:rPr lang="ko-KR" altLang="en-US" sz="1600" dirty="0"/>
              <a:t>국립극장에서 광복절 기념 연설을 하고 있는 박정희 대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ko-KR" altLang="en-US" sz="1600" dirty="0"/>
              <a:t>    </a:t>
            </a:r>
            <a:r>
              <a:rPr lang="ko-KR" altLang="en-US" sz="1600" dirty="0" err="1"/>
              <a:t>통령에</a:t>
            </a:r>
            <a:r>
              <a:rPr lang="ko-KR" altLang="en-US" sz="1600" dirty="0"/>
              <a:t> 대한 암살을 </a:t>
            </a:r>
            <a:r>
              <a:rPr lang="en-US" altLang="ko-KR" sz="1600" dirty="0"/>
              <a:t>3</a:t>
            </a:r>
            <a:r>
              <a:rPr lang="ko-KR" altLang="en-US" sz="1600" dirty="0"/>
              <a:t>번째로 기도</a:t>
            </a:r>
            <a:r>
              <a:rPr lang="en-US" altLang="ko-KR" sz="1600" dirty="0"/>
              <a:t>. </a:t>
            </a:r>
            <a:r>
              <a:rPr lang="ko-KR" altLang="en-US" sz="1600" dirty="0"/>
              <a:t>조총련계의 문세광은 </a:t>
            </a:r>
            <a:r>
              <a:rPr lang="en-US" altLang="ko-KR" sz="1600" dirty="0"/>
              <a:t>1972</a:t>
            </a:r>
            <a:r>
              <a:rPr lang="ko-KR" altLang="en-US" sz="1600" dirty="0"/>
              <a:t>년 북한의 </a:t>
            </a:r>
            <a:r>
              <a:rPr lang="ko-KR" altLang="en-US" sz="1600" dirty="0" err="1"/>
              <a:t>공작원으</a:t>
            </a:r>
            <a:endParaRPr lang="ko-KR" altLang="en-US" sz="1600" dirty="0"/>
          </a:p>
          <a:p>
            <a:pPr marL="263525" indent="-263525" defTabSz="620713">
              <a:lnSpc>
                <a:spcPct val="120000"/>
              </a:lnSpc>
            </a:pPr>
            <a:r>
              <a:rPr lang="ko-KR" altLang="en-US" sz="1600" dirty="0"/>
              <a:t>    </a:t>
            </a:r>
            <a:r>
              <a:rPr lang="ko-KR" altLang="en-US" sz="1600" dirty="0" err="1"/>
              <a:t>로</a:t>
            </a:r>
            <a:r>
              <a:rPr lang="ko-KR" altLang="en-US" sz="1600" dirty="0"/>
              <a:t> 발탁되어 암살테러를 자행하게 됨</a:t>
            </a:r>
            <a:r>
              <a:rPr lang="en-US" altLang="ko-KR" sz="1600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395288" y="11969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468313" y="1268413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55650" y="1341438"/>
            <a:ext cx="303213" cy="298450"/>
            <a:chOff x="602" y="702"/>
            <a:chExt cx="191" cy="188"/>
          </a:xfrm>
        </p:grpSpPr>
        <p:sp>
          <p:nvSpPr>
            <p:cNvPr id="28677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8678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8679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8680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8681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28682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1341438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4-2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국내의 동향</a:t>
            </a:r>
          </a:p>
        </p:txBody>
      </p:sp>
      <p:pic>
        <p:nvPicPr>
          <p:cNvPr id="28683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28684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755650" y="1412875"/>
            <a:ext cx="7993063" cy="486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600" dirty="0"/>
          </a:p>
          <a:p>
            <a:pPr defTabSz="620713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endParaRPr lang="ko-KR" altLang="en-US" sz="1600" dirty="0"/>
          </a:p>
          <a:p>
            <a:pPr marL="263525" indent="-263525" defTabSz="620713">
              <a:lnSpc>
                <a:spcPct val="120000"/>
              </a:lnSpc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en-US" altLang="ko-KR" sz="1600" dirty="0">
                <a:solidFill>
                  <a:srgbClr val="FF0000"/>
                </a:solidFill>
              </a:rPr>
              <a:t>1981. </a:t>
            </a:r>
            <a:r>
              <a:rPr lang="ko-KR" altLang="en-US" sz="1600" dirty="0">
                <a:solidFill>
                  <a:srgbClr val="FF0000"/>
                </a:solidFill>
              </a:rPr>
              <a:t>전두환 전 대통령 캐나다 </a:t>
            </a:r>
            <a:r>
              <a:rPr lang="ko-KR" altLang="en-US" sz="1600" dirty="0" err="1">
                <a:solidFill>
                  <a:srgbClr val="FF0000"/>
                </a:solidFill>
              </a:rPr>
              <a:t>방문시</a:t>
            </a:r>
            <a:r>
              <a:rPr lang="ko-KR" altLang="en-US" sz="1600" dirty="0">
                <a:solidFill>
                  <a:srgbClr val="FF0000"/>
                </a:solidFill>
              </a:rPr>
              <a:t> 암살 미수</a:t>
            </a:r>
            <a:r>
              <a:rPr lang="en-US" altLang="ko-KR" sz="1600" dirty="0"/>
              <a:t>. 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en-US" altLang="ko-KR" sz="1600" dirty="0"/>
              <a:t> - </a:t>
            </a:r>
            <a:r>
              <a:rPr lang="en-US" altLang="ko-KR" sz="1600" dirty="0">
                <a:solidFill>
                  <a:srgbClr val="FF0000"/>
                </a:solidFill>
              </a:rPr>
              <a:t>1983. </a:t>
            </a:r>
            <a:r>
              <a:rPr lang="ko-KR" altLang="en-US" sz="1600" dirty="0">
                <a:solidFill>
                  <a:srgbClr val="FF0000"/>
                </a:solidFill>
              </a:rPr>
              <a:t>전두환 전 대통령 살해 목적으로 </a:t>
            </a:r>
            <a:r>
              <a:rPr lang="ko-KR" altLang="en-US" sz="1600" dirty="0"/>
              <a:t>인민 </a:t>
            </a:r>
            <a:r>
              <a:rPr lang="ko-KR" altLang="en-US" sz="1600" dirty="0" err="1"/>
              <a:t>무력부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정찰국</a:t>
            </a:r>
            <a:r>
              <a:rPr lang="ko-KR" altLang="en-US" sz="1600" dirty="0"/>
              <a:t> 산하 테러리스트 </a:t>
            </a:r>
            <a:r>
              <a:rPr lang="en-US" altLang="ko-KR" sz="1600" dirty="0"/>
              <a:t>3</a:t>
            </a:r>
            <a:r>
              <a:rPr lang="ko-KR" altLang="en-US" sz="1600" dirty="0"/>
              <a:t>인에 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ko-KR" altLang="en-US" sz="1600" dirty="0"/>
              <a:t>    의한 미얀마 </a:t>
            </a:r>
            <a:r>
              <a:rPr lang="ko-KR" altLang="en-US" sz="1600" dirty="0" err="1"/>
              <a:t>랑군</a:t>
            </a:r>
            <a:r>
              <a:rPr lang="ko-KR" altLang="en-US" sz="1600" dirty="0"/>
              <a:t> 폭파사건 미수</a:t>
            </a:r>
            <a:r>
              <a:rPr lang="en-US" altLang="ko-KR" sz="1600" dirty="0"/>
              <a:t>. 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en-US" altLang="ko-KR" sz="1600" dirty="0"/>
              <a:t> - </a:t>
            </a:r>
            <a:r>
              <a:rPr lang="en-US" altLang="ko-KR" sz="1600" dirty="0">
                <a:solidFill>
                  <a:srgbClr val="FF0000"/>
                </a:solidFill>
              </a:rPr>
              <a:t>1984. 9. 24. </a:t>
            </a:r>
            <a:r>
              <a:rPr lang="ko-KR" altLang="en-US" sz="1600" dirty="0">
                <a:solidFill>
                  <a:srgbClr val="FF0000"/>
                </a:solidFill>
              </a:rPr>
              <a:t>올림픽과 아시안게임 유치로 </a:t>
            </a:r>
            <a:r>
              <a:rPr lang="ko-KR" altLang="en-US" sz="1600" dirty="0"/>
              <a:t>북한은 체면이 손상되자 이에 대한 방해 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ko-KR" altLang="en-US" sz="1600" dirty="0"/>
              <a:t>    테러를 획책하게 되는데 서울 올림픽 육상경기장 개관식이 있기 </a:t>
            </a:r>
            <a:r>
              <a:rPr lang="ko-KR" altLang="en-US" sz="1600" dirty="0" err="1"/>
              <a:t>며칠전</a:t>
            </a:r>
            <a:r>
              <a:rPr lang="en-US" altLang="ko-KR" sz="1600" dirty="0"/>
              <a:t>, </a:t>
            </a:r>
            <a:r>
              <a:rPr lang="ko-KR" altLang="en-US" sz="1600" dirty="0"/>
              <a:t>대구에 </a:t>
            </a:r>
            <a:r>
              <a:rPr lang="ko-KR" altLang="en-US" sz="1600" dirty="0" err="1"/>
              <a:t>있</a:t>
            </a:r>
            <a:endParaRPr lang="ko-KR" altLang="en-US" sz="1600" dirty="0"/>
          </a:p>
          <a:p>
            <a:pPr marL="263525" indent="-263525" defTabSz="620713">
              <a:lnSpc>
                <a:spcPct val="120000"/>
              </a:lnSpc>
            </a:pPr>
            <a:r>
              <a:rPr lang="ko-KR" altLang="en-US" sz="1600" dirty="0"/>
              <a:t>    는 한 레스토랑에 들어가 </a:t>
            </a:r>
            <a:r>
              <a:rPr lang="en-US" altLang="ko-KR" sz="1600" dirty="0"/>
              <a:t>2</a:t>
            </a:r>
            <a:r>
              <a:rPr lang="ko-KR" altLang="en-US" sz="1600" dirty="0"/>
              <a:t>명의 한국 여성을 사살하고 한 명의 여성에게 부상을 입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ko-KR" altLang="en-US" sz="1600" dirty="0"/>
              <a:t>    </a:t>
            </a:r>
            <a:r>
              <a:rPr lang="ko-KR" altLang="en-US" sz="1600" dirty="0" err="1"/>
              <a:t>힌후</a:t>
            </a:r>
            <a:r>
              <a:rPr lang="ko-KR" altLang="en-US" sz="1600" dirty="0"/>
              <a:t> 체포되자 극약을 먹고 자살</a:t>
            </a:r>
            <a:r>
              <a:rPr lang="en-US" altLang="ko-KR" sz="1600" dirty="0"/>
              <a:t>. 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en-US" altLang="ko-KR" sz="1600" dirty="0"/>
              <a:t> </a:t>
            </a:r>
            <a:r>
              <a:rPr lang="en-US" altLang="ko-KR" sz="1600" dirty="0">
                <a:solidFill>
                  <a:srgbClr val="FF0000"/>
                </a:solidFill>
              </a:rPr>
              <a:t>- 1987. 11. 29. KAL 858</a:t>
            </a:r>
            <a:r>
              <a:rPr lang="ko-KR" altLang="en-US" sz="1600" dirty="0">
                <a:solidFill>
                  <a:srgbClr val="FF0000"/>
                </a:solidFill>
              </a:rPr>
              <a:t>기 폭파사건 </a:t>
            </a:r>
            <a:r>
              <a:rPr lang="en-US" altLang="ko-KR" sz="1600" dirty="0"/>
              <a:t>: </a:t>
            </a:r>
            <a:r>
              <a:rPr lang="ko-KR" altLang="en-US" sz="1600" dirty="0"/>
              <a:t>인도 안다만 상공을 </a:t>
            </a:r>
            <a:r>
              <a:rPr lang="ko-KR" altLang="en-US" sz="1600" dirty="0" err="1"/>
              <a:t>비행중이던</a:t>
            </a:r>
            <a:r>
              <a:rPr lang="ko-KR" altLang="en-US" sz="1600" dirty="0"/>
              <a:t> </a:t>
            </a:r>
            <a:r>
              <a:rPr lang="en-US" altLang="ko-KR" sz="1600" dirty="0"/>
              <a:t>KAL 858</a:t>
            </a:r>
            <a:r>
              <a:rPr lang="ko-KR" altLang="en-US" sz="1600" dirty="0"/>
              <a:t>기가 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ko-KR" altLang="en-US" sz="1600" dirty="0"/>
              <a:t>    </a:t>
            </a:r>
            <a:r>
              <a:rPr lang="ko-KR" altLang="en-US" sz="1600" dirty="0" err="1"/>
              <a:t>공중폭발하여</a:t>
            </a:r>
            <a:r>
              <a:rPr lang="ko-KR" altLang="en-US" sz="1600" dirty="0"/>
              <a:t> </a:t>
            </a:r>
            <a:r>
              <a:rPr lang="en-US" altLang="ko-KR" sz="1600" dirty="0"/>
              <a:t>115</a:t>
            </a:r>
            <a:r>
              <a:rPr lang="ko-KR" altLang="en-US" sz="1600" dirty="0"/>
              <a:t>명의 사망자를 냄</a:t>
            </a:r>
            <a:r>
              <a:rPr lang="en-US" altLang="ko-KR" sz="1600" dirty="0"/>
              <a:t>. </a:t>
            </a:r>
            <a:r>
              <a:rPr lang="ko-KR" altLang="en-US" sz="1600" dirty="0"/>
              <a:t>조사결과 김정일의 직접 명령을 받은 북</a:t>
            </a:r>
          </a:p>
          <a:p>
            <a:pPr marL="263525" indent="-263525" defTabSz="620713">
              <a:lnSpc>
                <a:spcPct val="120000"/>
              </a:lnSpc>
            </a:pPr>
            <a:r>
              <a:rPr lang="ko-KR" altLang="en-US" sz="1600" dirty="0"/>
              <a:t>    한 공작원 김성일과 김현희에 의해 자행된 것으로 드러남</a:t>
            </a:r>
            <a:r>
              <a:rPr lang="en-US" altLang="ko-KR" sz="1600" dirty="0"/>
              <a:t>. </a:t>
            </a:r>
            <a:endParaRPr lang="en-US" altLang="ko-KR" sz="1600" b="1" dirty="0"/>
          </a:p>
          <a:p>
            <a:pPr marL="263525" indent="-263525" defTabSz="620713">
              <a:lnSpc>
                <a:spcPct val="120000"/>
              </a:lnSpc>
            </a:pPr>
            <a:endParaRPr lang="en-US" altLang="ko-KR" sz="1600" dirty="0"/>
          </a:p>
          <a:p>
            <a:pPr marL="263525" indent="-263525" defTabSz="620713">
              <a:lnSpc>
                <a:spcPct val="120000"/>
              </a:lnSpc>
            </a:pPr>
            <a:r>
              <a:rPr lang="en-US" altLang="ko-KR" sz="1600" dirty="0"/>
              <a:t> - </a:t>
            </a:r>
            <a:r>
              <a:rPr lang="ko-KR" altLang="en-US" sz="1600" dirty="0"/>
              <a:t>이외에도 홍콩 보도에 의하면 </a:t>
            </a:r>
            <a:r>
              <a:rPr lang="en-US" altLang="ko-KR" sz="1600" dirty="0"/>
              <a:t>1994</a:t>
            </a:r>
            <a:r>
              <a:rPr lang="ko-KR" altLang="en-US" sz="1600" dirty="0"/>
              <a:t>년 김영삼 전 대통령에 대한 암살기도 미수뿐만 아니라</a:t>
            </a:r>
            <a:r>
              <a:rPr lang="en-US" altLang="ko-KR" sz="1600" dirty="0"/>
              <a:t>, </a:t>
            </a:r>
            <a:r>
              <a:rPr lang="ko-KR" altLang="en-US" sz="1600" dirty="0"/>
              <a:t>북한은 최근 몇 년 전까지 </a:t>
            </a:r>
            <a:r>
              <a:rPr lang="ko-KR" altLang="en-US" sz="1600" dirty="0" err="1"/>
              <a:t>다대포항</a:t>
            </a:r>
            <a:r>
              <a:rPr lang="ko-KR" altLang="en-US" sz="1600" dirty="0"/>
              <a:t> 침투</a:t>
            </a:r>
            <a:r>
              <a:rPr lang="en-US" altLang="ko-KR" sz="1600" dirty="0"/>
              <a:t>, </a:t>
            </a:r>
            <a:r>
              <a:rPr lang="ko-KR" altLang="en-US" sz="1600" dirty="0"/>
              <a:t>동해안 잠수정 침투</a:t>
            </a:r>
            <a:r>
              <a:rPr lang="en-US" altLang="ko-KR" sz="1600" dirty="0"/>
              <a:t>, </a:t>
            </a:r>
            <a:r>
              <a:rPr lang="ko-KR" altLang="en-US" sz="1600" dirty="0"/>
              <a:t>서해교전 등 테러를 자행하고 있으며</a:t>
            </a:r>
            <a:r>
              <a:rPr lang="en-US" altLang="ko-KR" sz="1600" dirty="0"/>
              <a:t>, </a:t>
            </a:r>
            <a:r>
              <a:rPr lang="ko-KR" altLang="en-US" sz="1600" dirty="0"/>
              <a:t>햇볕정책 이후의 화해무드에도 불구하고 테러를 자행함</a:t>
            </a:r>
            <a:r>
              <a:rPr lang="en-US" altLang="ko-KR" sz="16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95288" y="11969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68313" y="1268413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55650" y="1341438"/>
            <a:ext cx="303213" cy="298450"/>
            <a:chOff x="602" y="702"/>
            <a:chExt cx="191" cy="188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970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29706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1341438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4-3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국제적 동향</a:t>
            </a:r>
          </a:p>
        </p:txBody>
      </p:sp>
      <p:pic>
        <p:nvPicPr>
          <p:cNvPr id="29707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29708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755650" y="1773238"/>
            <a:ext cx="7993063" cy="4179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600" dirty="0"/>
          </a:p>
          <a:p>
            <a:pPr marL="263525" indent="-263525" defTabSz="620713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 smtClean="0">
                <a:solidFill>
                  <a:srgbClr val="FF0000"/>
                </a:solidFill>
              </a:rPr>
              <a:t>국제적으로</a:t>
            </a:r>
            <a:r>
              <a:rPr lang="en-US" altLang="ko-KR" sz="1600" dirty="0" smtClean="0">
                <a:solidFill>
                  <a:srgbClr val="FF0000"/>
                </a:solidFill>
              </a:rPr>
              <a:t> </a:t>
            </a:r>
            <a:r>
              <a:rPr lang="en-US" altLang="ko-KR" sz="1600" dirty="0">
                <a:solidFill>
                  <a:srgbClr val="FF0000"/>
                </a:solidFill>
              </a:rPr>
              <a:t>1970-1980</a:t>
            </a:r>
            <a:r>
              <a:rPr lang="ko-KR" altLang="en-US" sz="1600" dirty="0">
                <a:solidFill>
                  <a:srgbClr val="FF0000"/>
                </a:solidFill>
              </a:rPr>
              <a:t>년대에 가장 많이 발생하여 </a:t>
            </a:r>
            <a:r>
              <a:rPr lang="en-US" altLang="ko-KR" sz="1600" dirty="0">
                <a:solidFill>
                  <a:srgbClr val="FF0000"/>
                </a:solidFill>
              </a:rPr>
              <a:t>1980</a:t>
            </a:r>
            <a:r>
              <a:rPr lang="ko-KR" altLang="en-US" sz="1600" dirty="0">
                <a:solidFill>
                  <a:srgbClr val="FF0000"/>
                </a:solidFill>
              </a:rPr>
              <a:t>년대의 </a:t>
            </a:r>
            <a:r>
              <a:rPr lang="en-US" altLang="ko-KR" sz="1600" dirty="0">
                <a:solidFill>
                  <a:srgbClr val="FF0000"/>
                </a:solidFill>
              </a:rPr>
              <a:t>5431</a:t>
            </a:r>
            <a:r>
              <a:rPr lang="ko-KR" altLang="en-US" sz="1600" dirty="0">
                <a:solidFill>
                  <a:srgbClr val="FF0000"/>
                </a:solidFill>
              </a:rPr>
              <a:t>건의 테러가 </a:t>
            </a:r>
            <a:r>
              <a:rPr lang="en-US" altLang="ko-KR" sz="1600" dirty="0">
                <a:solidFill>
                  <a:srgbClr val="FF0000"/>
                </a:solidFill>
              </a:rPr>
              <a:t>4,684</a:t>
            </a:r>
            <a:r>
              <a:rPr lang="ko-KR" altLang="en-US" sz="1600" dirty="0">
                <a:solidFill>
                  <a:srgbClr val="FF0000"/>
                </a:solidFill>
              </a:rPr>
              <a:t>명의 사상자를 가져왔으나 탈냉전이 본격화된 </a:t>
            </a:r>
            <a:r>
              <a:rPr lang="en-US" altLang="ko-KR" sz="1600" dirty="0">
                <a:solidFill>
                  <a:srgbClr val="FF0000"/>
                </a:solidFill>
              </a:rPr>
              <a:t>1990</a:t>
            </a:r>
            <a:r>
              <a:rPr lang="ko-KR" altLang="en-US" sz="1600" dirty="0">
                <a:solidFill>
                  <a:srgbClr val="FF0000"/>
                </a:solidFill>
              </a:rPr>
              <a:t>년대에는 </a:t>
            </a:r>
            <a:r>
              <a:rPr lang="en-US" altLang="ko-KR" sz="1600" dirty="0">
                <a:solidFill>
                  <a:srgbClr val="FF0000"/>
                </a:solidFill>
              </a:rPr>
              <a:t>3,824</a:t>
            </a:r>
            <a:r>
              <a:rPr lang="ko-KR" altLang="en-US" sz="1600" dirty="0">
                <a:solidFill>
                  <a:srgbClr val="FF0000"/>
                </a:solidFill>
              </a:rPr>
              <a:t>건이 발생하여 </a:t>
            </a:r>
            <a:r>
              <a:rPr lang="en-US" altLang="ko-KR" sz="1600" dirty="0">
                <a:solidFill>
                  <a:srgbClr val="FF0000"/>
                </a:solidFill>
              </a:rPr>
              <a:t>2,468</a:t>
            </a:r>
            <a:r>
              <a:rPr lang="ko-KR" altLang="en-US" sz="1600" dirty="0">
                <a:solidFill>
                  <a:srgbClr val="FF0000"/>
                </a:solidFill>
              </a:rPr>
              <a:t>명이 목숨을 잃은 것처럼 점점 테러의 횟수와 사상자의 수가 감소함</a:t>
            </a:r>
            <a:r>
              <a:rPr lang="en-US" altLang="ko-KR" sz="1600" dirty="0">
                <a:solidFill>
                  <a:srgbClr val="FF0000"/>
                </a:solidFill>
              </a:rPr>
              <a:t>.</a:t>
            </a:r>
          </a:p>
          <a:p>
            <a:pPr marL="263525" indent="-263525" defTabSz="620713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하지만 새로운 세기인 </a:t>
            </a:r>
            <a:r>
              <a:rPr lang="en-US" altLang="ko-KR" sz="1600" dirty="0"/>
              <a:t>21</a:t>
            </a:r>
            <a:r>
              <a:rPr lang="ko-KR" altLang="en-US" sz="1600" dirty="0"/>
              <a:t>세기로 접어들면서 줄어든 발생횟수에 비해서 사상자의 숫자는 크게 증가하고 있음</a:t>
            </a:r>
            <a:r>
              <a:rPr lang="en-US" altLang="ko-KR" sz="1600" dirty="0"/>
              <a:t>. </a:t>
            </a:r>
          </a:p>
          <a:p>
            <a:pPr marL="263525" indent="-263525" defTabSz="620713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예컨대 </a:t>
            </a:r>
            <a:r>
              <a:rPr lang="en-US" altLang="ko-KR" sz="1600" dirty="0" smtClean="0"/>
              <a:t>9․11 </a:t>
            </a:r>
            <a:r>
              <a:rPr lang="ko-KR" altLang="en-US" sz="1600" dirty="0"/>
              <a:t>테러를 보면 알 수 있는데</a:t>
            </a:r>
            <a:r>
              <a:rPr lang="en-US" altLang="ko-KR" sz="1600" dirty="0"/>
              <a:t>, 1990</a:t>
            </a:r>
            <a:r>
              <a:rPr lang="ko-KR" altLang="en-US" sz="1600" dirty="0"/>
              <a:t>년대 이후 조직화</a:t>
            </a:r>
            <a:r>
              <a:rPr lang="en-US" altLang="ko-KR" sz="1600" dirty="0"/>
              <a:t>, </a:t>
            </a:r>
            <a:r>
              <a:rPr lang="ko-KR" altLang="en-US" sz="1600" dirty="0"/>
              <a:t>대규모화 되고 자신들의 입장을 알리기 위해서 </a:t>
            </a:r>
            <a:r>
              <a:rPr lang="ko-KR" altLang="en-US" sz="1600" dirty="0" err="1"/>
              <a:t>불특정한</a:t>
            </a:r>
            <a:r>
              <a:rPr lang="ko-KR" altLang="en-US" sz="1600" dirty="0"/>
              <a:t> 대다수를 테러의 대상으로 삼기 때문임</a:t>
            </a:r>
            <a:r>
              <a:rPr lang="en-US" altLang="ko-KR" sz="1600" dirty="0"/>
              <a:t>.</a:t>
            </a:r>
          </a:p>
          <a:p>
            <a:pPr marL="263525" indent="-263525" defTabSz="620713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FF0000"/>
                </a:solidFill>
              </a:rPr>
              <a:t>1989</a:t>
            </a:r>
            <a:r>
              <a:rPr lang="ko-KR" altLang="en-US" sz="1600" dirty="0">
                <a:solidFill>
                  <a:srgbClr val="FF0000"/>
                </a:solidFill>
              </a:rPr>
              <a:t>년 말 이후 테러리즘은 외형상으로는 감소추세를 보이고 있지만 정부기관</a:t>
            </a:r>
            <a:r>
              <a:rPr lang="en-US" altLang="ko-KR" sz="1600" dirty="0">
                <a:solidFill>
                  <a:srgbClr val="FF0000"/>
                </a:solidFill>
              </a:rPr>
              <a:t>․</a:t>
            </a:r>
            <a:r>
              <a:rPr lang="ko-KR" altLang="en-US" sz="1600" dirty="0">
                <a:solidFill>
                  <a:srgbClr val="FF0000"/>
                </a:solidFill>
              </a:rPr>
              <a:t>외교관 등 특정대상을 공격목표로 삼던 과거와는 달리 점점 규모와 피해가 엄청난 항공기 폭파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생화학 테러리즘 등 불특정 다수를 대상으로 하는 새로운 테러리즘의 양상</a:t>
            </a:r>
            <a:r>
              <a:rPr lang="ko-KR" altLang="en-US" sz="1600" dirty="0"/>
              <a:t>을 나타내며 사상자 수는 오히려 증가추세에 있음</a:t>
            </a:r>
            <a:r>
              <a:rPr lang="en-US" altLang="ko-KR" sz="1600" dirty="0"/>
              <a:t>. </a:t>
            </a:r>
          </a:p>
          <a:p>
            <a:pPr marL="263525" indent="-263525" defTabSz="620713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즉 탈냉전을 기점으로 해서 테러리즘의 주체와 목적 그리고 형태가 크게 변화한 것임</a:t>
            </a:r>
            <a:r>
              <a:rPr lang="en-US" altLang="ko-KR" sz="1600" dirty="0"/>
              <a:t>. 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95288" y="11969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468313" y="1268413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55650" y="1341438"/>
            <a:ext cx="303213" cy="298450"/>
            <a:chOff x="602" y="702"/>
            <a:chExt cx="191" cy="188"/>
          </a:xfrm>
        </p:grpSpPr>
        <p:sp>
          <p:nvSpPr>
            <p:cNvPr id="3072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072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072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072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072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30730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1341438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4-3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국제적 동향</a:t>
            </a:r>
          </a:p>
        </p:txBody>
      </p:sp>
      <p:pic>
        <p:nvPicPr>
          <p:cNvPr id="30731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30732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30734" name="Rectangle 14"/>
          <p:cNvSpPr>
            <a:spLocks noChangeArrowheads="1"/>
          </p:cNvSpPr>
          <p:nvPr/>
        </p:nvSpPr>
        <p:spPr bwMode="auto">
          <a:xfrm>
            <a:off x="727585" y="2060848"/>
            <a:ext cx="7993063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600" dirty="0"/>
          </a:p>
          <a:p>
            <a:pPr marL="263525" indent="-263525" defTabSz="620713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특히 </a:t>
            </a:r>
            <a:r>
              <a:rPr lang="ko-KR" altLang="en-US" sz="1600" dirty="0">
                <a:solidFill>
                  <a:srgbClr val="FF0000"/>
                </a:solidFill>
              </a:rPr>
              <a:t>국가개입 및 좌익이념에 의한 테러들은 </a:t>
            </a:r>
            <a:r>
              <a:rPr lang="ko-KR" altLang="en-US" sz="1600" dirty="0" err="1">
                <a:solidFill>
                  <a:srgbClr val="FF0000"/>
                </a:solidFill>
              </a:rPr>
              <a:t>탈냉전이후</a:t>
            </a:r>
            <a:r>
              <a:rPr lang="ko-KR" altLang="en-US" sz="1600" dirty="0">
                <a:solidFill>
                  <a:srgbClr val="FF0000"/>
                </a:solidFill>
              </a:rPr>
              <a:t> 현저히 감소</a:t>
            </a:r>
            <a:r>
              <a:rPr lang="en-US" altLang="ko-KR" sz="1600" dirty="0"/>
              <a:t>.</a:t>
            </a:r>
          </a:p>
          <a:p>
            <a:pPr marL="263525" indent="-263525" defTabSz="620713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>
                <a:solidFill>
                  <a:srgbClr val="FF0000"/>
                </a:solidFill>
              </a:rPr>
              <a:t>하지만 민족주의</a:t>
            </a:r>
            <a:r>
              <a:rPr lang="en-US" altLang="ko-KR" sz="1600" dirty="0">
                <a:solidFill>
                  <a:srgbClr val="FF0000"/>
                </a:solidFill>
              </a:rPr>
              <a:t>/</a:t>
            </a:r>
            <a:r>
              <a:rPr lang="ko-KR" altLang="en-US" sz="1600" dirty="0">
                <a:solidFill>
                  <a:srgbClr val="FF0000"/>
                </a:solidFill>
              </a:rPr>
              <a:t>분리주의 테러리즘의 증가 및 탈 국가주의적 </a:t>
            </a:r>
            <a:r>
              <a:rPr lang="ko-KR" altLang="en-US" sz="1600" dirty="0" err="1">
                <a:solidFill>
                  <a:srgbClr val="FF0000"/>
                </a:solidFill>
              </a:rPr>
              <a:t>대량살상형의</a:t>
            </a:r>
            <a:r>
              <a:rPr lang="ko-KR" altLang="en-US" sz="1600" dirty="0">
                <a:solidFill>
                  <a:srgbClr val="FF0000"/>
                </a:solidFill>
              </a:rPr>
              <a:t> 테러 </a:t>
            </a:r>
            <a:r>
              <a:rPr lang="ko-KR" altLang="en-US" sz="1600" dirty="0" err="1">
                <a:solidFill>
                  <a:srgbClr val="FF0000"/>
                </a:solidFill>
              </a:rPr>
              <a:t>빈발형이라는</a:t>
            </a:r>
            <a:r>
              <a:rPr lang="ko-KR" altLang="en-US" sz="1600" dirty="0">
                <a:solidFill>
                  <a:srgbClr val="FF0000"/>
                </a:solidFill>
              </a:rPr>
              <a:t> 새로운 형태로 테러가 나타나기 시작함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</a:p>
          <a:p>
            <a:pPr marL="263525" indent="-263525" defTabSz="620713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다시 말하면 탈냉전이 되면서 이념을 목적으로 하는 관제테러는 거의 사라졌지만</a:t>
            </a:r>
            <a:r>
              <a:rPr lang="en-US" altLang="ko-KR" sz="1600" dirty="0"/>
              <a:t>, </a:t>
            </a:r>
            <a:r>
              <a:rPr lang="ko-KR" altLang="en-US" sz="1600" dirty="0"/>
              <a:t>오히려 종교적 근본주의나 사회</a:t>
            </a:r>
            <a:r>
              <a:rPr lang="en-US" altLang="ko-KR" sz="1600" dirty="0"/>
              <a:t>․</a:t>
            </a:r>
            <a:r>
              <a:rPr lang="ko-KR" altLang="en-US" sz="1600" dirty="0"/>
              <a:t>심리적 좌절감에 의한 테러가 주요 유형으로 등장하면서 테러집단을 후원하는 테러후원국가가 생기고 이들의 지원을 받거나 또는 탈 국가주의적인 자생력이 있는 수많은 테러 집단이 등장한 것임</a:t>
            </a:r>
            <a:r>
              <a:rPr lang="en-US" altLang="ko-KR" sz="1600" dirty="0"/>
              <a:t>.</a:t>
            </a:r>
          </a:p>
          <a:p>
            <a:pPr marL="263525" indent="-263525" defTabSz="620713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>
                <a:solidFill>
                  <a:srgbClr val="FF0000"/>
                </a:solidFill>
              </a:rPr>
              <a:t>그리고 점점 테러의 주체와 대상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목적 등이 </a:t>
            </a:r>
            <a:r>
              <a:rPr lang="ko-KR" altLang="en-US" sz="1600" dirty="0" err="1">
                <a:solidFill>
                  <a:srgbClr val="FF0000"/>
                </a:solidFill>
              </a:rPr>
              <a:t>불문명하고</a:t>
            </a:r>
            <a:r>
              <a:rPr lang="ko-KR" altLang="en-US" sz="1600" dirty="0">
                <a:solidFill>
                  <a:srgbClr val="FF0000"/>
                </a:solidFill>
              </a:rPr>
              <a:t> 그 수단이나 방법에 있어서도 조직적이거나 계획적이지 못한 불특정 다수인을 대상으로 자행되는 무차별적인 테러가 새롭게 </a:t>
            </a:r>
            <a:r>
              <a:rPr lang="ko-KR" altLang="en-US" sz="1600" dirty="0" smtClean="0">
                <a:solidFill>
                  <a:srgbClr val="FF0000"/>
                </a:solidFill>
              </a:rPr>
              <a:t>등장하였음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95288" y="11969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468313" y="1268413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55650" y="1341438"/>
            <a:ext cx="303213" cy="298450"/>
            <a:chOff x="602" y="702"/>
            <a:chExt cx="191" cy="188"/>
          </a:xfrm>
        </p:grpSpPr>
        <p:sp>
          <p:nvSpPr>
            <p:cNvPr id="21509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10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1511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1512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1513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21514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1341438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4-3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국제적 동향</a:t>
            </a:r>
          </a:p>
        </p:txBody>
      </p:sp>
      <p:pic>
        <p:nvPicPr>
          <p:cNvPr id="21515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21516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755650" y="1341438"/>
            <a:ext cx="7993063" cy="448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6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endParaRPr lang="en-US" altLang="ko-KR" sz="16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한편</a:t>
            </a:r>
            <a:r>
              <a:rPr lang="en-US" altLang="ko-KR" sz="1600" dirty="0"/>
              <a:t>, </a:t>
            </a:r>
            <a:r>
              <a:rPr lang="en-US" altLang="ko-KR" sz="1600" dirty="0">
                <a:solidFill>
                  <a:srgbClr val="FF0000"/>
                </a:solidFill>
              </a:rPr>
              <a:t>1960</a:t>
            </a:r>
            <a:r>
              <a:rPr lang="ko-KR" altLang="en-US" sz="1600" dirty="0">
                <a:solidFill>
                  <a:srgbClr val="FF0000"/>
                </a:solidFill>
              </a:rPr>
              <a:t>년대 이후 가장 많이 사용된 테러 유형은 폭탄을 사용한 폭파 테러로 동기간 중 </a:t>
            </a:r>
            <a:r>
              <a:rPr lang="en-US" altLang="ko-KR" sz="1600" dirty="0">
                <a:solidFill>
                  <a:srgbClr val="FF0000"/>
                </a:solidFill>
              </a:rPr>
              <a:t>42%</a:t>
            </a:r>
            <a:r>
              <a:rPr lang="ko-KR" altLang="en-US" sz="1600" dirty="0">
                <a:solidFill>
                  <a:srgbClr val="FF0000"/>
                </a:solidFill>
              </a:rPr>
              <a:t>를 점하고 있음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이는 폭발물은 구입이 용이할 뿐 아니라</a:t>
            </a:r>
            <a:r>
              <a:rPr lang="en-US" altLang="ko-KR" sz="1600" dirty="0"/>
              <a:t>, </a:t>
            </a:r>
            <a:r>
              <a:rPr lang="ko-KR" altLang="en-US" sz="1600" dirty="0"/>
              <a:t>간단한 조작으로 대량 살상을 가져오기 때문에 파급효과가 크기 때문이라고 보임</a:t>
            </a:r>
            <a:r>
              <a:rPr lang="en-US" altLang="ko-KR" sz="1600" dirty="0"/>
              <a:t>. </a:t>
            </a:r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다음으로 무장 테러리스트에 의한 무기공격</a:t>
            </a:r>
            <a:r>
              <a:rPr lang="en-US" altLang="ko-KR" sz="1600" dirty="0"/>
              <a:t>, </a:t>
            </a:r>
            <a:r>
              <a:rPr lang="ko-KR" altLang="en-US" sz="1600" dirty="0"/>
              <a:t>암살 등의 순으로 최근의 동향과도 그다지 큰 차이를 나타내지 않음</a:t>
            </a:r>
            <a:r>
              <a:rPr lang="en-US" altLang="ko-KR" sz="1600" dirty="0"/>
              <a:t>. </a:t>
            </a:r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항공기 납치 테러는 </a:t>
            </a:r>
            <a:r>
              <a:rPr lang="en-US" altLang="ko-KR" sz="1600" dirty="0"/>
              <a:t>1988</a:t>
            </a:r>
            <a:r>
              <a:rPr lang="ko-KR" altLang="en-US" sz="1600" dirty="0"/>
              <a:t>년 이후에 급증하여 급기야 </a:t>
            </a:r>
            <a:r>
              <a:rPr lang="en-US" altLang="ko-KR" sz="1600" dirty="0"/>
              <a:t>2001</a:t>
            </a:r>
            <a:r>
              <a:rPr lang="ko-KR" altLang="en-US" sz="1600" dirty="0"/>
              <a:t>년 </a:t>
            </a:r>
            <a:r>
              <a:rPr lang="en-US" altLang="ko-KR" sz="1600" dirty="0"/>
              <a:t>9.11 </a:t>
            </a:r>
            <a:r>
              <a:rPr lang="ko-KR" altLang="en-US" sz="1600" dirty="0"/>
              <a:t>테러에서는 항공기를 폭탄으로 사용하여 국제무역센터 빌딩 </a:t>
            </a:r>
            <a:r>
              <a:rPr lang="en-US" altLang="ko-KR" sz="1600" dirty="0"/>
              <a:t>2</a:t>
            </a:r>
            <a:r>
              <a:rPr lang="ko-KR" altLang="en-US" sz="1600" dirty="0"/>
              <a:t>동과 펜타곤의 일부를 파괴하기에 이름</a:t>
            </a:r>
            <a:r>
              <a:rPr lang="en-US" altLang="ko-KR" sz="1600" dirty="0"/>
              <a:t>. </a:t>
            </a:r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엄청난 인명 살상을 </a:t>
            </a:r>
            <a:r>
              <a:rPr lang="ko-KR" altLang="en-US" sz="1600" dirty="0">
                <a:solidFill>
                  <a:srgbClr val="FF0000"/>
                </a:solidFill>
              </a:rPr>
              <a:t>부른 </a:t>
            </a:r>
            <a:r>
              <a:rPr lang="en-US" altLang="ko-KR" sz="1600" dirty="0">
                <a:solidFill>
                  <a:srgbClr val="FF0000"/>
                </a:solidFill>
              </a:rPr>
              <a:t>9.11</a:t>
            </a:r>
            <a:r>
              <a:rPr lang="ko-KR" altLang="en-US" sz="1600" dirty="0">
                <a:solidFill>
                  <a:srgbClr val="FF0000"/>
                </a:solidFill>
              </a:rPr>
              <a:t>테러로 인해 현재 전 세계는 테러와의 전쟁에 동참하고 있으며 세계 어느 곳에서나 테러의 위험에 노출되어 있는 실정에 이름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95288" y="11969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68313" y="1268413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55650" y="1341438"/>
            <a:ext cx="303213" cy="298450"/>
            <a:chOff x="602" y="702"/>
            <a:chExt cx="191" cy="188"/>
          </a:xfrm>
        </p:grpSpPr>
        <p:sp>
          <p:nvSpPr>
            <p:cNvPr id="23557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558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3559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3560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3561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23562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1341438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4-4.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종합적 동향</a:t>
            </a:r>
          </a:p>
        </p:txBody>
      </p:sp>
      <p:pic>
        <p:nvPicPr>
          <p:cNvPr id="23563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23564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755650" y="1628775"/>
            <a:ext cx="7993063" cy="479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6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테러동향의 </a:t>
            </a:r>
            <a:r>
              <a:rPr lang="ko-KR" altLang="en-US" sz="1600" dirty="0">
                <a:solidFill>
                  <a:srgbClr val="FF0000"/>
                </a:solidFill>
              </a:rPr>
              <a:t>가장 특징적인 측면은 테러 분쟁지역의 상황이 급변하는 시기에 따라 발생건수가 심하게 변동하기 때문에 일정한 추이를 읽을 수 없다는 것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때문에 언제 어디서 테러를 당할지 모른다는 </a:t>
            </a:r>
            <a:r>
              <a:rPr lang="ko-KR" altLang="en-US" sz="1600" dirty="0">
                <a:solidFill>
                  <a:srgbClr val="FF0000"/>
                </a:solidFill>
              </a:rPr>
              <a:t>불안감</a:t>
            </a:r>
            <a:r>
              <a:rPr lang="ko-KR" altLang="en-US" sz="1600" dirty="0"/>
              <a:t>이 조성되며 </a:t>
            </a:r>
            <a:r>
              <a:rPr lang="ko-KR" altLang="en-US" sz="1600" dirty="0">
                <a:solidFill>
                  <a:srgbClr val="FF0000"/>
                </a:solidFill>
              </a:rPr>
              <a:t>이는 테러리스트가 희망하는 분위기로 가는 것임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또한 </a:t>
            </a:r>
            <a:r>
              <a:rPr lang="ko-KR" altLang="en-US" sz="1600" dirty="0">
                <a:solidFill>
                  <a:srgbClr val="FF0000"/>
                </a:solidFill>
              </a:rPr>
              <a:t>테러의 주요 발생지역은 골고루 퍼져 있음</a:t>
            </a:r>
            <a:r>
              <a:rPr lang="ko-KR" altLang="en-US" sz="1600" dirty="0"/>
              <a:t>을 알 수 있는데 유럽과 아시아는 전통적으로 테러가 자주 발생하는 지역으로 이는 테러 단체의 분포를 보더라도 일치하는 측면이며 중동지역과 더불어 역사적으로 골이 깊게 패여 있기 때문에 이러한 상황이 쉽사리 해소될 것으로 보이지 않음</a:t>
            </a:r>
            <a:r>
              <a:rPr lang="en-US" altLang="ko-KR" sz="1600" dirty="0"/>
              <a:t>.</a:t>
            </a:r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en-US" altLang="ko-KR" sz="1600" dirty="0"/>
              <a:t> </a:t>
            </a:r>
            <a:r>
              <a:rPr lang="ko-KR" altLang="en-US" sz="1600" dirty="0"/>
              <a:t>때문에 테러 현상을 </a:t>
            </a:r>
            <a:r>
              <a:rPr lang="ko-KR" altLang="en-US" sz="1600" dirty="0">
                <a:solidFill>
                  <a:srgbClr val="FF0000"/>
                </a:solidFill>
              </a:rPr>
              <a:t>근원적으로 해결하기는 상당히 어려울 것으로 판</a:t>
            </a:r>
            <a:r>
              <a:rPr lang="ko-KR" altLang="en-US" sz="1600" dirty="0"/>
              <a:t>단되며</a:t>
            </a:r>
            <a:r>
              <a:rPr lang="en-US" altLang="ko-KR" sz="1600" dirty="0"/>
              <a:t>, </a:t>
            </a:r>
            <a:r>
              <a:rPr lang="ko-KR" altLang="en-US" sz="1600" dirty="0"/>
              <a:t>미국이 수행하는 테러와의 전쟁도 그 본질은 폭력을 폭력으로 대응하는 악순환을 초래하여 그 실효성을 거두기는 어려움 </a:t>
            </a:r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u="sng" dirty="0">
                <a:solidFill>
                  <a:srgbClr val="FF0000"/>
                </a:solidFill>
              </a:rPr>
              <a:t>오히려 현재의 상황을 보면 테러를 더욱 부축이고 있는 것으로 여겨짐</a:t>
            </a:r>
            <a:r>
              <a:rPr lang="en-US" altLang="ko-KR" sz="1600" u="sng" dirty="0">
                <a:solidFill>
                  <a:srgbClr val="FF0000"/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95288" y="11969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468313" y="1268413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55650" y="1341438"/>
            <a:ext cx="303213" cy="298450"/>
            <a:chOff x="602" y="702"/>
            <a:chExt cx="191" cy="188"/>
          </a:xfrm>
        </p:grpSpPr>
        <p:sp>
          <p:nvSpPr>
            <p:cNvPr id="31749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1750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1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2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3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31754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1341438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4-4.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종합적 동향</a:t>
            </a:r>
          </a:p>
        </p:txBody>
      </p:sp>
      <p:pic>
        <p:nvPicPr>
          <p:cNvPr id="31755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31756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31758" name="Rectangle 14"/>
          <p:cNvSpPr>
            <a:spLocks noChangeArrowheads="1"/>
          </p:cNvSpPr>
          <p:nvPr/>
        </p:nvSpPr>
        <p:spPr bwMode="auto">
          <a:xfrm>
            <a:off x="755650" y="1628775"/>
            <a:ext cx="7993063" cy="484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6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또한 북한의 테러리즘을 분석하면 과거보다는 그 횟수가 감소하였지만 여전히 남한을 적성국가로 여기고 있다는 판단을 할 수 있으므로</a:t>
            </a:r>
            <a:r>
              <a:rPr lang="en-US" altLang="ko-KR" sz="1600" dirty="0"/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화해무드라고 안심할 상황이 아님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북한의 테러는 한반도에 국한되지 않고 해외에 나가있는 한국인을 대상으로도 자행되고 있기 때문에 테러 목표가 될 수 있는 사람들은 각별한 주의가 필요함</a:t>
            </a:r>
            <a:r>
              <a:rPr lang="en-US" altLang="ko-KR" sz="1600" dirty="0"/>
              <a:t>. </a:t>
            </a:r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현재 한반도는 </a:t>
            </a:r>
            <a:r>
              <a:rPr lang="ko-KR" altLang="en-US" sz="1600" dirty="0" err="1"/>
              <a:t>북핵</a:t>
            </a:r>
            <a:r>
              <a:rPr lang="ko-KR" altLang="en-US" sz="1600" dirty="0"/>
              <a:t> 문제로 인하여 상당히 위험지역으로 분류되어 있으며 상황에 따라서는 전면전의 </a:t>
            </a:r>
            <a:r>
              <a:rPr lang="ko-KR" altLang="en-US" sz="1600" dirty="0" err="1"/>
              <a:t>발발상황도</a:t>
            </a:r>
            <a:r>
              <a:rPr lang="ko-KR" altLang="en-US" sz="1600" dirty="0"/>
              <a:t> 전혀 배제할 수 없는 상황</a:t>
            </a:r>
            <a:r>
              <a:rPr lang="en-US" altLang="ko-KR" sz="1600" dirty="0"/>
              <a:t>. </a:t>
            </a:r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이러한 환경에서 </a:t>
            </a:r>
            <a:r>
              <a:rPr lang="ko-KR" altLang="en-US" sz="1600" dirty="0">
                <a:solidFill>
                  <a:srgbClr val="FF0000"/>
                </a:solidFill>
              </a:rPr>
              <a:t>북한의 </a:t>
            </a:r>
            <a:r>
              <a:rPr lang="ko-KR" altLang="en-US" sz="1600" dirty="0" err="1">
                <a:solidFill>
                  <a:srgbClr val="FF0000"/>
                </a:solidFill>
              </a:rPr>
              <a:t>비정규전</a:t>
            </a:r>
            <a:r>
              <a:rPr lang="ko-KR" altLang="en-US" sz="1600" dirty="0">
                <a:solidFill>
                  <a:srgbClr val="FF0000"/>
                </a:solidFill>
              </a:rPr>
              <a:t> 형태의 테러를 감행할 가능성도 있으므로 이에 대한 경각심을 잊어서는 </a:t>
            </a:r>
            <a:r>
              <a:rPr lang="ko-KR" altLang="en-US" sz="1600" dirty="0" err="1">
                <a:solidFill>
                  <a:srgbClr val="FF0000"/>
                </a:solidFill>
              </a:rPr>
              <a:t>않됨</a:t>
            </a:r>
            <a:r>
              <a:rPr lang="en-US" altLang="ko-KR" sz="1600" dirty="0">
                <a:solidFill>
                  <a:srgbClr val="FF0000"/>
                </a:solidFill>
              </a:rPr>
              <a:t>. </a:t>
            </a:r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북한의 테러발생시기를 보더라도 정치적으로 평화로운 상황을 만들면서도 한편으로는 테러를 획책하였음을 알 수 있음</a:t>
            </a:r>
            <a:r>
              <a:rPr lang="en-US" altLang="ko-KR" sz="1600" dirty="0"/>
              <a:t>. </a:t>
            </a:r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600" dirty="0"/>
              <a:t>때문에 </a:t>
            </a:r>
            <a:r>
              <a:rPr lang="ko-KR" altLang="en-US" sz="1600" dirty="0" err="1"/>
              <a:t>평화시에도</a:t>
            </a:r>
            <a:r>
              <a:rPr lang="ko-KR" altLang="en-US" sz="1600" dirty="0"/>
              <a:t> 이에 대한 대비를 게을리 해서는 안될 것임</a:t>
            </a:r>
            <a:r>
              <a:rPr lang="en-US" altLang="ko-KR" sz="1600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395288" y="11049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54025" y="11652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1250950"/>
            <a:ext cx="303212" cy="298450"/>
            <a:chOff x="602" y="702"/>
            <a:chExt cx="191" cy="188"/>
          </a:xfrm>
        </p:grpSpPr>
        <p:sp>
          <p:nvSpPr>
            <p:cNvPr id="27653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7654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7655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7656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7657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pic>
        <p:nvPicPr>
          <p:cNvPr id="27658" name="Picture 10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27659" name="Picture 11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27661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1216025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5-1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테러행위의 특성 </a:t>
            </a:r>
            <a:r>
              <a:rPr kumimoji="0" lang="en-US" altLang="ko-KR" sz="1800" dirty="0">
                <a:solidFill>
                  <a:schemeClr val="tx1"/>
                </a:solidFill>
                <a:latin typeface="Arial"/>
                <a:ea typeface="HY견고딕" pitchFamily="18" charset="-127"/>
              </a:rPr>
              <a:t>–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테러의 원인</a:t>
            </a:r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755650" y="2014538"/>
            <a:ext cx="7345363" cy="436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>
                <a:solidFill>
                  <a:srgbClr val="FF0000"/>
                </a:solidFill>
              </a:rPr>
              <a:t>20</a:t>
            </a:r>
            <a:r>
              <a:rPr kumimoji="0" lang="ko-KR" altLang="en-US" sz="1600">
                <a:solidFill>
                  <a:srgbClr val="FF0000"/>
                </a:solidFill>
              </a:rPr>
              <a:t>세기</a:t>
            </a:r>
            <a:r>
              <a:rPr kumimoji="0" lang="ko-KR" altLang="en-US" sz="1600"/>
              <a:t> 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민족주의적 색체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좌익 이데올로기 성향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냉전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>
                <a:solidFill>
                  <a:srgbClr val="FF0000"/>
                </a:solidFill>
              </a:rPr>
              <a:t> </a:t>
            </a:r>
            <a:r>
              <a:rPr kumimoji="0" lang="en-US" altLang="ko-KR" sz="1600">
                <a:solidFill>
                  <a:srgbClr val="FF0000"/>
                </a:solidFill>
              </a:rPr>
              <a:t>21</a:t>
            </a:r>
            <a:r>
              <a:rPr kumimoji="0" lang="ko-KR" altLang="en-US" sz="1600">
                <a:solidFill>
                  <a:srgbClr val="FF0000"/>
                </a:solidFill>
              </a:rPr>
              <a:t>세기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세계화 질서의 주도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문화갈등과 문명충돌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신자유주의 저항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정치안보의 리더쉽 도전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U.N</a:t>
            </a:r>
            <a:r>
              <a:rPr kumimoji="0" lang="ko-KR" altLang="en-US" sz="1600"/>
              <a:t>의 기능 약화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395288" y="47625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454025" y="53657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22300"/>
            <a:ext cx="303212" cy="298450"/>
            <a:chOff x="602" y="702"/>
            <a:chExt cx="191" cy="188"/>
          </a:xfrm>
        </p:grpSpPr>
        <p:sp>
          <p:nvSpPr>
            <p:cNvPr id="28677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8678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8679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8680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8681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28682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587375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5-2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9.11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사태로 인한 미국의 사회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경제적 피해와 국민 태도적 특성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55650" y="1431925"/>
            <a:ext cx="7345363" cy="458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defTabSz="620713" latinLnBrk="0">
              <a:lnSpc>
                <a:spcPct val="16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>
                <a:solidFill>
                  <a:srgbClr val="FF0000"/>
                </a:solidFill>
              </a:rPr>
              <a:t>경제성장에 대한 영향</a:t>
            </a:r>
          </a:p>
          <a:p>
            <a:pPr marL="263525" indent="-263525" defTabSz="620713" latinLnBrk="0">
              <a:lnSpc>
                <a:spcPct val="16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>
                <a:solidFill>
                  <a:schemeClr val="tx2"/>
                </a:solidFill>
              </a:rPr>
              <a:t>  </a:t>
            </a:r>
            <a:r>
              <a:rPr kumimoji="0" lang="en-US" altLang="ko-KR" sz="1600" dirty="0">
                <a:solidFill>
                  <a:schemeClr val="tx2"/>
                </a:solidFill>
              </a:rPr>
              <a:t>- GDP, </a:t>
            </a:r>
            <a:r>
              <a:rPr kumimoji="0" lang="ko-KR" altLang="en-US" sz="1600" dirty="0">
                <a:solidFill>
                  <a:schemeClr val="tx2"/>
                </a:solidFill>
              </a:rPr>
              <a:t>재정지출구조변화</a:t>
            </a:r>
          </a:p>
          <a:p>
            <a:pPr marL="263525" indent="-263525" defTabSz="620713" latinLnBrk="0">
              <a:lnSpc>
                <a:spcPct val="16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>
                <a:solidFill>
                  <a:schemeClr val="tx2"/>
                </a:solidFill>
              </a:rPr>
              <a:t>  </a:t>
            </a:r>
            <a:r>
              <a:rPr kumimoji="0" lang="en-US" altLang="ko-KR" sz="1600" dirty="0">
                <a:solidFill>
                  <a:schemeClr val="tx2"/>
                </a:solidFill>
              </a:rPr>
              <a:t>- </a:t>
            </a:r>
            <a:r>
              <a:rPr kumimoji="0" lang="ko-KR" altLang="en-US" sz="1600" dirty="0">
                <a:solidFill>
                  <a:schemeClr val="tx2"/>
                </a:solidFill>
              </a:rPr>
              <a:t>테러복구와 항공업계 구제금융</a:t>
            </a:r>
          </a:p>
          <a:p>
            <a:pPr marL="263525" indent="-263525" defTabSz="620713" latinLnBrk="0">
              <a:lnSpc>
                <a:spcPct val="16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>
                <a:solidFill>
                  <a:srgbClr val="FF0000"/>
                </a:solidFill>
              </a:rPr>
              <a:t>사회구조와 생활방식의 변화</a:t>
            </a:r>
          </a:p>
          <a:p>
            <a:pPr marL="263525" indent="-263525" defTabSz="620713" latinLnBrk="0">
              <a:lnSpc>
                <a:spcPct val="16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>
                <a:solidFill>
                  <a:schemeClr val="tx2"/>
                </a:solidFill>
              </a:rPr>
              <a:t>  </a:t>
            </a:r>
            <a:r>
              <a:rPr kumimoji="0" lang="en-US" altLang="ko-KR" sz="1600" dirty="0">
                <a:solidFill>
                  <a:schemeClr val="tx2"/>
                </a:solidFill>
              </a:rPr>
              <a:t>- </a:t>
            </a:r>
            <a:r>
              <a:rPr kumimoji="0" lang="ko-KR" altLang="en-US" sz="1600" dirty="0">
                <a:solidFill>
                  <a:schemeClr val="tx2"/>
                </a:solidFill>
              </a:rPr>
              <a:t>범죄발생감소</a:t>
            </a:r>
          </a:p>
          <a:p>
            <a:pPr marL="263525" indent="-263525" defTabSz="620713" latinLnBrk="0">
              <a:lnSpc>
                <a:spcPct val="16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>
                <a:solidFill>
                  <a:schemeClr val="tx2"/>
                </a:solidFill>
              </a:rPr>
              <a:t>  </a:t>
            </a:r>
            <a:r>
              <a:rPr kumimoji="0" lang="en-US" altLang="ko-KR" sz="1600" dirty="0">
                <a:solidFill>
                  <a:schemeClr val="tx2"/>
                </a:solidFill>
              </a:rPr>
              <a:t>- </a:t>
            </a:r>
            <a:r>
              <a:rPr kumimoji="0" lang="ko-KR" altLang="en-US" sz="1600" dirty="0">
                <a:solidFill>
                  <a:schemeClr val="tx2"/>
                </a:solidFill>
              </a:rPr>
              <a:t>관광객 감소</a:t>
            </a:r>
          </a:p>
          <a:p>
            <a:pPr marL="263525" indent="-263525" defTabSz="620713" latinLnBrk="0">
              <a:lnSpc>
                <a:spcPct val="16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>
                <a:solidFill>
                  <a:schemeClr val="tx2"/>
                </a:solidFill>
              </a:rPr>
              <a:t>  </a:t>
            </a:r>
            <a:r>
              <a:rPr kumimoji="0" lang="en-US" altLang="ko-KR" sz="1600" dirty="0">
                <a:solidFill>
                  <a:schemeClr val="tx2"/>
                </a:solidFill>
              </a:rPr>
              <a:t>- </a:t>
            </a:r>
            <a:r>
              <a:rPr kumimoji="0" lang="ko-KR" altLang="en-US" sz="1600" dirty="0">
                <a:solidFill>
                  <a:schemeClr val="tx2"/>
                </a:solidFill>
              </a:rPr>
              <a:t>건축설계 변화</a:t>
            </a:r>
          </a:p>
          <a:p>
            <a:pPr marL="263525" indent="-263525" defTabSz="620713" latinLnBrk="0">
              <a:lnSpc>
                <a:spcPct val="16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>
                <a:solidFill>
                  <a:srgbClr val="FF0000"/>
                </a:solidFill>
              </a:rPr>
              <a:t>신세계질서 구축과 </a:t>
            </a:r>
            <a:r>
              <a:rPr kumimoji="0" lang="ko-KR" altLang="en-US" sz="1600" dirty="0" err="1">
                <a:solidFill>
                  <a:srgbClr val="FF0000"/>
                </a:solidFill>
              </a:rPr>
              <a:t>발테러제정법</a:t>
            </a:r>
            <a:r>
              <a:rPr kumimoji="0" lang="ko-KR" altLang="en-US" sz="1600" dirty="0">
                <a:solidFill>
                  <a:srgbClr val="FF0000"/>
                </a:solidFill>
              </a:rPr>
              <a:t> 제정과 </a:t>
            </a:r>
            <a:r>
              <a:rPr kumimoji="0" lang="en-US" altLang="ko-KR" sz="1600" dirty="0">
                <a:solidFill>
                  <a:srgbClr val="FF0000"/>
                </a:solidFill>
              </a:rPr>
              <a:t>UN</a:t>
            </a:r>
            <a:r>
              <a:rPr kumimoji="0" lang="ko-KR" altLang="en-US" sz="1600" dirty="0">
                <a:solidFill>
                  <a:srgbClr val="FF0000"/>
                </a:solidFill>
              </a:rPr>
              <a:t>의 공동대응</a:t>
            </a:r>
            <a:r>
              <a:rPr kumimoji="0" lang="en-US" altLang="ko-KR" sz="1600" dirty="0">
                <a:solidFill>
                  <a:srgbClr val="FF0000"/>
                </a:solidFill>
              </a:rPr>
              <a:t>.</a:t>
            </a:r>
          </a:p>
          <a:p>
            <a:pPr marL="263525" indent="-263525" defTabSz="620713" latinLnBrk="0">
              <a:lnSpc>
                <a:spcPct val="16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600" dirty="0">
              <a:solidFill>
                <a:schemeClr val="tx2"/>
              </a:solidFill>
            </a:endParaRPr>
          </a:p>
        </p:txBody>
      </p:sp>
      <p:pic>
        <p:nvPicPr>
          <p:cNvPr id="7170" name="Picture 2" descr="이미지 썸네일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571612"/>
            <a:ext cx="3571900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95288" y="47625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54025" y="53657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22300"/>
            <a:ext cx="303212" cy="298450"/>
            <a:chOff x="602" y="702"/>
            <a:chExt cx="191" cy="188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970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29706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587375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5-3-1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테러리즘에 대한 대책 </a:t>
            </a:r>
            <a:r>
              <a:rPr kumimoji="0" lang="en-US" altLang="ko-KR" sz="1800" dirty="0">
                <a:solidFill>
                  <a:schemeClr val="tx1"/>
                </a:solidFill>
                <a:latin typeface="Arial"/>
                <a:ea typeface="HY견고딕" pitchFamily="18" charset="-127"/>
              </a:rPr>
              <a:t>–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8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대테러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부대 역량 강화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755650" y="1431925"/>
            <a:ext cx="7345363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algn="just" defTabSz="620713" latinLnBrk="0">
              <a:lnSpc>
                <a:spcPct val="16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 err="1"/>
              <a:t>대테러</a:t>
            </a:r>
            <a:r>
              <a:rPr kumimoji="0" lang="ko-KR" altLang="en-US" sz="1600" dirty="0"/>
              <a:t> 부대 역량을 강화하는 것은 실제로 인질납치나 항공기납치 등의 테러 상황이 발생하였을 때</a:t>
            </a:r>
            <a:r>
              <a:rPr kumimoji="0" lang="en-US" altLang="ko-KR" sz="1600" dirty="0"/>
              <a:t>, </a:t>
            </a:r>
            <a:r>
              <a:rPr kumimoji="0" lang="ko-KR" altLang="en-US" sz="1600" dirty="0">
                <a:solidFill>
                  <a:srgbClr val="FF0000"/>
                </a:solidFill>
              </a:rPr>
              <a:t>얼마나 신속하게 최소한의 피해로 국한하면서 제압할 수 있을 것인가가 중심적 요소가 됨</a:t>
            </a:r>
            <a:r>
              <a:rPr kumimoji="0" lang="en-US" altLang="ko-KR" sz="1600" dirty="0">
                <a:solidFill>
                  <a:srgbClr val="FF0000"/>
                </a:solidFill>
              </a:rPr>
              <a:t>. </a:t>
            </a:r>
          </a:p>
          <a:p>
            <a:pPr marL="263525" indent="-263525" algn="just" defTabSz="620713" latinLnBrk="0">
              <a:lnSpc>
                <a:spcPct val="16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세계 각국은 이러한 상황에 대비하기 위한 </a:t>
            </a:r>
            <a:r>
              <a:rPr kumimoji="0" lang="ko-KR" altLang="en-US" sz="1600" dirty="0" err="1"/>
              <a:t>대테러</a:t>
            </a:r>
            <a:r>
              <a:rPr kumimoji="0" lang="ko-KR" altLang="en-US" sz="1600" dirty="0"/>
              <a:t> 특수부대를 군과 경찰에 보유하고 있으며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이들의 역할은 테러 상황에서 분명하게 나타나게 됨</a:t>
            </a:r>
            <a:r>
              <a:rPr kumimoji="0" lang="en-US" altLang="ko-KR" sz="1600" dirty="0"/>
              <a:t>. </a:t>
            </a:r>
          </a:p>
          <a:p>
            <a:pPr marL="263525" indent="-263525" algn="just" defTabSz="620713" latinLnBrk="0">
              <a:lnSpc>
                <a:spcPct val="16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때문에 한국의 </a:t>
            </a:r>
            <a:r>
              <a:rPr kumimoji="0" lang="ko-KR" altLang="en-US" sz="1600" dirty="0" err="1"/>
              <a:t>대테러</a:t>
            </a:r>
            <a:r>
              <a:rPr kumimoji="0" lang="ko-KR" altLang="en-US" sz="1600" dirty="0"/>
              <a:t> 부대도 그 조직을 강화하고 외국의 유명테러 진압부대와 연계하여 철저한 훈련과 각각의 테러 상황에 대한 철저한 인식과 대처방안을 마련해야 함</a:t>
            </a:r>
            <a:r>
              <a:rPr kumimoji="0" lang="en-US" altLang="ko-KR" sz="1600" dirty="0"/>
              <a:t>. </a:t>
            </a:r>
          </a:p>
          <a:p>
            <a:pPr marL="263525" indent="-263525" algn="just" defTabSz="620713" latinLnBrk="0">
              <a:lnSpc>
                <a:spcPct val="16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 err="1"/>
              <a:t>대테러</a:t>
            </a:r>
            <a:r>
              <a:rPr kumimoji="0" lang="ko-KR" altLang="en-US" sz="1600" dirty="0"/>
              <a:t> 진압 특수부대는 테러리스트가 받는 훈련 이상으로 강훈을 받아 물리적으로 이들을 확실하게 제압할 수 있어야 하며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이들의 새로운 테러기법을 완전히 숙지하고 있어야 할 것임</a:t>
            </a:r>
            <a:r>
              <a:rPr kumimoji="0" lang="en-US" altLang="ko-KR" sz="1600" dirty="0"/>
              <a:t>.</a:t>
            </a:r>
            <a:r>
              <a:rPr kumimoji="0" lang="en-US" altLang="ko-KR" sz="1600" dirty="0">
                <a:latin typeface="Arial"/>
              </a:rPr>
              <a:t> </a:t>
            </a:r>
            <a:r>
              <a:rPr kumimoji="0" lang="en-US" altLang="ko-KR" sz="1600" dirty="0"/>
              <a:t> </a:t>
            </a:r>
            <a:endParaRPr kumimoji="0" lang="en-US" altLang="ko-KR" sz="1600" dirty="0">
              <a:solidFill>
                <a:srgbClr val="FF0000"/>
              </a:solidFill>
            </a:endParaRPr>
          </a:p>
          <a:p>
            <a:pPr marL="263525" indent="-263525" defTabSz="620713" latinLnBrk="0">
              <a:lnSpc>
                <a:spcPct val="16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endParaRPr kumimoji="0" lang="en-US" altLang="ko-KR" sz="1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95288" y="47625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454025" y="53657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22300"/>
            <a:ext cx="303212" cy="298450"/>
            <a:chOff x="602" y="702"/>
            <a:chExt cx="191" cy="188"/>
          </a:xfrm>
        </p:grpSpPr>
        <p:sp>
          <p:nvSpPr>
            <p:cNvPr id="3072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072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072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072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072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30730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587375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5-3-2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테러리즘에 대한 대책 </a:t>
            </a:r>
            <a:r>
              <a:rPr kumimoji="0" lang="en-US" altLang="ko-KR" sz="1800" dirty="0">
                <a:solidFill>
                  <a:schemeClr val="tx1"/>
                </a:solidFill>
                <a:latin typeface="Arial"/>
                <a:ea typeface="HY견고딕" pitchFamily="18" charset="-127"/>
              </a:rPr>
              <a:t>–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경찰활동의 강화</a:t>
            </a:r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755650" y="1431925"/>
            <a:ext cx="7345363" cy="4680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북한 공작원에 의한 테러 등 실제로 테러 상황이 발생하였을 때</a:t>
            </a:r>
            <a:r>
              <a:rPr kumimoji="0" lang="en-US" altLang="ko-KR" sz="1600" dirty="0"/>
              <a:t>, </a:t>
            </a:r>
            <a:r>
              <a:rPr kumimoji="0" lang="ko-KR" altLang="en-US" sz="1600" dirty="0">
                <a:solidFill>
                  <a:srgbClr val="FF0000"/>
                </a:solidFill>
              </a:rPr>
              <a:t>현장에서 가장 먼저 대치하게 되거나 혹은 테러정보를 입수할 가능성이 높은 조직은 경찰임</a:t>
            </a:r>
            <a:r>
              <a:rPr kumimoji="0" lang="en-US" altLang="ko-KR" sz="1600" dirty="0">
                <a:solidFill>
                  <a:srgbClr val="FF0000"/>
                </a:solidFill>
              </a:rPr>
              <a:t>. 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또한 경찰은 지역사회 주민과의 연계를 통해 테러범의 체포 등에 도움을 받을 수 있음</a:t>
            </a:r>
            <a:r>
              <a:rPr kumimoji="0" lang="en-US" altLang="ko-KR" sz="1600" dirty="0"/>
              <a:t>. 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평상시 경찰과 주민의 코드가 잘 맞는다면 위기상황에서 경찰의 통제에 효율적으로 움직일 수 있고 이는 테러상황에서 가장 중요한 요소가 될 수 있음</a:t>
            </a:r>
            <a:r>
              <a:rPr kumimoji="0" lang="en-US" altLang="ko-KR" sz="1600" dirty="0"/>
              <a:t>. 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>
                <a:solidFill>
                  <a:srgbClr val="FF0000"/>
                </a:solidFill>
              </a:rPr>
              <a:t>때문에 테러 혹은 유사테러행위가 발생한 상황에서의 경찰</a:t>
            </a:r>
            <a:r>
              <a:rPr kumimoji="0" lang="en-US" altLang="ko-KR" sz="1600" dirty="0">
                <a:solidFill>
                  <a:srgbClr val="FF0000"/>
                </a:solidFill>
              </a:rPr>
              <a:t>-</a:t>
            </a:r>
            <a:r>
              <a:rPr kumimoji="0" lang="ko-KR" altLang="en-US" sz="1600" dirty="0">
                <a:solidFill>
                  <a:srgbClr val="FF0000"/>
                </a:solidFill>
              </a:rPr>
              <a:t>시민 합동 모의 훈련을 도입하여 사전 대비를 할 시점이 왔다고 볼 수 있음</a:t>
            </a:r>
            <a:r>
              <a:rPr kumimoji="0" lang="en-US" altLang="ko-KR" sz="1600" dirty="0">
                <a:solidFill>
                  <a:srgbClr val="FF0000"/>
                </a:solidFill>
              </a:rPr>
              <a:t>. 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이는 장기적으로 남북 통일 상황이 도래하였을 경우 발생할 수 있는 갖가지 형태의 폭동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도발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테러에 대비하여서라도 시급히 준비하여야 할 것으로 판단됨</a:t>
            </a:r>
            <a:r>
              <a:rPr kumimoji="0" lang="en-US" altLang="ko-KR" sz="1600" dirty="0"/>
              <a:t>. </a:t>
            </a:r>
            <a:endParaRPr kumimoji="0" lang="en-US" altLang="ko-KR" sz="1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395288" y="47625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454025" y="53657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22300"/>
            <a:ext cx="303212" cy="298450"/>
            <a:chOff x="602" y="702"/>
            <a:chExt cx="191" cy="188"/>
          </a:xfrm>
        </p:grpSpPr>
        <p:sp>
          <p:nvSpPr>
            <p:cNvPr id="32773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2774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2775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2776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2777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32778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587375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5-3-3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테러리즘에 대한 대책 </a:t>
            </a:r>
            <a:r>
              <a:rPr kumimoji="0" lang="en-US" altLang="ko-KR" sz="1800" dirty="0">
                <a:solidFill>
                  <a:schemeClr val="tx1"/>
                </a:solidFill>
                <a:latin typeface="Arial"/>
                <a:ea typeface="HY견고딕" pitchFamily="18" charset="-127"/>
              </a:rPr>
              <a:t>–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항공기와 고속철도 등의 보안강화</a:t>
            </a:r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755650" y="1431925"/>
            <a:ext cx="7848798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항공기 납치 및 </a:t>
            </a:r>
            <a:r>
              <a:rPr kumimoji="0" lang="ko-KR" altLang="en-US" sz="1600" dirty="0" err="1"/>
              <a:t>폭파는</a:t>
            </a:r>
            <a:r>
              <a:rPr kumimoji="0" lang="ko-KR" altLang="en-US" sz="1600" dirty="0"/>
              <a:t> 인명에 대한 무차별한 살상을 가져오므로 가장 무서운 형태의 테러 행위라고 볼 수 있음</a:t>
            </a:r>
            <a:r>
              <a:rPr kumimoji="0" lang="en-US" altLang="ko-KR" sz="1600" dirty="0"/>
              <a:t>. 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또한 </a:t>
            </a:r>
            <a:r>
              <a:rPr kumimoji="0" lang="ko-KR" altLang="en-US" sz="1600" dirty="0" smtClean="0"/>
              <a:t> 현재 많은 인구가 </a:t>
            </a:r>
            <a:r>
              <a:rPr kumimoji="0" lang="ko-KR" altLang="en-US" sz="1600" dirty="0"/>
              <a:t>고속철도를 이용하여 여행을 하고 있는데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고속철도가 도입되어 있는 외국의 경우 고속철도가 테러의 대상이 되고 있으므로 이에 대한 철저한 대비가 있어야 함</a:t>
            </a:r>
            <a:r>
              <a:rPr kumimoji="0" lang="en-US" altLang="ko-KR" sz="1600" dirty="0"/>
              <a:t>. 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또한 고속철도를 점거하여 인질극을 벌인다면 항공기 납치 테러와 유사한 효과를 거둘 수 있을 뿐 아니라 항공기보다 탑승절차가 간단하기 때문에 테러리스트의 목표가 될 가능성이 높음</a:t>
            </a:r>
            <a:r>
              <a:rPr kumimoji="0" lang="en-US" altLang="ko-KR" sz="1600" dirty="0"/>
              <a:t>. 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때문에 </a:t>
            </a:r>
            <a:r>
              <a:rPr kumimoji="0" lang="ko-KR" altLang="en-US" sz="1600" dirty="0">
                <a:solidFill>
                  <a:srgbClr val="FF0000"/>
                </a:solidFill>
              </a:rPr>
              <a:t>기존의 철도 보안시스템보다 </a:t>
            </a:r>
            <a:r>
              <a:rPr kumimoji="0" lang="ko-KR" altLang="en-US" sz="1600" dirty="0" err="1">
                <a:solidFill>
                  <a:srgbClr val="FF0000"/>
                </a:solidFill>
              </a:rPr>
              <a:t>강화되어져야하며</a:t>
            </a:r>
            <a:r>
              <a:rPr kumimoji="0" lang="en-US" altLang="ko-KR" sz="1600" dirty="0">
                <a:solidFill>
                  <a:srgbClr val="FF0000"/>
                </a:solidFill>
              </a:rPr>
              <a:t>, </a:t>
            </a:r>
            <a:r>
              <a:rPr kumimoji="0" lang="ko-KR" altLang="en-US" sz="1600" dirty="0">
                <a:solidFill>
                  <a:srgbClr val="FF0000"/>
                </a:solidFill>
              </a:rPr>
              <a:t>고속철도 개통구간을 담당하는 순찰대를 별도로 운영하는 방안도 적극적으로 검토해 볼 만함</a:t>
            </a:r>
            <a:r>
              <a:rPr kumimoji="0" lang="en-US" altLang="ko-KR" sz="1600" dirty="0">
                <a:solidFill>
                  <a:srgbClr val="FF0000"/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95288" y="47625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4025" y="53657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22300"/>
            <a:ext cx="303212" cy="298450"/>
            <a:chOff x="602" y="702"/>
            <a:chExt cx="191" cy="188"/>
          </a:xfrm>
        </p:grpSpPr>
        <p:sp>
          <p:nvSpPr>
            <p:cNvPr id="33797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3798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3799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3800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3801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33802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587375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5-3-4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테러리즘에 대한 대책 </a:t>
            </a:r>
            <a:r>
              <a:rPr kumimoji="0" lang="en-US" altLang="ko-KR" sz="1800" dirty="0">
                <a:solidFill>
                  <a:schemeClr val="tx1"/>
                </a:solidFill>
                <a:latin typeface="Arial"/>
                <a:ea typeface="HY견고딕" pitchFamily="18" charset="-127"/>
              </a:rPr>
              <a:t>–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시민의 대응역량 강화</a:t>
            </a: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755650" y="1431925"/>
            <a:ext cx="7776790" cy="51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테러 상황에 직면하였을 때 혹은 공공장소에서 생화학무기와 맞닥뜨렸을 경우에 어떻게 대피하고 </a:t>
            </a:r>
            <a:r>
              <a:rPr kumimoji="0" lang="ko-KR" altLang="en-US" sz="1600" dirty="0">
                <a:solidFill>
                  <a:srgbClr val="FF0000"/>
                </a:solidFill>
              </a:rPr>
              <a:t>피해를 최소화 할 것인가에 대한 </a:t>
            </a:r>
            <a:r>
              <a:rPr kumimoji="0" lang="ko-KR" altLang="en-US" sz="1600" dirty="0" err="1">
                <a:solidFill>
                  <a:srgbClr val="FF0000"/>
                </a:solidFill>
              </a:rPr>
              <a:t>상황별</a:t>
            </a:r>
            <a:r>
              <a:rPr kumimoji="0" lang="ko-KR" altLang="en-US" sz="1600" dirty="0">
                <a:solidFill>
                  <a:srgbClr val="FF0000"/>
                </a:solidFill>
              </a:rPr>
              <a:t> 교육이 필요하고 </a:t>
            </a:r>
            <a:r>
              <a:rPr kumimoji="0" lang="ko-KR" altLang="en-US" sz="1600" dirty="0" err="1">
                <a:solidFill>
                  <a:srgbClr val="FF0000"/>
                </a:solidFill>
              </a:rPr>
              <a:t>지역단위별로</a:t>
            </a:r>
            <a:r>
              <a:rPr kumimoji="0" lang="ko-KR" altLang="en-US" sz="1600" dirty="0">
                <a:solidFill>
                  <a:srgbClr val="FF0000"/>
                </a:solidFill>
              </a:rPr>
              <a:t> 이를 체크하는 부대 편성을 할 필요가 있음</a:t>
            </a:r>
            <a:r>
              <a:rPr kumimoji="0" lang="en-US" altLang="ko-KR" sz="1600" dirty="0">
                <a:solidFill>
                  <a:srgbClr val="FF0000"/>
                </a:solidFill>
              </a:rPr>
              <a:t>. 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기존의 민방위 조직을 활용하거나 경찰을 통하여 새로이 편제를 만드는 것도 하나의 방안이 될 것임</a:t>
            </a:r>
            <a:r>
              <a:rPr kumimoji="0" lang="en-US" altLang="ko-KR" sz="1600" dirty="0"/>
              <a:t>. 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ko-KR" altLang="en-US" sz="1600" dirty="0" smtClean="0"/>
              <a:t>과거</a:t>
            </a:r>
            <a:r>
              <a:rPr kumimoji="0" lang="ko-KR" altLang="en-US" sz="1600" dirty="0" smtClean="0"/>
              <a:t> </a:t>
            </a:r>
            <a:r>
              <a:rPr kumimoji="0" lang="ko-KR" altLang="en-US" sz="1600" dirty="0">
                <a:solidFill>
                  <a:srgbClr val="FF0000"/>
                </a:solidFill>
              </a:rPr>
              <a:t>대구 지하철 방화사건도 하나의 </a:t>
            </a:r>
            <a:r>
              <a:rPr kumimoji="0" lang="ko-KR" altLang="en-US" sz="1600" dirty="0" err="1">
                <a:solidFill>
                  <a:srgbClr val="FF0000"/>
                </a:solidFill>
              </a:rPr>
              <a:t>준테러</a:t>
            </a:r>
            <a:r>
              <a:rPr kumimoji="0" lang="ko-KR" altLang="en-US" sz="1600" dirty="0">
                <a:solidFill>
                  <a:srgbClr val="FF0000"/>
                </a:solidFill>
              </a:rPr>
              <a:t> 행위</a:t>
            </a:r>
            <a:r>
              <a:rPr kumimoji="0" lang="ko-KR" altLang="en-US" sz="1600" dirty="0"/>
              <a:t>로 본다면 그러한 상황에서 시민들이 좀더 침착하게 대처하였다면 피해를 좀더 줄일 수 있었을 </a:t>
            </a:r>
            <a:r>
              <a:rPr kumimoji="0" lang="ko-KR" altLang="en-US" sz="1600" dirty="0" smtClean="0"/>
              <a:t>것임</a:t>
            </a:r>
            <a:r>
              <a:rPr kumimoji="0" lang="en-US" altLang="ko-KR" sz="1600" dirty="0" smtClean="0"/>
              <a:t>. </a:t>
            </a:r>
            <a:endParaRPr kumimoji="0" lang="en-US" altLang="ko-KR" sz="1600" dirty="0"/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테러는 국가차원에서만 대응하여서는 국가의 </a:t>
            </a:r>
            <a:r>
              <a:rPr kumimoji="0" lang="ko-KR" altLang="en-US" sz="1600" dirty="0" err="1"/>
              <a:t>대테러</a:t>
            </a:r>
            <a:r>
              <a:rPr kumimoji="0" lang="ko-KR" altLang="en-US" sz="1600" dirty="0"/>
              <a:t> 시스템에 허점이 발생할 경우 대처할 방안이 없게 됨</a:t>
            </a:r>
            <a:r>
              <a:rPr kumimoji="0" lang="en-US" altLang="ko-KR" sz="1600" dirty="0"/>
              <a:t>. 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따라서 모든 시민이 언제 어디서 테러의 </a:t>
            </a:r>
            <a:r>
              <a:rPr kumimoji="0" lang="ko-KR" altLang="en-US" sz="1600" dirty="0" err="1"/>
              <a:t>희생량이</a:t>
            </a:r>
            <a:r>
              <a:rPr kumimoji="0" lang="ko-KR" altLang="en-US" sz="1600" dirty="0"/>
              <a:t> 될 수 있다는 절박한 심정으로 이에 대비한다면 테러의 피해를 최소화할 수 </a:t>
            </a:r>
            <a:r>
              <a:rPr kumimoji="0" lang="ko-KR" altLang="en-US" sz="1600" dirty="0" smtClean="0"/>
              <a:t>있음</a:t>
            </a:r>
            <a:endParaRPr kumimoji="0" lang="en-US" altLang="ko-KR" sz="1600" dirty="0" smtClean="0"/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dirty="0" smtClean="0"/>
              <a:t>.</a:t>
            </a:r>
            <a:r>
              <a:rPr kumimoji="0" lang="en-US" altLang="ko-KR" sz="1600" dirty="0"/>
              <a:t/>
            </a:r>
            <a:br>
              <a:rPr kumimoji="0" lang="en-US" altLang="ko-KR" sz="1600" dirty="0"/>
            </a:br>
            <a:endParaRPr kumimoji="0" lang="en-US" altLang="ko-K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395288" y="47625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54025" y="53657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22300"/>
            <a:ext cx="303212" cy="298450"/>
            <a:chOff x="602" y="702"/>
            <a:chExt cx="191" cy="188"/>
          </a:xfrm>
        </p:grpSpPr>
        <p:sp>
          <p:nvSpPr>
            <p:cNvPr id="3482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482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482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482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482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34826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587375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5-3-5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테러리즘에 대한 대책 </a:t>
            </a:r>
            <a:r>
              <a:rPr kumimoji="0" lang="en-US" altLang="ko-KR" sz="1800" dirty="0">
                <a:solidFill>
                  <a:schemeClr val="tx1"/>
                </a:solidFill>
                <a:latin typeface="Arial"/>
                <a:ea typeface="HY견고딕" pitchFamily="18" charset="-127"/>
              </a:rPr>
              <a:t>–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사전적 테러정책의 강화</a:t>
            </a:r>
          </a:p>
        </p:txBody>
      </p:sp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755650" y="1268413"/>
            <a:ext cx="7345363" cy="4680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많은 국가들이 테러에 대비해 국가간 공조를 하고 있고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국가별로 테러에 대응하기 위한 기관을 만들어 정보수집과 테러범의 체포에 만전을 기하고 있음</a:t>
            </a:r>
            <a:r>
              <a:rPr kumimoji="0" lang="en-US" altLang="ko-KR" sz="1600" dirty="0"/>
              <a:t>. 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한국도 외국의 정보기관과 많은 정보를 교류하면서 대응하고 있음</a:t>
            </a:r>
            <a:r>
              <a:rPr kumimoji="0" lang="en-US" altLang="ko-KR" sz="1600" dirty="0"/>
              <a:t>.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dirty="0"/>
              <a:t> </a:t>
            </a:r>
            <a:r>
              <a:rPr kumimoji="0" lang="ko-KR" altLang="en-US" sz="1600" dirty="0"/>
              <a:t>이러한 국제간의 공조를 통하여 테러리즘의 발붙일 수 있는 환경을 사전에 제거하는 것이 사전적 </a:t>
            </a:r>
            <a:r>
              <a:rPr kumimoji="0" lang="ko-KR" altLang="en-US" sz="1600" dirty="0" err="1"/>
              <a:t>대테러</a:t>
            </a:r>
            <a:r>
              <a:rPr kumimoji="0" lang="ko-KR" altLang="en-US" sz="1600" dirty="0"/>
              <a:t> 정책이라고 할 </a:t>
            </a:r>
            <a:r>
              <a:rPr kumimoji="0" lang="ko-KR" altLang="en-US" sz="1600" dirty="0" smtClean="0"/>
              <a:t>것인바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이를 통하여 테러리즘의 근원지를 발본색원하고 테러리스트에 대한 처벌을 확실히 할 수 있음</a:t>
            </a:r>
            <a:r>
              <a:rPr kumimoji="0" lang="en-US" altLang="ko-KR" sz="1600" dirty="0"/>
              <a:t>. 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세부적으로는 </a:t>
            </a:r>
            <a:r>
              <a:rPr kumimoji="0" lang="ko-KR" altLang="en-US" sz="1600" dirty="0">
                <a:solidFill>
                  <a:srgbClr val="FF0000"/>
                </a:solidFill>
              </a:rPr>
              <a:t>각 국가별로 강화된 </a:t>
            </a:r>
            <a:r>
              <a:rPr kumimoji="0" lang="ko-KR" altLang="en-US" sz="1600" dirty="0" err="1">
                <a:solidFill>
                  <a:srgbClr val="FF0000"/>
                </a:solidFill>
              </a:rPr>
              <a:t>대테러</a:t>
            </a:r>
            <a:r>
              <a:rPr kumimoji="0" lang="ko-KR" altLang="en-US" sz="1600" dirty="0">
                <a:solidFill>
                  <a:srgbClr val="FF0000"/>
                </a:solidFill>
              </a:rPr>
              <a:t> 시스템을 테러리스트가 인지하도록 하고</a:t>
            </a:r>
            <a:r>
              <a:rPr kumimoji="0" lang="en-US" altLang="ko-KR" sz="1600" dirty="0">
                <a:solidFill>
                  <a:srgbClr val="FF0000"/>
                </a:solidFill>
              </a:rPr>
              <a:t>, </a:t>
            </a:r>
            <a:r>
              <a:rPr kumimoji="0" lang="ko-KR" altLang="en-US" sz="1600" dirty="0">
                <a:solidFill>
                  <a:srgbClr val="FF0000"/>
                </a:solidFill>
              </a:rPr>
              <a:t>테러범과는 일말의 협상이 없다는 강경한 입장을 원칙적으로 고수하여야 하며</a:t>
            </a:r>
            <a:r>
              <a:rPr kumimoji="0" lang="en-US" altLang="ko-KR" sz="1600" dirty="0">
                <a:solidFill>
                  <a:srgbClr val="FF0000"/>
                </a:solidFill>
              </a:rPr>
              <a:t>, </a:t>
            </a:r>
            <a:r>
              <a:rPr kumimoji="0" lang="ko-KR" altLang="en-US" sz="1600" dirty="0">
                <a:solidFill>
                  <a:srgbClr val="FF0000"/>
                </a:solidFill>
              </a:rPr>
              <a:t>국제사회의 공고한 공조를 통하여 테러리스트가 외국으로 도피하거나 이동하지 못하도록 하여야 할 것임</a:t>
            </a:r>
            <a:r>
              <a:rPr kumimoji="0" lang="en-US" altLang="ko-KR" sz="1600" dirty="0">
                <a:solidFill>
                  <a:srgbClr val="FF0000"/>
                </a:solidFill>
              </a:rPr>
              <a:t>. 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또한 </a:t>
            </a:r>
            <a:r>
              <a:rPr kumimoji="0" lang="ko-KR" altLang="en-US" sz="1600" dirty="0" smtClean="0"/>
              <a:t>테러방지법 보완을 통해 테러범에 </a:t>
            </a:r>
            <a:r>
              <a:rPr kumimoji="0" lang="ko-KR" altLang="en-US" sz="1600" dirty="0"/>
              <a:t>대한 법적 처벌을 최대한 강화해야 함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95288" y="47625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454025" y="53657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22300"/>
            <a:ext cx="303212" cy="298450"/>
            <a:chOff x="602" y="702"/>
            <a:chExt cx="191" cy="188"/>
          </a:xfrm>
        </p:grpSpPr>
        <p:sp>
          <p:nvSpPr>
            <p:cNvPr id="3584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584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584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584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584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35850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511300" y="587375"/>
            <a:ext cx="7632700" cy="346075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5-3-6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테러리즘에 대한 대책 </a:t>
            </a:r>
            <a:r>
              <a:rPr kumimoji="0" lang="en-US" altLang="ko-KR" sz="1800" dirty="0">
                <a:solidFill>
                  <a:schemeClr val="tx1"/>
                </a:solidFill>
                <a:latin typeface="Arial"/>
                <a:ea typeface="HY견고딕" pitchFamily="18" charset="-127"/>
              </a:rPr>
              <a:t>–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매스컴의 보도자세</a:t>
            </a:r>
          </a:p>
        </p:txBody>
      </p:sp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755650" y="1268413"/>
            <a:ext cx="7993063" cy="484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 smtClean="0">
                <a:solidFill>
                  <a:srgbClr val="FF0000"/>
                </a:solidFill>
              </a:rPr>
              <a:t>매스컴은 </a:t>
            </a:r>
            <a:r>
              <a:rPr kumimoji="0" lang="ko-KR" altLang="en-US" sz="1600" dirty="0">
                <a:solidFill>
                  <a:srgbClr val="FF0000"/>
                </a:solidFill>
              </a:rPr>
              <a:t>사실상 테러리즘을 도와주는 역할을 하는 경우가 </a:t>
            </a:r>
            <a:r>
              <a:rPr kumimoji="0" lang="ko-KR" altLang="en-US" sz="1600" dirty="0" smtClean="0">
                <a:solidFill>
                  <a:srgbClr val="FF0000"/>
                </a:solidFill>
              </a:rPr>
              <a:t>많은데</a:t>
            </a:r>
            <a:r>
              <a:rPr kumimoji="0" lang="en-US" altLang="ko-KR" sz="1600" dirty="0" smtClean="0">
                <a:solidFill>
                  <a:srgbClr val="FF0000"/>
                </a:solidFill>
              </a:rPr>
              <a:t>, </a:t>
            </a:r>
            <a:r>
              <a:rPr kumimoji="0" lang="ko-KR" altLang="en-US" sz="1600" dirty="0"/>
              <a:t>테러리스트들은 자신들의 테러행위를 홍보하여야 자신들의 입장이나 요구사항을 </a:t>
            </a:r>
            <a:r>
              <a:rPr kumimoji="0" lang="ko-KR" altLang="en-US" sz="1600" dirty="0" smtClean="0"/>
              <a:t>효과적으로 주장 하고 </a:t>
            </a:r>
            <a:r>
              <a:rPr kumimoji="0" lang="ko-KR" altLang="en-US" sz="1600" dirty="0"/>
              <a:t>상대국가에 비난여론을 불러일으킬 수 있음</a:t>
            </a:r>
            <a:r>
              <a:rPr kumimoji="0" lang="en-US" altLang="ko-KR" sz="1600" dirty="0"/>
              <a:t>. </a:t>
            </a:r>
          </a:p>
          <a:p>
            <a:pPr marL="263525" indent="-263525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ko-KR" altLang="en-US" sz="1600" dirty="0"/>
              <a:t>매</a:t>
            </a:r>
            <a:r>
              <a:rPr kumimoji="0" lang="ko-KR" altLang="en-US" sz="1600" dirty="0" smtClean="0"/>
              <a:t>스컴의 </a:t>
            </a:r>
            <a:r>
              <a:rPr kumimoji="0" lang="ko-KR" altLang="en-US" sz="1600" dirty="0"/>
              <a:t>발달로 세계 어느 곳에서 테러가 발생하여도 실시간에 전세계에 이 사건이 보도되며 이는 테러범들이 요구하는 환경인 것임</a:t>
            </a:r>
            <a:r>
              <a:rPr kumimoji="0" lang="en-US" altLang="ko-KR" sz="1600" dirty="0"/>
              <a:t>. </a:t>
            </a:r>
          </a:p>
          <a:p>
            <a:pPr marL="263525" indent="-263525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최근 이라크에서 </a:t>
            </a:r>
            <a:r>
              <a:rPr lang="en-US" altLang="ko-KR" sz="1600" dirty="0" smtClean="0"/>
              <a:t>IS</a:t>
            </a:r>
            <a:r>
              <a:rPr lang="ko-KR" altLang="en-US" sz="1600" dirty="0" smtClean="0"/>
              <a:t>가 </a:t>
            </a:r>
            <a:r>
              <a:rPr kumimoji="0" lang="ko-KR" altLang="en-US" sz="1600" dirty="0" smtClean="0"/>
              <a:t>외국인을 </a:t>
            </a:r>
            <a:r>
              <a:rPr kumimoji="0" lang="ko-KR" altLang="en-US" sz="1600" dirty="0"/>
              <a:t>납치하고 </a:t>
            </a:r>
            <a:r>
              <a:rPr kumimoji="0" lang="ko-KR" altLang="en-US" sz="1600" dirty="0" smtClean="0"/>
              <a:t>살해하는 </a:t>
            </a:r>
            <a:r>
              <a:rPr kumimoji="0" lang="ko-KR" altLang="en-US" sz="1600" dirty="0"/>
              <a:t>모습을 </a:t>
            </a:r>
            <a:r>
              <a:rPr kumimoji="0" lang="ko-KR" altLang="en-US" sz="1600" dirty="0" err="1"/>
              <a:t>알자지라</a:t>
            </a:r>
            <a:r>
              <a:rPr kumimoji="0" lang="ko-KR" altLang="en-US" sz="1600" dirty="0"/>
              <a:t> 방송을 통하여 실시간에 전세계로 전파하는 것은 극명하게 </a:t>
            </a:r>
            <a:r>
              <a:rPr lang="ko-KR" altLang="en-US" sz="1600" dirty="0"/>
              <a:t>매</a:t>
            </a:r>
            <a:r>
              <a:rPr kumimoji="0" lang="ko-KR" altLang="en-US" sz="1600" dirty="0" smtClean="0"/>
              <a:t>스컴과 </a:t>
            </a:r>
            <a:r>
              <a:rPr kumimoji="0" lang="ko-KR" altLang="en-US" sz="1600" dirty="0"/>
              <a:t>테러와의 관계를 보여주는 측면임</a:t>
            </a:r>
            <a:r>
              <a:rPr kumimoji="0" lang="en-US" altLang="ko-KR" sz="1600" dirty="0"/>
              <a:t>. </a:t>
            </a:r>
          </a:p>
          <a:p>
            <a:pPr marL="263525" indent="-263525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ko-KR" altLang="en-US" sz="1600" dirty="0">
                <a:solidFill>
                  <a:srgbClr val="FF0000"/>
                </a:solidFill>
              </a:rPr>
              <a:t>매</a:t>
            </a:r>
            <a:r>
              <a:rPr kumimoji="0" lang="ko-KR" altLang="en-US" sz="1600" dirty="0" smtClean="0">
                <a:solidFill>
                  <a:srgbClr val="FF0000"/>
                </a:solidFill>
              </a:rPr>
              <a:t>스컴의 </a:t>
            </a:r>
            <a:r>
              <a:rPr kumimoji="0" lang="ko-KR" altLang="en-US" sz="1600" dirty="0">
                <a:solidFill>
                  <a:srgbClr val="FF0000"/>
                </a:solidFill>
              </a:rPr>
              <a:t>입장에서는 발생한 테러사건이 </a:t>
            </a:r>
            <a:r>
              <a:rPr kumimoji="0" lang="ko-KR" altLang="en-US" sz="1600" dirty="0" err="1">
                <a:solidFill>
                  <a:srgbClr val="FF0000"/>
                </a:solidFill>
              </a:rPr>
              <a:t>특종감으로서</a:t>
            </a:r>
            <a:r>
              <a:rPr kumimoji="0" lang="ko-KR" altLang="en-US" sz="1600" dirty="0">
                <a:solidFill>
                  <a:srgbClr val="FF0000"/>
                </a:solidFill>
              </a:rPr>
              <a:t> 보일 수 있지만 서로가 </a:t>
            </a:r>
            <a:r>
              <a:rPr kumimoji="0" lang="ko-KR" altLang="en-US" sz="1600" dirty="0" smtClean="0">
                <a:solidFill>
                  <a:srgbClr val="FF0000"/>
                </a:solidFill>
              </a:rPr>
              <a:t>공생 관계에 </a:t>
            </a:r>
            <a:r>
              <a:rPr kumimoji="0" lang="ko-KR" altLang="en-US" sz="1600" dirty="0">
                <a:solidFill>
                  <a:srgbClr val="FF0000"/>
                </a:solidFill>
              </a:rPr>
              <a:t>있어서는 곤란하며</a:t>
            </a:r>
            <a:r>
              <a:rPr kumimoji="0" lang="en-US" altLang="ko-KR" sz="1600" dirty="0">
                <a:solidFill>
                  <a:srgbClr val="FF0000"/>
                </a:solidFill>
              </a:rPr>
              <a:t>,  </a:t>
            </a:r>
            <a:r>
              <a:rPr kumimoji="0" lang="ko-KR" altLang="en-US" sz="1600" dirty="0" err="1">
                <a:solidFill>
                  <a:srgbClr val="FF0000"/>
                </a:solidFill>
              </a:rPr>
              <a:t>메스컴이</a:t>
            </a:r>
            <a:r>
              <a:rPr kumimoji="0" lang="ko-KR" altLang="en-US" sz="1600" dirty="0">
                <a:solidFill>
                  <a:srgbClr val="FF0000"/>
                </a:solidFill>
              </a:rPr>
              <a:t> 테러활동을 도와주는 도구가 되어서는 안됨</a:t>
            </a:r>
            <a:r>
              <a:rPr kumimoji="0" lang="en-US" altLang="ko-KR" sz="1600" dirty="0">
                <a:solidFill>
                  <a:srgbClr val="FF0000"/>
                </a:solidFill>
              </a:rPr>
              <a:t>. </a:t>
            </a:r>
          </a:p>
          <a:p>
            <a:pPr marL="263525" indent="-263525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따라서 </a:t>
            </a:r>
            <a:r>
              <a:rPr lang="ko-KR" altLang="en-US" sz="1600" dirty="0"/>
              <a:t>매</a:t>
            </a:r>
            <a:r>
              <a:rPr kumimoji="0" lang="ko-KR" altLang="en-US" sz="1600" dirty="0" smtClean="0"/>
              <a:t>스컴은 </a:t>
            </a:r>
            <a:r>
              <a:rPr kumimoji="0" lang="ko-KR" altLang="en-US" sz="1600" dirty="0"/>
              <a:t>있는 사실을 적확히 보도하고 잦은 보도를 자제하여야 할 뿐 아니라 너무 자극적인 장면은 보도하지 말아야 한함</a:t>
            </a:r>
            <a:r>
              <a:rPr kumimoji="0" lang="en-US" altLang="ko-KR" sz="1600" dirty="0"/>
              <a:t>.</a:t>
            </a:r>
          </a:p>
          <a:p>
            <a:pPr marL="263525" indent="-263525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따라서 </a:t>
            </a:r>
            <a:r>
              <a:rPr lang="ko-KR" altLang="en-US" sz="1600" dirty="0"/>
              <a:t>매</a:t>
            </a:r>
            <a:r>
              <a:rPr kumimoji="0" lang="ko-KR" altLang="en-US" sz="1600" dirty="0" smtClean="0"/>
              <a:t>스컴을 </a:t>
            </a:r>
            <a:r>
              <a:rPr kumimoji="0" lang="ko-KR" altLang="en-US" sz="1600" dirty="0"/>
              <a:t>통한 홍보효과를 최소화하는 것도 테러를 축소시키는 하나의 방안이 될 수 있음</a:t>
            </a:r>
            <a:r>
              <a:rPr kumimoji="0" lang="en-US" altLang="ko-KR" sz="1600" dirty="0"/>
              <a:t>.</a:t>
            </a:r>
            <a:r>
              <a:rPr kumimoji="0" lang="en-US" altLang="ko-KR" sz="1600" dirty="0">
                <a:latin typeface="Arial"/>
              </a:rPr>
              <a:t> </a:t>
            </a:r>
            <a:r>
              <a:rPr kumimoji="0" lang="en-US" altLang="ko-KR" sz="16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추억">
  <a:themeElements>
    <a:clrScheme name="추억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추억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추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107</TotalTime>
  <Words>3182</Words>
  <Application>Microsoft Office PowerPoint</Application>
  <PresentationFormat>화면 슬라이드 쇼(4:3)</PresentationFormat>
  <Paragraphs>257</Paragraphs>
  <Slides>33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40" baseType="lpstr">
      <vt:lpstr>HY견고딕</vt:lpstr>
      <vt:lpstr>맑은 고딕</vt:lpstr>
      <vt:lpstr>Arial</vt:lpstr>
      <vt:lpstr>Calibri</vt:lpstr>
      <vt:lpstr>Calibri Light</vt:lpstr>
      <vt:lpstr>Wingdings</vt:lpstr>
      <vt:lpstr>추억</vt:lpstr>
      <vt:lpstr>테러리즘</vt:lpstr>
      <vt:lpstr>1. 테러리즘과 그 심각성</vt:lpstr>
      <vt:lpstr>2-1. 테러리즘에 대한 이론적 검토 – 테러리즘의 개념</vt:lpstr>
      <vt:lpstr>2-2. 테러리즘에 대한 이론적 검토 – 테러리즘의 유형</vt:lpstr>
      <vt:lpstr>2-3. 테러리즘의 구체적 유형 - 하이재킹</vt:lpstr>
      <vt:lpstr>2-4. 테러리즘의 구체적 유형 -폭탄테러</vt:lpstr>
      <vt:lpstr>2-5. 테러리즘의 구체적 유형 - 사이버테러</vt:lpstr>
      <vt:lpstr>PowerPoint 프레젠테이션</vt:lpstr>
      <vt:lpstr>2-6. 테러리즘의 구체적 유형 - NBC테러</vt:lpstr>
      <vt:lpstr>2-6. 테러리즘의 구체적 유형 - NBC테러</vt:lpstr>
      <vt:lpstr>2-7. 외로운 늑대형 테러</vt:lpstr>
      <vt:lpstr>2-7. 외로운 늑대형 테러</vt:lpstr>
      <vt:lpstr>3-1. 테러리즘의 전략적 특성 – 전략적 특성</vt:lpstr>
      <vt:lpstr>3-2. 테러리즘의 전략적 특성 – 전쟁과 테러와의 관계</vt:lpstr>
      <vt:lpstr>4-1. 테러의 일반적 동향</vt:lpstr>
      <vt:lpstr>4-1. 테러의 일반적 동향</vt:lpstr>
      <vt:lpstr>4-1. 일반적 동향</vt:lpstr>
      <vt:lpstr>4-2. 국내의 동향</vt:lpstr>
      <vt:lpstr>2. 국내의 동향</vt:lpstr>
      <vt:lpstr>4-2. 국내의 동향</vt:lpstr>
      <vt:lpstr>4-3. 국제적 동향</vt:lpstr>
      <vt:lpstr>4-3. 국제적 동향</vt:lpstr>
      <vt:lpstr>4-3. 국제적 동향</vt:lpstr>
      <vt:lpstr>4-4. 종합적 동향</vt:lpstr>
      <vt:lpstr>4-4. 종합적 동향</vt:lpstr>
      <vt:lpstr>5-1. 테러행위의 특성 – 테러의 원인</vt:lpstr>
      <vt:lpstr>5-2. 9.11 사태로 인한 미국의 사회, 경제적 피해와 국민 태도적 특성</vt:lpstr>
      <vt:lpstr>5-3-1. 테러리즘에 대한 대책 – 대테러 부대 역량 강화</vt:lpstr>
      <vt:lpstr>5-3-2. 테러리즘에 대한 대책 –  경찰활동의 강화</vt:lpstr>
      <vt:lpstr>5-3-3. 테러리즘에 대한 대책 –  항공기와 고속철도 등의 보안강화</vt:lpstr>
      <vt:lpstr>5-3-4. 테러리즘에 대한 대책 –  시민의 대응역량 강화</vt:lpstr>
      <vt:lpstr>5-3-5. 테러리즘에 대한 대책 –  사전적 테러정책의 강화</vt:lpstr>
      <vt:lpstr>5-3-6. 테러리즘에 대한 대책 –  매스컴의 보도자세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테러리즘</dc:title>
  <dc:creator>LG</dc:creator>
  <cp:lastModifiedBy>user</cp:lastModifiedBy>
  <cp:revision>22</cp:revision>
  <dcterms:created xsi:type="dcterms:W3CDTF">2008-04-06T23:49:52Z</dcterms:created>
  <dcterms:modified xsi:type="dcterms:W3CDTF">2020-10-22T06:10:08Z</dcterms:modified>
</cp:coreProperties>
</file>