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9A38AD-86B8-420A-83AF-E854CEFA989C}" type="datetimeFigureOut">
              <a:rPr lang="ko-KR" altLang="en-US" smtClean="0"/>
              <a:pPr/>
              <a:t>2025-02-21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5F6C720-1CB5-41F0-90F6-CB1FE49020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643866" cy="1500198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상황적 범죄예방 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(</a:t>
            </a:r>
            <a:r>
              <a:rPr lang="en-US" sz="2400" b="1" dirty="0"/>
              <a:t>Situational Crime Control Strategy </a:t>
            </a:r>
            <a:br>
              <a:rPr lang="en-US" sz="2400" b="1" dirty="0"/>
            </a:br>
            <a:r>
              <a:rPr lang="en-US" sz="2400" b="1" dirty="0"/>
              <a:t>or Situational Crime Prevention)</a:t>
            </a:r>
            <a:r>
              <a:rPr lang="en-US" sz="2400" dirty="0"/>
              <a:t/>
            </a:r>
            <a:br>
              <a:rPr lang="en-US" sz="2400" dirty="0"/>
            </a:b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err="1"/>
              <a:t>경찰생활안전론</a:t>
            </a:r>
            <a:r>
              <a:rPr lang="ko-KR" altLang="en-US" sz="2000" dirty="0"/>
              <a:t> 제</a:t>
            </a:r>
            <a:r>
              <a:rPr lang="en-US" altLang="ko-KR" sz="2000" dirty="0"/>
              <a:t>6-2</a:t>
            </a:r>
            <a:r>
              <a:rPr lang="ko-KR" altLang="en-US" sz="2000" dirty="0"/>
              <a:t>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401080" cy="3672409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/>
              <a:t>Ronald Clarke</a:t>
            </a:r>
            <a:r>
              <a:rPr lang="ko-KR" altLang="en-US" sz="1400" dirty="0"/>
              <a:t>의 “상황적 범죄예방이론</a:t>
            </a:r>
            <a:r>
              <a:rPr lang="en-US" altLang="ko-KR" sz="1400" dirty="0"/>
              <a:t>(</a:t>
            </a:r>
            <a:r>
              <a:rPr lang="en-US" sz="1400" dirty="0"/>
              <a:t>Situational Crime Prevention Theory)”</a:t>
            </a:r>
            <a:r>
              <a:rPr lang="ko-KR" altLang="en-US" sz="1400" dirty="0"/>
              <a:t>은 </a:t>
            </a:r>
            <a:r>
              <a:rPr lang="ko-KR" altLang="en-US" sz="1400" dirty="0">
                <a:solidFill>
                  <a:srgbClr val="FF0000"/>
                </a:solidFill>
              </a:rPr>
              <a:t>합리적 선택 및 기회에 중점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ko-KR" altLang="en-US" sz="1400" dirty="0"/>
          </a:p>
          <a:p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범죄자</a:t>
            </a:r>
            <a:r>
              <a:rPr lang="en-US" altLang="ko-KR" sz="1400" dirty="0"/>
              <a:t>(offender)</a:t>
            </a:r>
            <a:r>
              <a:rPr lang="ko-KR" altLang="en-US" sz="1400" dirty="0"/>
              <a:t>가 아닌 범죄가 발생하는 물리적 상황 </a:t>
            </a:r>
            <a:r>
              <a:rPr lang="ko-KR" altLang="en-US" sz="1400" dirty="0">
                <a:solidFill>
                  <a:srgbClr val="FF0000"/>
                </a:solidFill>
              </a:rPr>
              <a:t>즉 장소</a:t>
            </a:r>
            <a:r>
              <a:rPr lang="en-US" altLang="ko-KR" sz="1400" dirty="0">
                <a:solidFill>
                  <a:srgbClr val="FF0000"/>
                </a:solidFill>
              </a:rPr>
              <a:t>(place), </a:t>
            </a:r>
            <a:r>
              <a:rPr lang="ko-KR" altLang="en-US" sz="1400" dirty="0">
                <a:solidFill>
                  <a:srgbClr val="FF0000"/>
                </a:solidFill>
              </a:rPr>
              <a:t>시간</a:t>
            </a:r>
            <a:r>
              <a:rPr lang="en-US" altLang="ko-KR" sz="1400" dirty="0">
                <a:solidFill>
                  <a:srgbClr val="FF0000"/>
                </a:solidFill>
              </a:rPr>
              <a:t>(time) </a:t>
            </a:r>
            <a:r>
              <a:rPr lang="ko-KR" altLang="en-US" sz="1400" dirty="0">
                <a:solidFill>
                  <a:srgbClr val="FF0000"/>
                </a:solidFill>
              </a:rPr>
              <a:t>등과 같은 상황에 중점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ko-KR" altLang="en-US" sz="1400" dirty="0"/>
          </a:p>
          <a:p>
            <a:r>
              <a:rPr lang="ko-KR" altLang="en-US" sz="1400" dirty="0"/>
              <a:t>따라서 상황적 범죄예방</a:t>
            </a:r>
            <a:r>
              <a:rPr lang="en-US" altLang="ko-KR" sz="1400" dirty="0"/>
              <a:t>(</a:t>
            </a:r>
            <a:r>
              <a:rPr lang="en-US" sz="1400" dirty="0"/>
              <a:t>situational crime prevention)</a:t>
            </a:r>
            <a:r>
              <a:rPr lang="ko-KR" altLang="en-US" sz="1400" dirty="0"/>
              <a:t>은 장소들</a:t>
            </a:r>
            <a:r>
              <a:rPr lang="en-US" altLang="ko-KR" sz="1400" dirty="0"/>
              <a:t>(Places), </a:t>
            </a:r>
            <a:r>
              <a:rPr lang="ko-KR" altLang="en-US" sz="1400" dirty="0"/>
              <a:t>사람들</a:t>
            </a:r>
            <a:r>
              <a:rPr lang="en-US" altLang="ko-KR" sz="1400" dirty="0"/>
              <a:t>(People) </a:t>
            </a:r>
            <a:r>
              <a:rPr lang="ko-KR" altLang="en-US" sz="1400" dirty="0"/>
              <a:t>그리고 귀중한 물건들</a:t>
            </a:r>
            <a:r>
              <a:rPr lang="en-US" altLang="ko-KR" sz="1400" dirty="0"/>
              <a:t>(Valuable Goods)</a:t>
            </a:r>
            <a:r>
              <a:rPr lang="ko-KR" altLang="en-US" sz="1400" dirty="0"/>
              <a:t>을 범죄피해로부터 보호하는 것을 추구함</a:t>
            </a:r>
            <a:endParaRPr lang="en-US" altLang="ko-KR" sz="1400" dirty="0"/>
          </a:p>
          <a:p>
            <a:endParaRPr lang="ko-KR" altLang="en-US" sz="1400" dirty="0"/>
          </a:p>
          <a:p>
            <a:r>
              <a:rPr lang="ko-KR" altLang="en-US" sz="1400" dirty="0"/>
              <a:t>결론적으로 범죄가 발생하는 </a:t>
            </a:r>
            <a:r>
              <a:rPr lang="ko-KR" altLang="en-US" sz="1400" dirty="0">
                <a:solidFill>
                  <a:srgbClr val="FF0000"/>
                </a:solidFill>
              </a:rPr>
              <a:t>특정한</a:t>
            </a:r>
            <a:r>
              <a:rPr lang="ko-KR" altLang="en-US" sz="1400" u="sng" dirty="0">
                <a:solidFill>
                  <a:srgbClr val="FF0000"/>
                </a:solidFill>
              </a:rPr>
              <a:t> 문제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장소</a:t>
            </a:r>
            <a:r>
              <a:rPr lang="en-US" altLang="ko-KR" sz="1400" u="sng" dirty="0">
                <a:solidFill>
                  <a:srgbClr val="FF0000"/>
                </a:solidFill>
              </a:rPr>
              <a:t>, </a:t>
            </a:r>
            <a:r>
              <a:rPr lang="ko-KR" altLang="en-US" sz="1400" u="sng" dirty="0">
                <a:solidFill>
                  <a:srgbClr val="FF0000"/>
                </a:solidFill>
              </a:rPr>
              <a:t>사람 또는 시간</a:t>
            </a:r>
            <a:r>
              <a:rPr lang="ko-KR" altLang="en-US" sz="1400" dirty="0">
                <a:solidFill>
                  <a:srgbClr val="FF0000"/>
                </a:solidFill>
              </a:rPr>
              <a:t>에 초점을 맞추고 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endParaRPr lang="en-US" sz="1400" dirty="0">
              <a:solidFill>
                <a:srgbClr val="FF0000"/>
              </a:solidFill>
            </a:endParaRPr>
          </a:p>
          <a:p>
            <a:r>
              <a:rPr lang="ko-KR" altLang="en-US" sz="1400" dirty="0"/>
              <a:t>특히 상황적 범죄예방은 범죄자의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기회를 줄이고</a:t>
            </a:r>
            <a:r>
              <a:rPr lang="en-US" altLang="ko-KR" sz="1400" dirty="0">
                <a:solidFill>
                  <a:srgbClr val="FF0000"/>
                </a:solidFill>
              </a:rPr>
              <a:t>" "</a:t>
            </a:r>
            <a:r>
              <a:rPr lang="ko-KR" altLang="en-US" sz="1400" dirty="0">
                <a:solidFill>
                  <a:srgbClr val="FF0000"/>
                </a:solidFill>
              </a:rPr>
              <a:t>범죄자에 의하여 인식된 위험요소들을 증가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시키는 것</a:t>
            </a:r>
            <a:r>
              <a:rPr lang="ko-KR" altLang="en-US" sz="1400" dirty="0"/>
              <a:t>으로 정의할 수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때문에 상황적 범죄예방은 지역사회환경이나 범죄발생요인을 개선함으로써 범죄가 발생할 수 있는 기회를 감소시키거나 제거하여 범죄를 통제하려는 전략이라 할 수 있음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대포적으로 만약에 ① 잠재적 범행대상물들이 주의 깊게 보호되고</a:t>
            </a:r>
            <a:r>
              <a:rPr lang="en-US" altLang="ko-KR" sz="1400" dirty="0"/>
              <a:t>, ② </a:t>
            </a:r>
            <a:r>
              <a:rPr lang="ko-KR" altLang="en-US" sz="1400" dirty="0"/>
              <a:t>범죄를 저지를 수단이 통제된다면 그리고 ③ 잠재적 범죄자가 주의 깊게 감시된다면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범죄행동은 회피될 수 있을 것이라고 함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ko-KR" altLang="en-US" sz="1400" dirty="0">
              <a:solidFill>
                <a:srgbClr val="FF0000"/>
              </a:solidFill>
            </a:endParaRPr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1. </a:t>
            </a:r>
            <a:r>
              <a:rPr lang="ko-KR" altLang="en-US" sz="3200" dirty="0"/>
              <a:t>개념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725144"/>
            <a:ext cx="4876800" cy="19457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1400" dirty="0"/>
              <a:t>"</a:t>
            </a:r>
            <a:r>
              <a:rPr lang="ko-KR" altLang="en-US" sz="1400" dirty="0"/>
              <a:t>상황적 범죄예방</a:t>
            </a:r>
            <a:r>
              <a:rPr lang="en-US" altLang="ko-KR" sz="1400" dirty="0"/>
              <a:t>"</a:t>
            </a:r>
            <a:r>
              <a:rPr lang="ko-KR" altLang="en-US" sz="1400" dirty="0"/>
              <a:t>이라는 용어는 미국에서 </a:t>
            </a:r>
            <a:r>
              <a:rPr lang="en-US" altLang="ko-KR" sz="1400" dirty="0"/>
              <a:t>1970</a:t>
            </a:r>
            <a:r>
              <a:rPr lang="ko-KR" altLang="en-US" sz="1400" dirty="0"/>
              <a:t>년 초반 </a:t>
            </a:r>
            <a:r>
              <a:rPr lang="en-US" altLang="ko-KR" sz="1400" dirty="0"/>
              <a:t>C. Ray Jeffery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환경설계를 통한 범죄예방</a:t>
            </a:r>
            <a:r>
              <a:rPr lang="en-US" altLang="ko-KR" sz="1400" dirty="0">
                <a:solidFill>
                  <a:srgbClr val="FF0000"/>
                </a:solidFill>
              </a:rPr>
              <a:t>(CPTED)"</a:t>
            </a:r>
            <a:r>
              <a:rPr lang="ko-KR" altLang="en-US" sz="1400" dirty="0"/>
              <a:t>이라는 저작과 </a:t>
            </a:r>
            <a:r>
              <a:rPr lang="en-US" altLang="ko-KR" sz="1400" dirty="0">
                <a:solidFill>
                  <a:srgbClr val="FF0000"/>
                </a:solidFill>
              </a:rPr>
              <a:t>Oscar Newman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b="1" dirty="0">
                <a:solidFill>
                  <a:srgbClr val="FF0000"/>
                </a:solidFill>
              </a:rPr>
              <a:t>방어공간</a:t>
            </a:r>
            <a:r>
              <a:rPr lang="en-US" altLang="ko-KR" sz="1400" dirty="0">
                <a:solidFill>
                  <a:srgbClr val="FF0000"/>
                </a:solidFill>
              </a:rPr>
              <a:t>(defensible space)" </a:t>
            </a:r>
            <a:r>
              <a:rPr lang="ko-KR" altLang="en-US" sz="1400" dirty="0"/>
              <a:t>개념에서 뿌리를 두고 처음으로 일반화됨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그러나 </a:t>
            </a:r>
            <a:r>
              <a:rPr lang="en-US" altLang="ko-KR" sz="1400" dirty="0"/>
              <a:t>Clarke</a:t>
            </a:r>
            <a:r>
              <a:rPr lang="ko-KR" altLang="en-US" sz="1400" dirty="0"/>
              <a:t>은 상황적 범죄예방론이 </a:t>
            </a:r>
            <a:r>
              <a:rPr lang="en-US" altLang="ko-KR" sz="1400" dirty="0"/>
              <a:t>CPTED</a:t>
            </a:r>
            <a:r>
              <a:rPr lang="ko-KR" altLang="en-US" sz="1400" dirty="0"/>
              <a:t>보다 더 넓은 개념이라고  주장함</a:t>
            </a:r>
            <a:r>
              <a:rPr lang="en-US" altLang="ko-KR" sz="1400" dirty="0"/>
              <a:t> -  </a:t>
            </a:r>
            <a:r>
              <a:rPr lang="ko-KR" altLang="en-US" sz="1400" dirty="0"/>
              <a:t>왜냐하면</a:t>
            </a:r>
            <a:r>
              <a:rPr lang="en-US" altLang="ko-KR" sz="1400" dirty="0"/>
              <a:t>, </a:t>
            </a:r>
            <a:r>
              <a:rPr lang="ko-KR" altLang="en-US" sz="1400" dirty="0"/>
              <a:t>前者는 “범죄와 관련된 환경에 대한 </a:t>
            </a:r>
            <a:r>
              <a:rPr lang="ko-KR" altLang="en-US" sz="1400" dirty="0" err="1"/>
              <a:t>全범위를</a:t>
            </a:r>
            <a:r>
              <a:rPr lang="ko-KR" altLang="en-US" sz="1400" dirty="0"/>
              <a:t> 포함하고 있기 때문</a:t>
            </a:r>
            <a:r>
              <a:rPr lang="en-US" altLang="ko-KR" sz="1400" dirty="0"/>
              <a:t>. </a:t>
            </a:r>
            <a:endParaRPr lang="ko-KR" altLang="en-US" sz="1400" dirty="0"/>
          </a:p>
          <a:p>
            <a:endParaRPr lang="en-US" altLang="ko-KR" sz="1400" dirty="0"/>
          </a:p>
          <a:p>
            <a:r>
              <a:rPr lang="ko-KR" altLang="en-US" sz="1400" dirty="0"/>
              <a:t>또한 상황적 </a:t>
            </a:r>
            <a:r>
              <a:rPr lang="ko-KR" altLang="en-US" sz="1400" dirty="0" err="1"/>
              <a:t>범죄예방론은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“문제해결 지향적 경찰활동</a:t>
            </a:r>
            <a:r>
              <a:rPr lang="en-US" altLang="ko-KR" sz="1400" dirty="0">
                <a:solidFill>
                  <a:srgbClr val="FF0000"/>
                </a:solidFill>
              </a:rPr>
              <a:t>(problem-oriented policing)”</a:t>
            </a:r>
            <a:r>
              <a:rPr lang="ko-KR" altLang="en-US" sz="1400" dirty="0"/>
              <a:t>의 개념에 의해서 영향을 받음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문제해결 지향적 경찰활동은 범죄행동으로 이어지는 그러한 문제들을 기다리기 보다는 오히려</a:t>
            </a:r>
            <a:r>
              <a:rPr lang="en-US" altLang="ko-KR" sz="1400" dirty="0"/>
              <a:t>, </a:t>
            </a:r>
            <a:r>
              <a:rPr lang="ko-KR" altLang="en-US" sz="1400" dirty="0"/>
              <a:t>특정한 지역공동체들의 문제들을 확인하고 해결하는 것에 목표를 둔 접근이며</a:t>
            </a:r>
            <a:r>
              <a:rPr lang="en-US" altLang="ko-KR" sz="1400" dirty="0"/>
              <a:t>, </a:t>
            </a:r>
            <a:r>
              <a:rPr lang="ko-KR" altLang="en-US" sz="1400" dirty="0"/>
              <a:t>범죄행동은 중요한 문제에 관한 증상으로서 평가되고 있음</a:t>
            </a:r>
          </a:p>
          <a:p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역사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400" dirty="0"/>
              <a:t>이 이론에 근거하여 취할 수 있는 </a:t>
            </a:r>
            <a:r>
              <a:rPr lang="ko-KR" altLang="en-US" sz="1400" dirty="0">
                <a:solidFill>
                  <a:srgbClr val="FF0000"/>
                </a:solidFill>
              </a:rPr>
              <a:t>전략들은 범죄자의 범죄실행을 어렵도록 만들려는 전략이 강조됨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범죄기회를 감소시키기 위하여 시정장치나 경보장치 등을 사용</a:t>
            </a:r>
            <a:r>
              <a:rPr lang="en-US" altLang="ko-KR" sz="1400" dirty="0"/>
              <a:t>.</a:t>
            </a: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시정장치</a:t>
            </a:r>
            <a:r>
              <a:rPr lang="en-US" altLang="ko-KR" sz="1400" dirty="0"/>
              <a:t>, </a:t>
            </a:r>
            <a:r>
              <a:rPr lang="ko-KR" altLang="en-US" sz="1400" dirty="0"/>
              <a:t>울타리를 치는 등의 활동을 통하여 잠재적 범죄자의 접근을 통제하는 접근통제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무기의 구입이나 공공장소에서의 음주행위 등을 통제함으로써 범죄실행을 촉진시킬 수 있는 소재들의 활용을 통제하려는 요인통제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출입에 따른 요구조건을 따르지 않은 사람을 통제하는 출입자 통제</a:t>
            </a:r>
            <a:r>
              <a:rPr lang="en-US" altLang="ko-KR" sz="1400" dirty="0"/>
              <a:t>, </a:t>
            </a:r>
            <a:r>
              <a:rPr lang="ko-KR" altLang="en-US" sz="1400" dirty="0"/>
              <a:t>경찰의 순찰과 민간경비원 고용</a:t>
            </a:r>
            <a:r>
              <a:rPr lang="en-US" altLang="ko-KR" sz="1400" dirty="0"/>
              <a:t>, </a:t>
            </a:r>
            <a:r>
              <a:rPr lang="ko-KR" altLang="en-US" sz="1400" dirty="0"/>
              <a:t>비상신고체제 등의 유지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   - CC TV</a:t>
            </a:r>
            <a:r>
              <a:rPr lang="ko-KR" altLang="en-US" sz="1400" dirty="0"/>
              <a:t>설치</a:t>
            </a:r>
            <a:r>
              <a:rPr lang="en-US" altLang="ko-KR" sz="1400" dirty="0"/>
              <a:t>, </a:t>
            </a:r>
            <a:r>
              <a:rPr lang="ko-KR" altLang="en-US" sz="1400" dirty="0"/>
              <a:t>가로조명의 개선</a:t>
            </a:r>
            <a:r>
              <a:rPr lang="en-US" altLang="ko-KR" sz="1400" dirty="0"/>
              <a:t>, </a:t>
            </a:r>
            <a:r>
              <a:rPr lang="ko-KR" altLang="en-US" sz="1400" dirty="0"/>
              <a:t>방어공간을 통한 자연감시 등을 통한 위험을 증대시키려는 전략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   - </a:t>
            </a:r>
            <a:r>
              <a:rPr lang="ko-KR" altLang="en-US" sz="1400" dirty="0"/>
              <a:t>보상을 감소시키려는 전략</a:t>
            </a:r>
          </a:p>
          <a:p>
            <a:pPr>
              <a:buNone/>
            </a:pPr>
            <a:endParaRPr lang="ko-KR" altLang="en-US" sz="1400" dirty="0"/>
          </a:p>
          <a:p>
            <a:r>
              <a:rPr lang="ko-KR" altLang="en-US" sz="1400" dirty="0"/>
              <a:t>또한 이 전략하에서는 범죄분석을 통한 </a:t>
            </a:r>
            <a:r>
              <a:rPr lang="ko-KR" altLang="en-US" sz="1400" dirty="0">
                <a:solidFill>
                  <a:srgbClr val="FF0000"/>
                </a:solidFill>
              </a:rPr>
              <a:t>구체적 범죄발생조건 및 수법의 분석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범죄자의 의사결정과정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범죄예방프로그램 및 예방조치의 제시</a:t>
            </a:r>
            <a:r>
              <a:rPr lang="ko-KR" altLang="en-US" sz="1400" dirty="0"/>
              <a:t> 등이 주요 </a:t>
            </a:r>
            <a:r>
              <a:rPr lang="ko-KR" altLang="en-US" sz="1400" dirty="0" err="1"/>
              <a:t>연구대상이됨</a:t>
            </a:r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구체적 전략과 기법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ko-KR" altLang="en-US" sz="1600" dirty="0"/>
              <a:t>① 각급 학교의 스케줄을 통일적으로 마련함으로써</a:t>
            </a:r>
            <a:r>
              <a:rPr lang="en-US" altLang="ko-KR" sz="1600" dirty="0"/>
              <a:t>, </a:t>
            </a:r>
            <a:r>
              <a:rPr lang="ko-KR" altLang="en-US" sz="1600" dirty="0"/>
              <a:t>어린 학생들이 언제 학교에 출석하고 있는지 그리고 그들이 언제 무단결석 중인지 쉽게 확인할 수 있도록 하기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② 무단결석자 통제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③ 어린이들이 어른들의 감시</a:t>
            </a:r>
            <a:r>
              <a:rPr lang="en-US" altLang="ko-KR" sz="1600" dirty="0"/>
              <a:t>․</a:t>
            </a:r>
            <a:r>
              <a:rPr lang="ko-KR" altLang="en-US" sz="1600" dirty="0"/>
              <a:t>감독 하에 보호될 수 있도록 방과 후 활동 조직화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④ 학교 내에서 어린 학생들을 보호할 수 있도록 하면서</a:t>
            </a:r>
            <a:r>
              <a:rPr lang="en-US" altLang="ko-KR" sz="1600" dirty="0"/>
              <a:t>, </a:t>
            </a:r>
            <a:r>
              <a:rPr lang="ko-KR" altLang="en-US" sz="1600" dirty="0"/>
              <a:t>쇼핑지역으로부터 어린이들을 멀리 떨어질 수 있도록 학교에서 급식을 제공하기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⑤ 어린이들에게 범행대상이 되거나 혹은 마약이나 술을 소비할 기회를 줄이기 위하여 현금을 소지하지 못하도록 하는 것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⑥ 쇼핑지역과 학교를 멀리 떨어져 있게 하는 것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⑦ 경비나 보안을 최대화하고</a:t>
            </a:r>
            <a:r>
              <a:rPr lang="en-US" altLang="ko-KR" sz="1600" dirty="0"/>
              <a:t>, </a:t>
            </a:r>
            <a:r>
              <a:rPr lang="ko-KR" altLang="en-US" sz="1600" dirty="0"/>
              <a:t>불법적 행동을 최소화할 수 있는 건물 건축하기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⑧ 이웃 간의 안정성을 강화</a:t>
            </a:r>
            <a:r>
              <a:rPr lang="en-US" altLang="ko-KR" sz="1600" dirty="0"/>
              <a:t>(</a:t>
            </a:r>
            <a:r>
              <a:rPr lang="ko-KR" altLang="en-US" sz="1600" dirty="0"/>
              <a:t>유동성을 줄이고</a:t>
            </a:r>
            <a:r>
              <a:rPr lang="en-US" altLang="ko-KR" sz="1600" dirty="0"/>
              <a:t>)</a:t>
            </a:r>
            <a:r>
              <a:rPr lang="ko-KR" altLang="en-US" sz="1600" dirty="0"/>
              <a:t>하여 거주자들간에 서로 친숙하게 하기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⑨ 공원이나 레크리에이션 시설물들에 대한 사유화를 장려</a:t>
            </a:r>
            <a:r>
              <a:rPr lang="en-US" altLang="ko-KR" sz="1600" dirty="0"/>
              <a:t>, </a:t>
            </a:r>
            <a:r>
              <a:rPr lang="ko-KR" altLang="en-US" sz="1600" dirty="0"/>
              <a:t>사람들이 그러한 지역에 대한 안전이나 보안에 대한 책임감을 높여주기 등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3-1. </a:t>
            </a:r>
            <a:r>
              <a:rPr lang="ko-KR" altLang="en-US" sz="2400" b="1" dirty="0"/>
              <a:t>全 지역공동체 차원의 총체적 상황적 범죄예방모델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o-KR" altLang="en-US" sz="1600" dirty="0"/>
              <a:t>① 범죄를 저지르기 위해 요구되는 노력이나 비용을 증가시키기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② 범죄를 저지르는 도중에서의 위험을 증가시키기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③ 범죄를 저지름으로써 얻을 수 있는 이익을 줄이기</a:t>
            </a:r>
            <a:endParaRPr lang="en-US" altLang="ko-KR" sz="1600" dirty="0"/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④ 범죄를 저지른 것에 대한 죄의식 혹은 부끄러움을 느끼게 하기</a:t>
            </a:r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3-2. </a:t>
            </a:r>
            <a:r>
              <a:rPr lang="ko-KR" altLang="en-US" sz="2800" b="1" dirty="0"/>
              <a:t>특별한 범죄를 대상으로 한 범죄예방기법들 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dirty="0"/>
              <a:t>3-2. </a:t>
            </a:r>
            <a:r>
              <a:rPr lang="ko-KR" altLang="en-US" sz="2800" b="1" dirty="0"/>
              <a:t>특별한 범죄를 대상으로 한 범죄예방기법들  </a:t>
            </a:r>
            <a:r>
              <a:rPr lang="en-US" altLang="ko-KR" sz="2800" b="1" dirty="0"/>
              <a:t>: </a:t>
            </a:r>
            <a:br>
              <a:rPr lang="en-US" altLang="ko-KR" sz="2800" b="1" dirty="0"/>
            </a:br>
            <a:r>
              <a:rPr lang="en-US" altLang="ko-KR" sz="2800" dirty="0"/>
              <a:t>16</a:t>
            </a:r>
            <a:r>
              <a:rPr lang="ko-KR" altLang="en-US" sz="2800" dirty="0"/>
              <a:t>가지 상황적 범죄예방기법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409702"/>
              </p:ext>
            </p:extLst>
          </p:nvPr>
        </p:nvGraphicFramePr>
        <p:xfrm>
          <a:off x="428596" y="1214422"/>
          <a:ext cx="8429683" cy="4857783"/>
        </p:xfrm>
        <a:graphic>
          <a:graphicData uri="http://schemas.openxmlformats.org/drawingml/2006/table">
            <a:tbl>
              <a:tblPr/>
              <a:tblGrid>
                <a:gridCol w="20347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074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47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527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246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인식된 노력을 증가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 시키기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인식된 위험을 증가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 시키기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예견된 보상을 감소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 시키기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죄의식</a:t>
                      </a:r>
                      <a:r>
                        <a:rPr lang="en-US" altLang="ko-KR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/</a:t>
                      </a: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부끄러움을 </a:t>
                      </a:r>
                      <a:endParaRPr lang="en-US" altLang="ko-KR" sz="1200" b="1" i="0" spc="40" dirty="0">
                        <a:solidFill>
                          <a:srgbClr val="000000"/>
                        </a:solidFill>
                        <a:latin typeface="휴먼고딕,한컴돋움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i="0" spc="4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유도하기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7018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목표물강화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가짜동전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 배출기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운전대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잠금장치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절도차단막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5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. </a:t>
                      </a:r>
                      <a:r>
                        <a:rPr lang="ko-KR" altLang="en-US" sz="1200" b="0" i="0" spc="0" dirty="0" err="1">
                          <a:solidFill>
                            <a:srgbClr val="FF0000"/>
                          </a:solidFill>
                          <a:latin typeface="휴먼고딕,한컴돋움"/>
                        </a:rPr>
                        <a:t>출입차단막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티켓 이용한 자동출입문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수화물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스크린하기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상품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Tag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붙이기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9.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목표물제거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자동차용 라디오 제거하기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여성을 위한 피난처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카드 사용전화기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13.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규칙을 제정하기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괴롭힘에 관한 규정제정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고객 헌장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호텔명부에 기재하기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0422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2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접근 통제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주차장 차단기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울타리를 친 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출입문 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6.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공식적인 감시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절도방지 경보시설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속도측정 카메라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경비원고용 및 배치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10.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재물확인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(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등록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):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물건에 표시하기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자동차 면허부여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가축에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철인찍기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14.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도덕적 비난강화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․“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상점에서 물건 훔치는 것은 도둑이다”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대로변 속도측정기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․“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음주운전은 멍청이다”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7018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3.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범죄자 우회시키기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버스정류장 배치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여인숙 위치선정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가로 폐쇄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7.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고용인에 의한 감시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동전 사용 공중전화기 위치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공원 관리인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․CCTV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시스템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11.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유혹을 감소시키기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전화번호 리스트 폐기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골목길에 주차하기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15. </a:t>
                      </a:r>
                      <a:r>
                        <a:rPr lang="ko-KR" altLang="en-US" sz="1200" b="0" i="0" spc="0" dirty="0" err="1">
                          <a:solidFill>
                            <a:srgbClr val="FF0000"/>
                          </a:solidFill>
                          <a:latin typeface="휴먼고딕,한컴돋움"/>
                        </a:rPr>
                        <a:t>조장자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 통제하기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음주연령통제법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 err="1">
                          <a:solidFill>
                            <a:schemeClr val="tx1"/>
                          </a:solidFill>
                          <a:latin typeface="휴먼고딕,한컴돋움"/>
                        </a:rPr>
                        <a:t>점화인터록장치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서버개입장치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8652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4.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편의시설 통제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:. 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신용카드 사진부착하기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발신자 번호 나타내기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총기통제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8.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자연적 감시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방어공간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가로등 점등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택시운전자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ID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제도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12.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이익을 배제하기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잉크로 된 </a:t>
                      </a:r>
                      <a:r>
                        <a:rPr lang="ko-KR" altLang="en-US" sz="1200" b="0" i="0" spc="0" dirty="0" err="1">
                          <a:solidFill>
                            <a:srgbClr val="000000"/>
                          </a:solidFill>
                          <a:latin typeface="휴먼고딕,한컴돋움"/>
                        </a:rPr>
                        <a:t>상표택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자동차용 라디오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PIN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latin typeface="휴먼고딕,한컴돋움"/>
                        </a:rPr>
                        <a:t>낙서 지우기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16. </a:t>
                      </a:r>
                      <a:r>
                        <a:rPr lang="ko-KR" altLang="en-US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편의성 강화</a:t>
                      </a:r>
                      <a:r>
                        <a:rPr lang="en-US" altLang="ko-KR" sz="1200" b="0" i="0" spc="0" dirty="0">
                          <a:solidFill>
                            <a:srgbClr val="FF0000"/>
                          </a:solidFill>
                          <a:latin typeface="휴먼고딕,한컴돋움"/>
                        </a:rPr>
                        <a:t>:</a:t>
                      </a:r>
                      <a:endParaRPr lang="ko-KR" altLang="en-US" sz="1200" b="0" i="0" spc="0" dirty="0">
                        <a:solidFill>
                          <a:srgbClr val="FF0000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개선된 도서관 체크아웃 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공중화장실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․</a:t>
                      </a:r>
                      <a:r>
                        <a:rPr lang="ko-KR" altLang="en-US" sz="1200" b="0" i="0" spc="0" dirty="0">
                          <a:solidFill>
                            <a:schemeClr val="tx1"/>
                          </a:solidFill>
                          <a:latin typeface="휴먼고딕,한컴돋움"/>
                        </a:rPr>
                        <a:t>쓰레기통 </a:t>
                      </a:r>
                      <a:endParaRPr lang="ko-KR" altLang="en-US" sz="1200" b="0" i="0" spc="0" dirty="0">
                        <a:solidFill>
                          <a:schemeClr val="tx1"/>
                        </a:solidFill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Disney World</a:t>
            </a:r>
            <a:r>
              <a:rPr lang="ko-KR" altLang="en-US" sz="1400" b="1" dirty="0">
                <a:solidFill>
                  <a:srgbClr val="FF0000"/>
                </a:solidFill>
              </a:rPr>
              <a:t>에서 범죄예방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특별한 장소</a:t>
            </a:r>
            <a:r>
              <a:rPr lang="en-US" altLang="ko-KR" sz="1400" dirty="0"/>
              <a:t>, </a:t>
            </a:r>
            <a:r>
              <a:rPr lang="ko-KR" altLang="en-US" sz="1400" dirty="0"/>
              <a:t>예를 들면</a:t>
            </a:r>
            <a:r>
              <a:rPr lang="en-US" altLang="ko-KR" sz="1400" dirty="0"/>
              <a:t>, "</a:t>
            </a:r>
            <a:r>
              <a:rPr lang="ko-KR" altLang="en-US" sz="1400" dirty="0" err="1"/>
              <a:t>도널드</a:t>
            </a:r>
            <a:r>
              <a:rPr lang="ko-KR" altLang="en-US" sz="1400" dirty="0"/>
              <a:t> 덕 </a:t>
            </a:r>
            <a:r>
              <a:rPr lang="en-US" altLang="ko-KR" sz="1400" dirty="0"/>
              <a:t>1"</a:t>
            </a:r>
            <a:r>
              <a:rPr lang="ko-KR" altLang="en-US" sz="1400" dirty="0"/>
              <a:t>에서는 방문객에게 자동차를 주차시켰다는 것을 기억하라는 충고와 함께 주차장에서 범죄예방이 시작됨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- "</a:t>
            </a:r>
            <a:r>
              <a:rPr lang="ko-KR" altLang="en-US" sz="1400" dirty="0"/>
              <a:t>즐거운 시간을 가지라</a:t>
            </a:r>
            <a:r>
              <a:rPr lang="en-US" altLang="ko-KR" sz="1400" dirty="0"/>
              <a:t>"</a:t>
            </a:r>
            <a:r>
              <a:rPr lang="ko-KR" altLang="en-US" sz="1400" dirty="0"/>
              <a:t>라는 친절한 인사와 함께</a:t>
            </a:r>
            <a:r>
              <a:rPr lang="en-US" altLang="ko-KR" sz="1400" dirty="0"/>
              <a:t> </a:t>
            </a:r>
            <a:r>
              <a:rPr lang="ko-KR" altLang="en-US" sz="1400" dirty="0" err="1"/>
              <a:t>네버랜드로</a:t>
            </a:r>
            <a:r>
              <a:rPr lang="ko-KR" altLang="en-US" sz="1400" dirty="0"/>
              <a:t> 들어가는 고무바퀴로 된 기차에 올라탄 방문객들에게 감시의 눈이 제공됨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b="1" dirty="0">
                <a:solidFill>
                  <a:srgbClr val="FF0000"/>
                </a:solidFill>
              </a:rPr>
              <a:t>자동차절도</a:t>
            </a:r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en-US" sz="1400" b="1" dirty="0">
                <a:solidFill>
                  <a:srgbClr val="FF0000"/>
                </a:solidFill>
              </a:rPr>
              <a:t>Situational Prevention: Auto Theft)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1400" dirty="0"/>
              <a:t>  - Paramus</a:t>
            </a:r>
            <a:r>
              <a:rPr lang="ko-KR" altLang="en-US" sz="1400" dirty="0"/>
              <a:t>경찰서에서는 절도범죄가 일어나는 특정한 장소들뿐만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구체적인 모델 및 </a:t>
            </a:r>
            <a:r>
              <a:rPr lang="ko-KR" altLang="en-US" sz="1400" dirty="0" err="1"/>
              <a:t>도난된</a:t>
            </a:r>
            <a:r>
              <a:rPr lang="ko-KR" altLang="en-US" sz="1400" dirty="0"/>
              <a:t> 자동차 제조에 관한 정보를 수집</a:t>
            </a:r>
            <a:r>
              <a:rPr lang="en-US" altLang="ko-KR" sz="1400" dirty="0"/>
              <a:t>, </a:t>
            </a:r>
            <a:r>
              <a:rPr lang="ko-KR" altLang="en-US" sz="1400" dirty="0"/>
              <a:t>범죄예방과 수사에 활용</a:t>
            </a:r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특별히 취약한 측면 </a:t>
            </a:r>
            <a:r>
              <a:rPr lang="ko-KR" altLang="en-US" sz="1400" dirty="0" err="1"/>
              <a:t>창문틀</a:t>
            </a:r>
            <a:r>
              <a:rPr lang="en-US" altLang="ko-KR" sz="1400" dirty="0"/>
              <a:t>, </a:t>
            </a:r>
            <a:r>
              <a:rPr lang="ko-KR" altLang="en-US" sz="1400" dirty="0"/>
              <a:t>연료탱크에 있는 자동차 키 코드들</a:t>
            </a:r>
            <a:r>
              <a:rPr lang="en-US" altLang="ko-KR" sz="1400" dirty="0"/>
              <a:t>(</a:t>
            </a:r>
            <a:r>
              <a:rPr lang="ko-KR" altLang="en-US" sz="1400" dirty="0"/>
              <a:t>절도범은 간단하게 키 코드</a:t>
            </a:r>
            <a:r>
              <a:rPr lang="en-US" altLang="ko-KR" sz="1400" dirty="0"/>
              <a:t>-code-</a:t>
            </a:r>
            <a:r>
              <a:rPr lang="ko-KR" altLang="en-US" sz="1400" dirty="0"/>
              <a:t>를 받아 적은 후</a:t>
            </a:r>
            <a:r>
              <a:rPr lang="en-US" altLang="ko-KR" sz="1400" dirty="0"/>
              <a:t>, "</a:t>
            </a:r>
            <a:r>
              <a:rPr lang="ko-KR" altLang="en-US" sz="1400" dirty="0"/>
              <a:t>분실</a:t>
            </a:r>
            <a:r>
              <a:rPr lang="en-US" altLang="ko-KR" sz="1400" dirty="0"/>
              <a:t>"</a:t>
            </a:r>
            <a:r>
              <a:rPr lang="ko-KR" altLang="en-US" sz="1400" dirty="0"/>
              <a:t>된 자동차 키로 대체시킴</a:t>
            </a:r>
            <a:r>
              <a:rPr lang="en-US" altLang="ko-KR" sz="1400" dirty="0"/>
              <a:t>)</a:t>
            </a:r>
            <a:r>
              <a:rPr lang="ko-KR" altLang="en-US" sz="1400" dirty="0"/>
              <a:t>과 같은 구체적인 상황적 요소들을 미리 제공받아 범죄예방활동에 활용</a:t>
            </a:r>
            <a:endParaRPr lang="en-US" altLang="ko-KR" sz="1400" dirty="0"/>
          </a:p>
          <a:p>
            <a:pPr>
              <a:buNone/>
            </a:pPr>
            <a:endParaRPr lang="en-US" altLang="ko-KR" sz="1400" dirty="0"/>
          </a:p>
          <a:p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3-2-1. </a:t>
            </a:r>
            <a:r>
              <a:rPr lang="ko-KR" altLang="en-US" sz="2800" b="1" dirty="0"/>
              <a:t>특별한 범죄를 대상으로 한 범죄예방기법들</a:t>
            </a:r>
            <a:r>
              <a:rPr lang="en-US" altLang="ko-KR" sz="2800" b="1" dirty="0"/>
              <a:t/>
            </a:r>
            <a:br>
              <a:rPr lang="en-US" altLang="ko-KR" sz="2800" b="1" dirty="0"/>
            </a:br>
            <a:r>
              <a:rPr lang="en-US" altLang="ko-KR" sz="2800" b="1" dirty="0"/>
              <a:t> : </a:t>
            </a:r>
            <a:r>
              <a:rPr lang="ko-KR" altLang="en-US" sz="2800" b="1" dirty="0"/>
              <a:t>대표적 사례  </a:t>
            </a:r>
            <a:r>
              <a:rPr lang="en-US" altLang="ko-KR" sz="2800" b="1" dirty="0"/>
              <a:t> 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1565920"/>
            <a:ext cx="2962275" cy="193508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096" y="3863181"/>
            <a:ext cx="2962275" cy="18074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6077" y="1412776"/>
            <a:ext cx="4970019" cy="452596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b="1" dirty="0">
                <a:solidFill>
                  <a:srgbClr val="FF0000"/>
                </a:solidFill>
              </a:rPr>
              <a:t>편의점 절도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altLang="ko-KR" sz="1400" dirty="0"/>
              <a:t> -  ‘ </a:t>
            </a:r>
            <a:r>
              <a:rPr lang="en-US" sz="1400" dirty="0"/>
              <a:t>Tallahassee Convenience Store Study’ </a:t>
            </a:r>
            <a:r>
              <a:rPr lang="ko-KR" altLang="en-US" sz="1400" dirty="0"/>
              <a:t>의 연구결과 두 명 혹은 그 이상의 점원들이 함께 근무하게 하고</a:t>
            </a:r>
            <a:r>
              <a:rPr lang="en-US" altLang="ko-KR" sz="1400" dirty="0"/>
              <a:t>,  "limited cash(</a:t>
            </a:r>
            <a:r>
              <a:rPr lang="ko-KR" altLang="en-US" sz="1400" dirty="0"/>
              <a:t>현금 취급 </a:t>
            </a:r>
            <a:r>
              <a:rPr lang="ko-KR" altLang="en-US" sz="1400" dirty="0" err="1"/>
              <a:t>안함</a:t>
            </a:r>
            <a:r>
              <a:rPr lang="en-US" altLang="ko-KR" sz="1400" dirty="0"/>
              <a:t>)"</a:t>
            </a:r>
            <a:r>
              <a:rPr lang="ko-KR" altLang="en-US" sz="1400" dirty="0"/>
              <a:t>라는 싸인을 달고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외부의 조명등을 강화하고</a:t>
            </a:r>
            <a:r>
              <a:rPr lang="en-US" altLang="ko-KR" sz="1400" dirty="0"/>
              <a:t>, </a:t>
            </a:r>
            <a:r>
              <a:rPr lang="ko-KR" altLang="en-US" sz="1400" dirty="0"/>
              <a:t> 강도범들의 잠재적인 </a:t>
            </a:r>
            <a:r>
              <a:rPr lang="ko-KR" altLang="en-US" sz="1400" dirty="0" err="1"/>
              <a:t>도주로와</a:t>
            </a:r>
            <a:r>
              <a:rPr lang="ko-KR" altLang="en-US" sz="1400" dirty="0"/>
              <a:t> 은닉장소를 제한하라고 권고</a:t>
            </a:r>
          </a:p>
          <a:p>
            <a:pPr algn="just">
              <a:buNone/>
            </a:pPr>
            <a:endParaRPr lang="en-US" altLang="ko-KR" sz="1400" dirty="0"/>
          </a:p>
          <a:p>
            <a:pPr algn="just"/>
            <a:r>
              <a:rPr lang="ko-KR" altLang="en-US" sz="1400" b="1" dirty="0">
                <a:solidFill>
                  <a:srgbClr val="FF0000"/>
                </a:solidFill>
              </a:rPr>
              <a:t>주차편의 시설들</a:t>
            </a:r>
            <a:r>
              <a:rPr lang="en-US" altLang="ko-KR" sz="1400" b="1" dirty="0">
                <a:solidFill>
                  <a:srgbClr val="FF0000"/>
                </a:solidFill>
              </a:rPr>
              <a:t>(Parking Facilities)</a:t>
            </a:r>
            <a:r>
              <a:rPr lang="ko-KR" altLang="en-US" sz="1400" b="1" dirty="0">
                <a:solidFill>
                  <a:srgbClr val="FF0000"/>
                </a:solidFill>
              </a:rPr>
              <a:t>과 범죄예방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조명상태를 개선하고</a:t>
            </a:r>
            <a:r>
              <a:rPr lang="en-US" altLang="ko-KR" sz="1400" dirty="0"/>
              <a:t>, </a:t>
            </a:r>
            <a:r>
              <a:rPr lang="ko-KR" altLang="en-US" sz="1400" dirty="0"/>
              <a:t>복도와 공기가 통하도록 개방된 그리고 유리로 막아진 엘리베이터</a:t>
            </a:r>
            <a:r>
              <a:rPr lang="en-US" altLang="ko-KR" sz="1400" dirty="0"/>
              <a:t>, </a:t>
            </a:r>
            <a:r>
              <a:rPr lang="ko-KR" altLang="en-US" sz="1400" dirty="0"/>
              <a:t>티켓부스 근무자가 나가고 들어오는 운전자들을 </a:t>
            </a:r>
            <a:r>
              <a:rPr lang="ko-KR" altLang="en-US" sz="1400" dirty="0" err="1"/>
              <a:t>모니터링할</a:t>
            </a:r>
            <a:r>
              <a:rPr lang="ko-KR" altLang="en-US" sz="1400" dirty="0"/>
              <a:t> 수 있도록 함</a:t>
            </a:r>
            <a:endParaRPr lang="en-US" altLang="ko-KR" sz="1400" dirty="0"/>
          </a:p>
          <a:p>
            <a:pPr algn="just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또한 </a:t>
            </a:r>
            <a:r>
              <a:rPr lang="en-US" altLang="ko-KR" sz="1400" dirty="0"/>
              <a:t> </a:t>
            </a:r>
            <a:r>
              <a:rPr lang="ko-KR" altLang="en-US" sz="1400" dirty="0"/>
              <a:t>주차장소를 색깔로 코드화된 </a:t>
            </a:r>
            <a:r>
              <a:rPr lang="ko-KR" altLang="en-US" sz="1400" dirty="0" err="1"/>
              <a:t>싸인들을</a:t>
            </a:r>
            <a:r>
              <a:rPr lang="ko-KR" altLang="en-US" sz="1400" dirty="0"/>
              <a:t> 디자인하고</a:t>
            </a:r>
            <a:r>
              <a:rPr lang="en-US" altLang="ko-KR" sz="1400" dirty="0"/>
              <a:t>, </a:t>
            </a:r>
            <a:r>
              <a:rPr lang="ko-KR" altLang="en-US" sz="1400" dirty="0"/>
              <a:t>공중 화장실을 제거하거나 혹은 재 디자인하면서</a:t>
            </a:r>
            <a:r>
              <a:rPr lang="en-US" altLang="ko-KR" sz="1400" dirty="0"/>
              <a:t>, </a:t>
            </a:r>
            <a:r>
              <a:rPr lang="ko-KR" altLang="en-US" sz="1400" dirty="0"/>
              <a:t>비상벨과 응급전화 및 </a:t>
            </a:r>
            <a:r>
              <a:rPr lang="en-US" altLang="ko-KR" sz="1400" dirty="0"/>
              <a:t>CCTV</a:t>
            </a:r>
            <a:r>
              <a:rPr lang="ko-KR" altLang="en-US" sz="1400" dirty="0"/>
              <a:t>설치 그리고 유니폼을 착용한 안전요원들을 배치함</a:t>
            </a:r>
          </a:p>
          <a:p>
            <a:pPr algn="just">
              <a:buNone/>
            </a:pPr>
            <a:endParaRPr lang="ko-KR" altLang="en-US" sz="1400" dirty="0"/>
          </a:p>
          <a:p>
            <a:pPr algn="just"/>
            <a:endParaRPr lang="ko-KR" altLang="en-US" sz="1400" dirty="0"/>
          </a:p>
          <a:p>
            <a:pPr algn="just"/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3-2. </a:t>
            </a:r>
            <a:r>
              <a:rPr lang="ko-KR" altLang="en-US" sz="2400" b="1" dirty="0"/>
              <a:t>특별한 범죄를 대상으로 한 범죄예방기법들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en-US" altLang="ko-KR" sz="2400" b="1" dirty="0"/>
              <a:t> : </a:t>
            </a:r>
            <a:r>
              <a:rPr lang="ko-KR" altLang="en-US" sz="2400" b="1" dirty="0"/>
              <a:t>대표적 사례 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4726712"/>
            <a:ext cx="4320480" cy="20184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403" y="908720"/>
            <a:ext cx="3094877" cy="36677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크게 </a:t>
            </a:r>
            <a:r>
              <a:rPr lang="en-US" altLang="ko-KR" sz="1600" dirty="0"/>
              <a:t>3</a:t>
            </a:r>
            <a:r>
              <a:rPr lang="ko-KR" altLang="en-US" sz="1600" dirty="0"/>
              <a:t>가지 그룹으로 나누어짐</a:t>
            </a:r>
            <a:endParaRPr lang="en-US" altLang="ko-KR" sz="1600" dirty="0"/>
          </a:p>
          <a:p>
            <a:endParaRPr lang="en-US" altLang="ko-KR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 상점의 경비원들과 같이 </a:t>
            </a:r>
            <a:r>
              <a:rPr lang="ko-KR" altLang="en-US" sz="1600" dirty="0">
                <a:solidFill>
                  <a:srgbClr val="FF0000"/>
                </a:solidFill>
              </a:rPr>
              <a:t>범죄대상을 관찰하고 </a:t>
            </a:r>
            <a:r>
              <a:rPr lang="ko-KR" altLang="en-US" sz="1600" dirty="0" err="1">
                <a:solidFill>
                  <a:srgbClr val="FF0000"/>
                </a:solidFill>
              </a:rPr>
              <a:t>모니터링하는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/>
              <a:t>경비원들</a:t>
            </a:r>
            <a:r>
              <a:rPr lang="en-US" altLang="ko-KR" sz="1600" dirty="0"/>
              <a:t>,  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보호관찰관이나</a:t>
            </a:r>
            <a:r>
              <a:rPr lang="ko-KR" altLang="en-US" sz="1600" dirty="0"/>
              <a:t> 부모들처럼 </a:t>
            </a:r>
            <a:r>
              <a:rPr lang="ko-KR" altLang="en-US" sz="1600" dirty="0">
                <a:solidFill>
                  <a:srgbClr val="FF0000"/>
                </a:solidFill>
              </a:rPr>
              <a:t>잠재적 범죄자들을 통제하고 감시하는 </a:t>
            </a:r>
            <a:r>
              <a:rPr lang="ko-KR" altLang="en-US" sz="1600" dirty="0"/>
              <a:t>범죄자 </a:t>
            </a:r>
            <a:r>
              <a:rPr lang="ko-KR" altLang="en-US" sz="1600" dirty="0" err="1"/>
              <a:t>통제자들</a:t>
            </a:r>
            <a:r>
              <a:rPr lang="en-US" altLang="ko-KR" sz="1600" dirty="0"/>
              <a:t>(handler),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장소를 감시</a:t>
            </a:r>
            <a:r>
              <a:rPr lang="en-US" altLang="ko-KR" sz="1600" dirty="0">
                <a:solidFill>
                  <a:srgbClr val="FF0000"/>
                </a:solidFill>
              </a:rPr>
              <a:t>․</a:t>
            </a:r>
            <a:r>
              <a:rPr lang="ko-KR" altLang="en-US" sz="1600" dirty="0">
                <a:solidFill>
                  <a:srgbClr val="FF0000"/>
                </a:solidFill>
              </a:rPr>
              <a:t>통제하는 </a:t>
            </a:r>
            <a:r>
              <a:rPr lang="ko-KR" altLang="en-US" sz="1600" dirty="0"/>
              <a:t>관리인</a:t>
            </a:r>
            <a:r>
              <a:rPr lang="en-US" altLang="ko-KR" sz="1600" dirty="0"/>
              <a:t>, </a:t>
            </a:r>
            <a:r>
              <a:rPr lang="ko-KR" altLang="en-US" sz="1600" dirty="0"/>
              <a:t>즉 집주인</a:t>
            </a:r>
            <a:r>
              <a:rPr lang="en-US" altLang="ko-KR" sz="1600" dirty="0"/>
              <a:t>, </a:t>
            </a:r>
            <a:r>
              <a:rPr lang="ko-KR" altLang="en-US" sz="1600" dirty="0"/>
              <a:t>출입문 안내자 등</a:t>
            </a:r>
          </a:p>
          <a:p>
            <a:pPr>
              <a:buNone/>
            </a:pPr>
            <a:endParaRPr lang="ko-KR" altLang="en-US" sz="1600" dirty="0"/>
          </a:p>
          <a:p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93978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3-3. </a:t>
            </a:r>
            <a:r>
              <a:rPr lang="ko-KR" altLang="en-US" sz="2800" b="1" dirty="0"/>
              <a:t>상황적 범죄예방과 범죄 </a:t>
            </a:r>
            <a:r>
              <a:rPr lang="ko-KR" altLang="en-US" sz="2800" b="1" dirty="0" err="1"/>
              <a:t>억제자들</a:t>
            </a:r>
            <a:r>
              <a:rPr lang="en-US" altLang="ko-KR" sz="2800" b="1" dirty="0"/>
              <a:t/>
            </a:r>
            <a:br>
              <a:rPr lang="en-US" altLang="ko-KR" sz="2800" b="1" dirty="0"/>
            </a:br>
            <a:r>
              <a:rPr lang="en-US" altLang="ko-KR" sz="2800" b="1" dirty="0"/>
              <a:t>(Crime Discouragers)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/>
              <a:t>이론의 장점 </a:t>
            </a:r>
            <a:r>
              <a:rPr lang="en-US" altLang="ko-KR" sz="1600" dirty="0"/>
              <a:t>: (</a:t>
            </a:r>
            <a:r>
              <a:rPr lang="ko-KR" altLang="en-US" sz="1600" dirty="0"/>
              <a:t>예방효과의 </a:t>
            </a:r>
            <a:r>
              <a:rPr lang="en-US" altLang="ko-KR" sz="1600" dirty="0"/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확산을 통한 억제</a:t>
            </a:r>
            <a:endParaRPr lang="en-US" altLang="ko-KR" sz="1600" dirty="0">
              <a:solidFill>
                <a:srgbClr val="FF0000"/>
              </a:solidFill>
            </a:endParaRPr>
          </a:p>
          <a:p>
            <a:endParaRPr lang="en-US" altLang="ko-KR" sz="1600" dirty="0"/>
          </a:p>
          <a:p>
            <a:r>
              <a:rPr lang="ko-KR" altLang="en-US" sz="1600" dirty="0"/>
              <a:t>이론에 대한 문제들과 </a:t>
            </a:r>
            <a:r>
              <a:rPr lang="ko-KR" altLang="en-US" sz="1600" dirty="0" err="1"/>
              <a:t>비판점들</a:t>
            </a:r>
            <a:endParaRPr lang="en-US" altLang="ko-KR" sz="1600" dirty="0"/>
          </a:p>
          <a:p>
            <a:endParaRPr lang="ko-KR" altLang="en-US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상황적 </a:t>
            </a:r>
            <a:r>
              <a:rPr lang="ko-KR" altLang="en-US" sz="1600" dirty="0" err="1"/>
              <a:t>범죄예방론은</a:t>
            </a:r>
            <a:r>
              <a:rPr lang="ko-KR" altLang="en-US" sz="1600" dirty="0"/>
              <a:t> 단지 새로운 장소와 시간대로 범죄를 확산시키고</a:t>
            </a:r>
            <a:r>
              <a:rPr lang="en-US" altLang="ko-KR" sz="1600" dirty="0"/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전이</a:t>
            </a:r>
            <a:r>
              <a:rPr lang="ko-KR" altLang="en-US" sz="1600" dirty="0"/>
              <a:t>시킬 것이다</a:t>
            </a:r>
            <a:r>
              <a:rPr lang="en-US" altLang="ko-KR" sz="1600" dirty="0"/>
              <a:t>!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법을 잘 준수하는 시민들을 불편하게 하며</a:t>
            </a:r>
            <a:r>
              <a:rPr lang="en-US" altLang="ko-KR" sz="1600" dirty="0"/>
              <a:t>, </a:t>
            </a:r>
            <a:r>
              <a:rPr lang="ko-KR" altLang="en-US" sz="1600" dirty="0"/>
              <a:t>그들의 자유를 침해하고 있다</a:t>
            </a:r>
            <a:r>
              <a:rPr lang="en-US" altLang="ko-KR" sz="1600" dirty="0"/>
              <a:t>!</a:t>
            </a:r>
          </a:p>
          <a:p>
            <a:pPr>
              <a:buNone/>
            </a:pPr>
            <a:endParaRPr lang="ko-KR" altLang="en-US" sz="1600" dirty="0"/>
          </a:p>
          <a:p>
            <a:pPr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상황적 </a:t>
            </a:r>
            <a:r>
              <a:rPr lang="ko-KR" altLang="en-US" sz="1600" dirty="0" err="1"/>
              <a:t>범죄예방론은</a:t>
            </a:r>
            <a:r>
              <a:rPr lang="ko-KR" altLang="en-US" sz="1600" dirty="0"/>
              <a:t> 범죄의 원인들보다는 범죄의 증상을 다룬다</a:t>
            </a:r>
            <a:r>
              <a:rPr lang="en-US" altLang="ko-KR" sz="1600" dirty="0"/>
              <a:t>!</a:t>
            </a:r>
            <a:endParaRPr lang="ko-KR" altLang="en-US" sz="1600" dirty="0"/>
          </a:p>
          <a:p>
            <a:pPr>
              <a:buNone/>
            </a:pPr>
            <a:endParaRPr lang="ko-KR" altLang="en-US" sz="1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상황적 범죄예방에 대한 논란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확산</a:t>
            </a:r>
            <a:r>
              <a:rPr lang="en-US" altLang="ko-KR" sz="1400" dirty="0"/>
              <a:t>(diffusion)</a:t>
            </a:r>
            <a:r>
              <a:rPr lang="ko-KR" altLang="en-US" sz="1400" dirty="0"/>
              <a:t>이라는 것은 시간이 지나면서 혹은 범죄예방 이점들이 </a:t>
            </a:r>
            <a:r>
              <a:rPr lang="ko-KR" altLang="en-US" sz="1400" dirty="0">
                <a:solidFill>
                  <a:srgbClr val="FF0000"/>
                </a:solidFill>
              </a:rPr>
              <a:t>다른 범죄유형들 쪽으로 퍼짐으로써</a:t>
            </a:r>
            <a:r>
              <a:rPr lang="en-US" altLang="ko-KR" sz="1400" dirty="0"/>
              <a:t>, </a:t>
            </a:r>
            <a:r>
              <a:rPr lang="ko-KR" altLang="en-US" sz="1400" dirty="0"/>
              <a:t>의도된 그러한 범죄예방 이점들보다 훨씬 더 클 때</a:t>
            </a:r>
            <a:r>
              <a:rPr lang="en-US" altLang="ko-KR" sz="1400" dirty="0"/>
              <a:t>, </a:t>
            </a:r>
            <a:r>
              <a:rPr lang="ko-KR" altLang="en-US" sz="1400" dirty="0"/>
              <a:t>범죄가 한 지역에서 다른 지역으로 퍼져나가면서</a:t>
            </a:r>
            <a:r>
              <a:rPr lang="en-US" altLang="ko-KR" sz="1400" dirty="0"/>
              <a:t>, </a:t>
            </a:r>
            <a:r>
              <a:rPr lang="ko-KR" altLang="en-US" sz="1400" dirty="0"/>
              <a:t>자유롭게 흘러나오게 하는 그리고 퍼져나가도록 허용하는 혹은 야기하는 것으로 이해될 수 있음</a:t>
            </a:r>
            <a:r>
              <a:rPr lang="en-US" altLang="ko-KR" sz="1400" dirty="0"/>
              <a:t>. </a:t>
            </a:r>
          </a:p>
          <a:p>
            <a:endParaRPr lang="en-US" altLang="ko-KR" sz="1400" dirty="0"/>
          </a:p>
          <a:p>
            <a:r>
              <a:rPr lang="ko-KR" altLang="en-US" sz="1400" dirty="0"/>
              <a:t> 즉</a:t>
            </a:r>
            <a:r>
              <a:rPr lang="en-US" altLang="ko-KR" sz="1400" dirty="0"/>
              <a:t>, </a:t>
            </a:r>
            <a:r>
              <a:rPr lang="en-US" altLang="ko-KR" sz="1400" dirty="0">
                <a:solidFill>
                  <a:srgbClr val="FF0000"/>
                </a:solidFill>
              </a:rPr>
              <a:t>"</a:t>
            </a:r>
            <a:r>
              <a:rPr lang="ko-KR" altLang="en-US" sz="1400" dirty="0">
                <a:solidFill>
                  <a:srgbClr val="FF0000"/>
                </a:solidFill>
              </a:rPr>
              <a:t>범죄예방 조치들이 닿지 않았던 곳 이상으로 광범위하게 범죄가 감소한 것</a:t>
            </a:r>
            <a:r>
              <a:rPr lang="en-US" altLang="ko-KR" sz="1400" dirty="0"/>
              <a:t>"</a:t>
            </a:r>
          </a:p>
          <a:p>
            <a:pPr>
              <a:buNone/>
            </a:pPr>
            <a:r>
              <a:rPr lang="en-US" altLang="ko-KR" sz="1400" dirty="0"/>
              <a:t>  - "</a:t>
            </a:r>
            <a:r>
              <a:rPr lang="ko-KR" altLang="en-US" sz="1400" dirty="0"/>
              <a:t>곱셈의 효과</a:t>
            </a:r>
            <a:r>
              <a:rPr lang="en-US" altLang="ko-KR" sz="1400" dirty="0"/>
              <a:t>(</a:t>
            </a:r>
            <a:r>
              <a:rPr lang="en-US" sz="1400" dirty="0"/>
              <a:t>multiplier effect, </a:t>
            </a:r>
            <a:r>
              <a:rPr lang="en-US" sz="1400" dirty="0" err="1"/>
              <a:t>Chaiken</a:t>
            </a:r>
            <a:r>
              <a:rPr lang="en-US" sz="1400" dirty="0"/>
              <a:t> et al., 1974)", </a:t>
            </a:r>
          </a:p>
          <a:p>
            <a:pPr>
              <a:buNone/>
            </a:pPr>
            <a:r>
              <a:rPr lang="en-US" sz="1400" dirty="0"/>
              <a:t>  - "</a:t>
            </a:r>
            <a:r>
              <a:rPr lang="ko-KR" altLang="en-US" sz="1400" dirty="0"/>
              <a:t>후광효과</a:t>
            </a:r>
            <a:r>
              <a:rPr lang="en-US" altLang="ko-KR" sz="1400" dirty="0"/>
              <a:t>(</a:t>
            </a:r>
            <a:r>
              <a:rPr lang="en-US" sz="1400" dirty="0"/>
              <a:t>halo effect, </a:t>
            </a:r>
            <a:r>
              <a:rPr lang="en-US" sz="1400" dirty="0" err="1"/>
              <a:t>Scherdin</a:t>
            </a:r>
            <a:r>
              <a:rPr lang="en-US" sz="1400" dirty="0"/>
              <a:t>, 1986)" ,</a:t>
            </a:r>
          </a:p>
          <a:p>
            <a:pPr>
              <a:buNone/>
            </a:pPr>
            <a:r>
              <a:rPr lang="en-US" sz="1400" dirty="0"/>
              <a:t>  - "</a:t>
            </a:r>
            <a:r>
              <a:rPr lang="ko-KR" altLang="en-US" sz="1400" dirty="0"/>
              <a:t>보너스효과</a:t>
            </a:r>
            <a:r>
              <a:rPr lang="en-US" altLang="ko-KR" sz="1400" dirty="0"/>
              <a:t>(</a:t>
            </a:r>
            <a:r>
              <a:rPr lang="en-US" sz="1400" dirty="0"/>
              <a:t>bonus effect, Sherman, 1990)" ,</a:t>
            </a:r>
          </a:p>
          <a:p>
            <a:pPr>
              <a:buNone/>
            </a:pPr>
            <a:r>
              <a:rPr lang="en-US" altLang="ko-KR" sz="1400" dirty="0"/>
              <a:t>  - "</a:t>
            </a:r>
            <a:r>
              <a:rPr lang="ko-KR" altLang="en-US" sz="1400" dirty="0"/>
              <a:t>무임승차효과</a:t>
            </a:r>
            <a:r>
              <a:rPr lang="en-US" altLang="ko-KR" sz="1400" dirty="0"/>
              <a:t>(</a:t>
            </a:r>
            <a:r>
              <a:rPr lang="en-US" sz="1400" dirty="0"/>
              <a:t>free rider, </a:t>
            </a:r>
            <a:r>
              <a:rPr lang="en-US" sz="1400" dirty="0" err="1"/>
              <a:t>Miethe</a:t>
            </a:r>
            <a:r>
              <a:rPr lang="en-US" sz="1400" dirty="0"/>
              <a:t>, 1991)" </a:t>
            </a:r>
          </a:p>
          <a:p>
            <a:endParaRPr lang="en-US" sz="1400" dirty="0"/>
          </a:p>
          <a:p>
            <a:r>
              <a:rPr lang="ko-KR" altLang="en-US" sz="1400" dirty="0">
                <a:solidFill>
                  <a:srgbClr val="FF0000"/>
                </a:solidFill>
              </a:rPr>
              <a:t>예를 들면</a:t>
            </a:r>
            <a:r>
              <a:rPr lang="en-US" altLang="ko-KR" sz="1400" dirty="0"/>
              <a:t>, </a:t>
            </a:r>
          </a:p>
          <a:p>
            <a:pPr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쇼핑몰 내에 상점절도를 줄이기 위하여 </a:t>
            </a:r>
            <a:r>
              <a:rPr lang="en-US" altLang="ko-KR" sz="1400" dirty="0">
                <a:solidFill>
                  <a:srgbClr val="FF0000"/>
                </a:solidFill>
              </a:rPr>
              <a:t>CCTV</a:t>
            </a:r>
            <a:r>
              <a:rPr lang="ko-KR" altLang="en-US" sz="1400" dirty="0">
                <a:solidFill>
                  <a:srgbClr val="FF0000"/>
                </a:solidFill>
              </a:rPr>
              <a:t>를 설치하는 것은 또한 상품의 손상을 방지함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en-US" altLang="ko-KR" sz="1400" dirty="0" err="1"/>
              <a:t>Poyner</a:t>
            </a:r>
            <a:r>
              <a:rPr lang="en-US" altLang="ko-KR" sz="1400" dirty="0"/>
              <a:t>(1997)</a:t>
            </a:r>
            <a:r>
              <a:rPr lang="ko-KR" altLang="en-US" sz="1400" dirty="0"/>
              <a:t>에 따르면</a:t>
            </a:r>
            <a:r>
              <a:rPr lang="en-US" altLang="ko-KR" sz="1400" dirty="0"/>
              <a:t>, </a:t>
            </a:r>
            <a:r>
              <a:rPr lang="ko-KR" altLang="en-US" sz="1400" dirty="0"/>
              <a:t>영국의 한 대학 주차장에 </a:t>
            </a:r>
            <a:r>
              <a:rPr lang="en-US" altLang="ko-KR" sz="1400" dirty="0"/>
              <a:t>CCTV(closed-circuit)</a:t>
            </a:r>
            <a:r>
              <a:rPr lang="ko-KR" altLang="en-US" sz="1400" dirty="0"/>
              <a:t>를 설치함으로써</a:t>
            </a:r>
            <a:r>
              <a:rPr lang="en-US" altLang="ko-KR" sz="1400" dirty="0"/>
              <a:t>, </a:t>
            </a:r>
            <a:r>
              <a:rPr lang="ko-KR" altLang="en-US" sz="1400" dirty="0"/>
              <a:t>감시카메라가 작동하고 있는 주차장에서 절도를 감소시켰을 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카메라에 의하여 감시되고 있지 않는 주차장의 </a:t>
            </a:r>
            <a:r>
              <a:rPr lang="en-US" altLang="ko-KR" sz="1400" dirty="0"/>
              <a:t>¼</a:t>
            </a:r>
            <a:r>
              <a:rPr lang="ko-KR" altLang="en-US" sz="1400" dirty="0"/>
              <a:t>에서도 범죄가 감소함</a:t>
            </a:r>
          </a:p>
          <a:p>
            <a:pPr>
              <a:buNone/>
            </a:pPr>
            <a:r>
              <a:rPr lang="en-US" sz="1400" dirty="0"/>
              <a:t>- </a:t>
            </a:r>
            <a:r>
              <a:rPr lang="en-US" altLang="ko-KR" sz="1400" dirty="0" err="1"/>
              <a:t>Felson</a:t>
            </a:r>
            <a:r>
              <a:rPr lang="ko-KR" altLang="en-US" sz="1400" dirty="0"/>
              <a:t>과 </a:t>
            </a:r>
            <a:r>
              <a:rPr lang="en-US" altLang="ko-KR" sz="1400" dirty="0"/>
              <a:t>Clarke(1998)</a:t>
            </a:r>
            <a:r>
              <a:rPr lang="ko-KR" altLang="en-US" sz="1400" dirty="0"/>
              <a:t>은  </a:t>
            </a:r>
            <a:r>
              <a:rPr lang="en-US" altLang="ko-KR" sz="1400" dirty="0"/>
              <a:t>New Jersey</a:t>
            </a:r>
            <a:r>
              <a:rPr lang="ko-KR" altLang="en-US" sz="1400" dirty="0"/>
              <a:t>의 한 전기제품 가게는 절도를 방지하기 위하여</a:t>
            </a:r>
            <a:r>
              <a:rPr lang="en-US" altLang="ko-KR" sz="1400" dirty="0"/>
              <a:t>, </a:t>
            </a:r>
            <a:r>
              <a:rPr lang="ko-KR" altLang="en-US" sz="1400" dirty="0"/>
              <a:t>그 물품창고 안에서 매일 아주 잘 팔리는 물건들을 집계하기 시작</a:t>
            </a:r>
            <a:r>
              <a:rPr lang="en-US" altLang="ko-KR" sz="1400" dirty="0"/>
              <a:t>. </a:t>
            </a:r>
            <a:r>
              <a:rPr lang="ko-KR" altLang="en-US" sz="1400" dirty="0"/>
              <a:t>그러자 그러한 집계된 물건들에 대한 절도의 감소뿐만 아니라</a:t>
            </a:r>
            <a:r>
              <a:rPr lang="en-US" altLang="ko-KR" sz="1400" dirty="0"/>
              <a:t>, </a:t>
            </a:r>
            <a:r>
              <a:rPr lang="ko-KR" altLang="en-US" sz="1400" dirty="0"/>
              <a:t>실제로 집계하지 않았단 다른 물건들에 대한 절도도 </a:t>
            </a:r>
            <a:r>
              <a:rPr lang="ko-KR" altLang="en-US" sz="1400" dirty="0" err="1"/>
              <a:t>줄어듬</a:t>
            </a:r>
            <a:endParaRPr lang="ko-KR" altLang="en-US" sz="1400" dirty="0"/>
          </a:p>
          <a:p>
            <a:pPr>
              <a:buNone/>
            </a:pPr>
            <a:endParaRPr lang="en-US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</a:t>
            </a:r>
            <a:endParaRPr lang="ko-KR" altLang="en-US" sz="1400" dirty="0"/>
          </a:p>
          <a:p>
            <a:pPr>
              <a:buNone/>
            </a:pPr>
            <a:endParaRPr lang="ko-KR" altLang="en-US" sz="1400" dirty="0"/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4-1. </a:t>
            </a:r>
            <a:r>
              <a:rPr lang="ko-KR" altLang="en-US" sz="3200" dirty="0"/>
              <a:t>장점 </a:t>
            </a:r>
            <a:r>
              <a:rPr lang="en-US" altLang="ko-KR" sz="3200" dirty="0"/>
              <a:t>: </a:t>
            </a:r>
            <a:r>
              <a:rPr lang="ko-KR" altLang="en-US" sz="3200" dirty="0"/>
              <a:t>확산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64357" y="1340768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전이</a:t>
            </a:r>
            <a:r>
              <a:rPr lang="en-US" altLang="ko-KR" sz="1400" dirty="0"/>
              <a:t>(</a:t>
            </a:r>
            <a:r>
              <a:rPr lang="ko-KR" altLang="en-US" sz="1400" dirty="0"/>
              <a:t>轉移</a:t>
            </a:r>
            <a:r>
              <a:rPr lang="en-US" altLang="ko-KR" sz="1400" dirty="0"/>
              <a:t>, displacement)</a:t>
            </a:r>
            <a:r>
              <a:rPr lang="ko-KR" altLang="en-US" sz="1400" dirty="0"/>
              <a:t>라는 </a:t>
            </a:r>
            <a:r>
              <a:rPr lang="ko-KR" altLang="en-US" sz="1400" dirty="0">
                <a:solidFill>
                  <a:srgbClr val="FF0000"/>
                </a:solidFill>
              </a:rPr>
              <a:t>것은 특정 지역안에서 범죄예방 노력이 시작된 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범죄가 한 지역에서 다른 지역으로 이동하면서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물리적으로 어떤 장소에서 벗어나고 있는 것으로 보이는 것을 언급하는 것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</a:p>
          <a:p>
            <a:endParaRPr lang="en-US" altLang="ko-KR" sz="1400" dirty="0"/>
          </a:p>
          <a:p>
            <a:pPr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  - </a:t>
            </a:r>
            <a:r>
              <a:rPr lang="ko-KR" altLang="en-US" sz="1400" dirty="0"/>
              <a:t>지리상의 전이 </a:t>
            </a:r>
            <a:r>
              <a:rPr lang="en-US" altLang="ko-KR" sz="1400" dirty="0"/>
              <a:t>: </a:t>
            </a:r>
            <a:r>
              <a:rPr lang="ko-KR" altLang="en-US" sz="1400" dirty="0"/>
              <a:t> 한 장소에서 다른 장소로 범죄가 이동할 때를 말함 </a:t>
            </a:r>
            <a:endParaRPr lang="en-US" altLang="ko-KR" sz="1400" dirty="0"/>
          </a:p>
          <a:p>
            <a:pPr>
              <a:buNone/>
            </a:pPr>
            <a:r>
              <a:rPr lang="en-US" altLang="ko-KR" sz="1400" dirty="0"/>
              <a:t>    - </a:t>
            </a:r>
            <a:r>
              <a:rPr lang="ko-KR" altLang="en-US" sz="1400" dirty="0"/>
              <a:t>시간상의 전이 </a:t>
            </a:r>
            <a:r>
              <a:rPr lang="en-US" altLang="ko-KR" sz="1400" dirty="0"/>
              <a:t>: </a:t>
            </a:r>
            <a:r>
              <a:rPr lang="ko-KR" altLang="en-US" sz="1400" dirty="0"/>
              <a:t> 범죄가 어떤 시간대에서 다른 시간대로 옮겨가는 것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범행대상물의 전이 </a:t>
            </a:r>
            <a:r>
              <a:rPr lang="en-US" altLang="ko-KR" sz="1400" dirty="0"/>
              <a:t>: </a:t>
            </a:r>
            <a:r>
              <a:rPr lang="ko-KR" altLang="en-US" sz="1400" dirty="0"/>
              <a:t> 범죄가 한 대상물 혹은 피해자그룹에서 다른 대상물 혹은 피해자들 그룹으로 이동하는 것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범죄수법</a:t>
            </a:r>
            <a:r>
              <a:rPr lang="en-US" altLang="ko-KR" sz="1400" dirty="0"/>
              <a:t>(</a:t>
            </a:r>
            <a:r>
              <a:rPr lang="ko-KR" altLang="en-US" sz="1400" dirty="0"/>
              <a:t>기술</a:t>
            </a:r>
            <a:r>
              <a:rPr lang="en-US" altLang="ko-KR" sz="1400" dirty="0"/>
              <a:t>)</a:t>
            </a:r>
            <a:r>
              <a:rPr lang="ko-KR" altLang="en-US" sz="1400" dirty="0"/>
              <a:t>의 전이 </a:t>
            </a:r>
            <a:r>
              <a:rPr lang="en-US" altLang="ko-KR" sz="1400" dirty="0"/>
              <a:t>: </a:t>
            </a:r>
            <a:r>
              <a:rPr lang="ko-KR" altLang="en-US" sz="1400" dirty="0"/>
              <a:t>범죄를 저지르는 한 방법이 다른 것으로 대체되는 것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/>
              <a:t>    </a:t>
            </a:r>
            <a:r>
              <a:rPr lang="en-US" altLang="ko-KR" sz="1400" dirty="0"/>
              <a:t>- </a:t>
            </a:r>
            <a:r>
              <a:rPr lang="ko-KR" altLang="en-US" sz="1400" dirty="0"/>
              <a:t>범죄유형의 전이 </a:t>
            </a:r>
            <a:r>
              <a:rPr lang="en-US" altLang="ko-KR" sz="1400" dirty="0"/>
              <a:t>: </a:t>
            </a:r>
            <a:r>
              <a:rPr lang="ko-KR" altLang="en-US" sz="1400" dirty="0"/>
              <a:t> 한 범죄유형이 다른 범죄유형으로 대체되는 것</a:t>
            </a:r>
          </a:p>
          <a:p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4-2. </a:t>
            </a:r>
            <a:r>
              <a:rPr lang="ko-KR" altLang="en-US" dirty="0"/>
              <a:t>단점</a:t>
            </a:r>
            <a:r>
              <a:rPr lang="en-US" altLang="ko-KR" dirty="0"/>
              <a:t>: </a:t>
            </a:r>
            <a:r>
              <a:rPr lang="ko-KR" altLang="en-US" smtClean="0"/>
              <a:t>전이 </a:t>
            </a:r>
            <a:endParaRPr lang="ko-KR" altLang="en-US" dirty="0"/>
          </a:p>
        </p:txBody>
      </p:sp>
      <p:pic>
        <p:nvPicPr>
          <p:cNvPr id="21506" name="Picture 2" descr="C:\DOCUME~1\LG\LOCALS~1\Temp\UNI000009a413a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500570"/>
            <a:ext cx="3643338" cy="2143140"/>
          </a:xfrm>
          <a:prstGeom prst="rect">
            <a:avLst/>
          </a:prstGeom>
          <a:noFill/>
        </p:spPr>
      </p:pic>
      <p:pic>
        <p:nvPicPr>
          <p:cNvPr id="21508" name="Picture 4" descr="C:\DOCUME~1\LG\LOCALS~1\Temp\UNI000009a413b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500570"/>
            <a:ext cx="3662370" cy="2214578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714348" y="4025814"/>
            <a:ext cx="79296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* </a:t>
            </a:r>
            <a:r>
              <a:rPr lang="ko-KR" altLang="en-US" sz="1400" dirty="0">
                <a:solidFill>
                  <a:srgbClr val="FF0000"/>
                </a:solidFill>
              </a:rPr>
              <a:t>특정 도로를 차단한 전후 주거침입 절도범죄 발생 동향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좌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차단 전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우</a:t>
            </a:r>
            <a:r>
              <a:rPr lang="en-US" altLang="ko-KR" sz="1400" dirty="0">
                <a:solidFill>
                  <a:srgbClr val="FF0000"/>
                </a:solidFill>
              </a:rPr>
              <a:t>: </a:t>
            </a:r>
            <a:r>
              <a:rPr lang="ko-KR" altLang="en-US" sz="1400" dirty="0">
                <a:solidFill>
                  <a:srgbClr val="FF0000"/>
                </a:solidFill>
              </a:rPr>
              <a:t>차단 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124</TotalTime>
  <Words>1241</Words>
  <Application>Microsoft Office PowerPoint</Application>
  <PresentationFormat>화면 슬라이드 쇼(4:3)</PresentationFormat>
  <Paragraphs>194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HY견명조</vt:lpstr>
      <vt:lpstr>바탕</vt:lpstr>
      <vt:lpstr>휴먼고딕,한컴돋움</vt:lpstr>
      <vt:lpstr>Arial</vt:lpstr>
      <vt:lpstr>Georgia</vt:lpstr>
      <vt:lpstr>Wingdings</vt:lpstr>
      <vt:lpstr>고구려 벽화</vt:lpstr>
      <vt:lpstr>상황적 범죄예방  (Situational Crime Control Strategy  or Situational Crime Prevention) </vt:lpstr>
      <vt:lpstr>1. 개념</vt:lpstr>
      <vt:lpstr>2. 역사</vt:lpstr>
      <vt:lpstr>3. 구체적 전략과 기법</vt:lpstr>
      <vt:lpstr>3-1. 全 지역공동체 차원의 총체적 상황적 범죄예방모델</vt:lpstr>
      <vt:lpstr>3-2. 특별한 범죄를 대상으로 한 범죄예방기법들 </vt:lpstr>
      <vt:lpstr>3-2. 특별한 범죄를 대상으로 한 범죄예방기법들  :  16가지 상황적 범죄예방기법</vt:lpstr>
      <vt:lpstr>3-2-1. 특별한 범죄를 대상으로 한 범죄예방기법들  : 대표적 사례   </vt:lpstr>
      <vt:lpstr>3-2. 특별한 범죄를 대상으로 한 범죄예방기법들  : 대표적 사례 </vt:lpstr>
      <vt:lpstr>3-3. 상황적 범죄예방과 범죄 억제자들 (Crime Discouragers)</vt:lpstr>
      <vt:lpstr>4. 상황적 범죄예방에 대한 논란</vt:lpstr>
      <vt:lpstr>4-1. 장점 : 확산</vt:lpstr>
      <vt:lpstr>4-2. 단점: 전이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상황적 범죄예방</dc:title>
  <dc:creator>LG</dc:creator>
  <cp:lastModifiedBy>user</cp:lastModifiedBy>
  <cp:revision>26</cp:revision>
  <dcterms:created xsi:type="dcterms:W3CDTF">2009-09-21T02:30:03Z</dcterms:created>
  <dcterms:modified xsi:type="dcterms:W3CDTF">2025-02-21T05:53:38Z</dcterms:modified>
</cp:coreProperties>
</file>