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8" r:id="rId3"/>
    <p:sldId id="260" r:id="rId4"/>
    <p:sldId id="261" r:id="rId5"/>
    <p:sldId id="259" r:id="rId6"/>
    <p:sldId id="263" r:id="rId7"/>
    <p:sldId id="277" r:id="rId8"/>
    <p:sldId id="278" r:id="rId9"/>
    <p:sldId id="265" r:id="rId10"/>
    <p:sldId id="266" r:id="rId11"/>
    <p:sldId id="268" r:id="rId12"/>
    <p:sldId id="279" r:id="rId13"/>
    <p:sldId id="269" r:id="rId14"/>
    <p:sldId id="280" r:id="rId15"/>
    <p:sldId id="281" r:id="rId16"/>
    <p:sldId id="282" r:id="rId17"/>
    <p:sldId id="283" r:id="rId18"/>
    <p:sldId id="284" r:id="rId19"/>
    <p:sldId id="285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2AC88-D237-4EBA-983F-7D859DFD2325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C9CDF-814A-48A9-90A8-BD0483BFA7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263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C9CDF-814A-48A9-90A8-BD0483BFA7F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03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54CEABC-862E-31EB-D7CC-2848A4D40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="" xmlns:a16="http://schemas.microsoft.com/office/drawing/2014/main" id="{3CD9AE9A-F4EF-F19D-214D-AD96E2D2E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="" xmlns:a16="http://schemas.microsoft.com/office/drawing/2014/main" id="{4F8738F2-B11A-77F8-61AF-4376A6052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A737DDBA-5102-040A-667B-DC7B8E7CE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C9CDF-814A-48A9-90A8-BD0483BFA7F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3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C1D9B3-0EC4-4160-950B-F03D987D1596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668C1FF-85D8-40EC-83B0-9CD4B0E508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>
            <a:normAutofit/>
          </a:bodyPr>
          <a:lstStyle/>
          <a:p>
            <a:r>
              <a:rPr lang="ko-KR" altLang="en-US" sz="3600" dirty="0" err="1"/>
              <a:t>경찰생활안전론</a:t>
            </a:r>
            <a:r>
              <a:rPr lang="en-US" altLang="ko-KR" sz="3600" dirty="0"/>
              <a:t> </a:t>
            </a:r>
            <a:r>
              <a:rPr lang="ko-KR" altLang="en-US" sz="3600" dirty="0"/>
              <a:t> 제</a:t>
            </a:r>
            <a:r>
              <a:rPr lang="en-US" altLang="ko-KR" sz="3600" dirty="0"/>
              <a:t>9</a:t>
            </a:r>
            <a:r>
              <a:rPr lang="ko-KR" altLang="en-US" sz="3600" dirty="0"/>
              <a:t>주 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55576" y="2996952"/>
            <a:ext cx="7500990" cy="857256"/>
          </a:xfrm>
        </p:spPr>
        <p:txBody>
          <a:bodyPr/>
          <a:lstStyle/>
          <a:p>
            <a:pPr marL="514350" indent="-514350"/>
            <a:r>
              <a:rPr lang="en-US" altLang="ko-KR" dirty="0"/>
              <a:t>- CCTV</a:t>
            </a:r>
            <a:r>
              <a:rPr lang="ko-KR" altLang="en-US" dirty="0"/>
              <a:t>의</a:t>
            </a:r>
            <a:r>
              <a:rPr lang="en-US" altLang="ko-KR" dirty="0"/>
              <a:t> </a:t>
            </a:r>
            <a:r>
              <a:rPr lang="ko-KR" altLang="en-US" dirty="0"/>
              <a:t>범죄억제 효과와 활용사례 </a:t>
            </a:r>
            <a:r>
              <a:rPr lang="en-US" altLang="ko-KR" dirty="0"/>
              <a:t>-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79512" y="812501"/>
            <a:ext cx="7989888" cy="523875"/>
            <a:chOff x="315" y="709"/>
            <a:chExt cx="5033" cy="330"/>
          </a:xfrm>
        </p:grpSpPr>
        <p:sp>
          <p:nvSpPr>
            <p:cNvPr id="123918" name="AutoShape 14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3916" name="Oval 12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917" name="AutoShape 13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2390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675" y="812501"/>
            <a:ext cx="8027987" cy="431800"/>
          </a:xfrm>
          <a:prstGeom prst="flowChartAlternateProcess">
            <a:avLst/>
          </a:prstGeom>
          <a:noFill/>
          <a:ln/>
        </p:spPr>
        <p:txBody>
          <a:bodyPr>
            <a:noAutofit/>
          </a:bodyPr>
          <a:lstStyle/>
          <a:p>
            <a:pPr marL="495300" indent="-495300"/>
            <a:r>
              <a:rPr lang="en-US" altLang="en-US" sz="2400" b="1" dirty="0">
                <a:latin typeface="굴림체" pitchFamily="49" charset="-127"/>
                <a:ea typeface="굴림체" pitchFamily="49" charset="-127"/>
              </a:rPr>
              <a:t>1. </a:t>
            </a:r>
            <a:r>
              <a:rPr lang="en-US" altLang="en-US" sz="2400" b="1" dirty="0" err="1">
                <a:latin typeface="굴림체" pitchFamily="49" charset="-127"/>
                <a:ea typeface="굴림체" pitchFamily="49" charset="-127"/>
              </a:rPr>
              <a:t>영국의</a:t>
            </a:r>
            <a:r>
              <a:rPr lang="en-US" altLang="en-US" sz="2400" b="1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en-US" sz="2400" b="1" dirty="0" err="1">
                <a:latin typeface="굴림체" pitchFamily="49" charset="-127"/>
                <a:ea typeface="굴림체" pitchFamily="49" charset="-127"/>
              </a:rPr>
              <a:t>사례</a:t>
            </a:r>
            <a:endParaRPr lang="ko-KR" altLang="en-US" sz="2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457200" y="1844675"/>
            <a:ext cx="82296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23933" name="Text Box 29"/>
          <p:cNvSpPr txBox="1">
            <a:spLocks noChangeArrowheads="1"/>
          </p:cNvSpPr>
          <p:nvPr/>
        </p:nvSpPr>
        <p:spPr bwMode="auto">
          <a:xfrm>
            <a:off x="539750" y="1989138"/>
            <a:ext cx="4896346" cy="3973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b="0" dirty="0">
                <a:latin typeface="굴림" charset="-127"/>
              </a:rPr>
              <a:t>좁은 의미의 </a:t>
            </a:r>
            <a:r>
              <a:rPr lang="en-US" altLang="ko-KR" sz="1400" b="0" dirty="0">
                <a:latin typeface="굴림" charset="-127"/>
              </a:rPr>
              <a:t>CPTED</a:t>
            </a:r>
            <a:r>
              <a:rPr lang="ko-KR" altLang="en-US" sz="1400" b="0" dirty="0">
                <a:latin typeface="굴림" charset="-127"/>
              </a:rPr>
              <a:t>는 주로 자연적 감시에 접근통제</a:t>
            </a:r>
            <a:r>
              <a:rPr lang="en-US" altLang="ko-KR" sz="1400" b="0" dirty="0">
                <a:latin typeface="굴림" charset="-127"/>
              </a:rPr>
              <a:t>(Access Control)</a:t>
            </a:r>
            <a:r>
              <a:rPr lang="ko-KR" altLang="en-US" sz="1400" b="0" dirty="0">
                <a:latin typeface="굴림" charset="-127"/>
              </a:rPr>
              <a:t>에 의한 방어공간을 형성하는 것임</a:t>
            </a:r>
            <a:endParaRPr lang="en-US" altLang="ko-KR" sz="140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400" dirty="0">
                <a:latin typeface="굴림" charset="-127"/>
              </a:rPr>
              <a:t>그런데</a:t>
            </a:r>
            <a:r>
              <a:rPr lang="en-US" altLang="ko-KR" sz="1400" dirty="0">
                <a:latin typeface="굴림" charset="-127"/>
              </a:rPr>
              <a:t>,</a:t>
            </a:r>
            <a:r>
              <a:rPr lang="en-US" altLang="ko-KR" sz="1400" b="0" dirty="0">
                <a:latin typeface="굴림" charset="-127"/>
              </a:rPr>
              <a:t> </a:t>
            </a:r>
            <a:r>
              <a:rPr lang="ko-KR" altLang="en-US" sz="1400" b="0" dirty="0">
                <a:latin typeface="굴림" charset="-127"/>
              </a:rPr>
              <a:t>이미 건축이 완성되어 있고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en-US" sz="1400" b="0" dirty="0">
                <a:latin typeface="굴림" charset="-127"/>
              </a:rPr>
              <a:t>보수나 재건축에 많은 시간이 걸리는 공간에서 초래되는 자연적 감시가 곤란한 것에 대하여 가장 효과적으로 대처할 수 있는 </a:t>
            </a:r>
            <a:r>
              <a:rPr lang="en-US" altLang="ko-KR" sz="1400" b="0" dirty="0">
                <a:latin typeface="굴림" charset="-127"/>
              </a:rPr>
              <a:t>CPTED</a:t>
            </a:r>
            <a:r>
              <a:rPr lang="ko-KR" altLang="en-US" sz="1400" b="0" dirty="0">
                <a:latin typeface="굴림" charset="-127"/>
              </a:rPr>
              <a:t>기법이 바로 인위적 감시기법인 </a:t>
            </a:r>
            <a:r>
              <a:rPr lang="en-US" altLang="ko-KR" sz="1400" b="0" dirty="0">
                <a:latin typeface="굴림" charset="-127"/>
              </a:rPr>
              <a:t>CCTV </a:t>
            </a:r>
            <a:r>
              <a:rPr lang="ko-KR" altLang="en-US" sz="1400" b="0" dirty="0">
                <a:latin typeface="굴림" charset="-127"/>
              </a:rPr>
              <a:t>모니터링 기법이라고 할 수 있음</a:t>
            </a:r>
            <a:endParaRPr lang="en-US" altLang="ko-KR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None/>
            </a:pPr>
            <a:endParaRPr lang="en-US" altLang="ko-KR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400" b="0" dirty="0">
                <a:latin typeface="굴림" charset="-127"/>
              </a:rPr>
              <a:t> </a:t>
            </a:r>
            <a:r>
              <a:rPr lang="en-US" altLang="ko-KR" sz="1400" b="0" dirty="0">
                <a:latin typeface="+mj-ea"/>
                <a:ea typeface="+mj-ea"/>
              </a:rPr>
              <a:t>CCTV</a:t>
            </a:r>
            <a:r>
              <a:rPr lang="ko-KR" altLang="en-US" sz="1400" b="0" dirty="0">
                <a:latin typeface="+mj-ea"/>
                <a:ea typeface="+mj-ea"/>
              </a:rPr>
              <a:t>는 그동안 </a:t>
            </a:r>
            <a:r>
              <a:rPr lang="ko-KR" altLang="en-US" sz="1400" b="0" dirty="0">
                <a:solidFill>
                  <a:srgbClr val="FF0000"/>
                </a:solidFill>
                <a:latin typeface="+mj-ea"/>
                <a:ea typeface="+mj-ea"/>
              </a:rPr>
              <a:t>영국에서 범죄감소와 예방을 위하여 활용한 대표적인 방법중의 하나</a:t>
            </a:r>
            <a:r>
              <a:rPr lang="ko-KR" altLang="en-US" sz="1400" b="0" dirty="0">
                <a:latin typeface="+mj-ea"/>
                <a:ea typeface="+mj-ea"/>
              </a:rPr>
              <a:t>이며</a:t>
            </a:r>
            <a:r>
              <a:rPr lang="en-US" altLang="ko-KR" sz="1400" b="0" dirty="0">
                <a:latin typeface="+mj-ea"/>
                <a:ea typeface="+mj-ea"/>
              </a:rPr>
              <a:t>, </a:t>
            </a:r>
            <a:r>
              <a:rPr lang="ko-KR" altLang="en-US" sz="1400" b="0" dirty="0">
                <a:latin typeface="+mj-ea"/>
                <a:ea typeface="+mj-ea"/>
              </a:rPr>
              <a:t>범행 중 체포될 가능성을 높이고</a:t>
            </a:r>
            <a:r>
              <a:rPr lang="en-US" altLang="ko-KR" sz="1400" b="0" dirty="0">
                <a:latin typeface="+mj-ea"/>
                <a:ea typeface="+mj-ea"/>
              </a:rPr>
              <a:t>, </a:t>
            </a:r>
            <a:r>
              <a:rPr lang="ko-KR" altLang="en-US" sz="1400" b="0" dirty="0">
                <a:latin typeface="+mj-ea"/>
                <a:ea typeface="+mj-ea"/>
              </a:rPr>
              <a:t>오경보를 미리 감지하고 경비원과 경찰력의 효과적인 배치와 출동에 기여하고 </a:t>
            </a:r>
            <a:r>
              <a:rPr lang="ko-KR" altLang="en-US" sz="1400" dirty="0">
                <a:latin typeface="+mj-ea"/>
                <a:ea typeface="+mj-ea"/>
              </a:rPr>
              <a:t>있음</a:t>
            </a:r>
            <a:endParaRPr lang="en-US" altLang="ko-KR" sz="1400" b="0" dirty="0">
              <a:latin typeface="굴림" charset="-127"/>
            </a:endParaRPr>
          </a:p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400" b="0" dirty="0">
              <a:latin typeface="굴림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A7DB43D0-2705-4BCA-84A8-2C5EB0DD3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382" y="1868598"/>
            <a:ext cx="3063180" cy="39738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6381" y="1125240"/>
            <a:ext cx="7989888" cy="523875"/>
            <a:chOff x="315" y="709"/>
            <a:chExt cx="5033" cy="330"/>
          </a:xfrm>
        </p:grpSpPr>
        <p:sp>
          <p:nvSpPr>
            <p:cNvPr id="160771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0772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773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0776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1045369" y="1125240"/>
            <a:ext cx="8031162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marL="495300" indent="-495300"/>
            <a:r>
              <a:rPr lang="en-US" altLang="en-US" sz="2400" b="1" dirty="0">
                <a:effectLst/>
                <a:latin typeface="굴림체" pitchFamily="49" charset="-127"/>
                <a:ea typeface="굴림체" pitchFamily="49" charset="-127"/>
              </a:rPr>
              <a:t>1</a:t>
            </a:r>
            <a:r>
              <a:rPr lang="en-US" altLang="ko-KR" sz="2400" b="1" dirty="0">
                <a:effectLst/>
                <a:latin typeface="굴림체" pitchFamily="49" charset="-127"/>
                <a:ea typeface="굴림체" pitchFamily="49" charset="-127"/>
              </a:rPr>
              <a:t>-1</a:t>
            </a:r>
            <a:r>
              <a:rPr lang="en-US" altLang="en-US" sz="2400" b="1" dirty="0">
                <a:effectLst/>
                <a:latin typeface="굴림체" pitchFamily="49" charset="-127"/>
                <a:ea typeface="굴림체" pitchFamily="49" charset="-127"/>
              </a:rPr>
              <a:t>. </a:t>
            </a:r>
            <a:r>
              <a:rPr lang="en-US" altLang="en-US" sz="2400" b="1" dirty="0" err="1">
                <a:effectLst/>
                <a:latin typeface="굴림체" pitchFamily="49" charset="-127"/>
                <a:ea typeface="굴림체" pitchFamily="49" charset="-127"/>
              </a:rPr>
              <a:t>영국의</a:t>
            </a:r>
            <a:r>
              <a:rPr lang="en-US" altLang="en-US" sz="2400" b="1" dirty="0">
                <a:effectLst/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400" b="1" dirty="0">
                <a:effectLst/>
                <a:latin typeface="굴림체" pitchFamily="49" charset="-127"/>
                <a:ea typeface="굴림체" pitchFamily="49" charset="-127"/>
              </a:rPr>
              <a:t>실시 프로그램</a:t>
            </a:r>
          </a:p>
        </p:txBody>
      </p:sp>
      <p:sp>
        <p:nvSpPr>
          <p:cNvPr id="160778" name="Text Box 10"/>
          <p:cNvSpPr txBox="1">
            <a:spLocks noChangeArrowheads="1"/>
          </p:cNvSpPr>
          <p:nvPr/>
        </p:nvSpPr>
        <p:spPr bwMode="auto">
          <a:xfrm>
            <a:off x="472280" y="1988840"/>
            <a:ext cx="5107832" cy="311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FF0000"/>
                </a:solidFill>
                <a:latin typeface="굴림" charset="-127"/>
              </a:rPr>
              <a:t>범죄를 감소시키기 위하여 영국에서 실시중인 CCTV 프로그램 </a:t>
            </a:r>
            <a:endParaRPr lang="ko-KR" altLang="en-US" sz="14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charset="-127"/>
              </a:rPr>
              <a:t>한편</a:t>
            </a:r>
            <a:r>
              <a:rPr lang="en-US" altLang="ko-KR" sz="1400" b="0" dirty="0">
                <a:latin typeface="굴림" charset="-127"/>
              </a:rPr>
              <a:t>, </a:t>
            </a:r>
            <a:r>
              <a:rPr lang="ko-KR" altLang="ko-KR" sz="1400" b="0" dirty="0">
                <a:latin typeface="굴림" charset="-127"/>
              </a:rPr>
              <a:t>CCTV 프로그램은 내무부, 환경․교통․</a:t>
            </a:r>
            <a:r>
              <a:rPr lang="ko-KR" altLang="ko-KR" sz="1400" b="0" dirty="0" err="1">
                <a:latin typeface="굴림" charset="-127"/>
              </a:rPr>
              <a:t>지역부</a:t>
            </a:r>
            <a:r>
              <a:rPr lang="ko-KR" altLang="ko-KR" sz="1400" b="0" dirty="0">
                <a:latin typeface="굴림" charset="-127"/>
              </a:rPr>
              <a:t> 그리고 Wales의회가 함께 참여한 가운데 운영</a:t>
            </a:r>
            <a:r>
              <a:rPr lang="en-US" altLang="ko-KR" sz="1400" dirty="0">
                <a:latin typeface="굴림" charset="-127"/>
              </a:rPr>
              <a:t> </a:t>
            </a:r>
            <a:r>
              <a:rPr lang="ko-KR" altLang="en-US" sz="1400" dirty="0">
                <a:latin typeface="굴림" charset="-127"/>
              </a:rPr>
              <a:t>중임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CCTV 프로그램의 첫 번째 단계는 1999년 5월에 시작</a:t>
            </a: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2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charset="-127"/>
              </a:rPr>
              <a:t>주요 우선 사항들은 주택지역내, 지역사회, 상업지역 그리고 운송수단(교통기관)과 같은 다른 잠재적 범죄빈발지역의 범죄와 무질서를 처리하고, 공공 주차장의 안전문제를 개선하기 위한 것이</a:t>
            </a:r>
            <a:r>
              <a:rPr lang="ko-KR" altLang="en-US" sz="1400" b="0" dirty="0">
                <a:latin typeface="굴림" charset="-127"/>
              </a:rPr>
              <a:t>었음</a:t>
            </a:r>
            <a:r>
              <a:rPr lang="ko-KR" altLang="ko-KR" sz="1400" b="0" dirty="0">
                <a:latin typeface="굴림" charset="-127"/>
              </a:rPr>
              <a:t>. </a:t>
            </a:r>
            <a:endParaRPr lang="en-US" altLang="ko-KR" sz="1400" b="0" dirty="0">
              <a:latin typeface="굴림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C0FF31B4-C4F7-4706-9CC4-07528C7B8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1861643"/>
            <a:ext cx="2714625" cy="168592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2DD92B55-D0C7-4607-BE65-731FAA425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3645024"/>
            <a:ext cx="2714625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528" y="584002"/>
            <a:ext cx="7989887" cy="523875"/>
            <a:chOff x="315" y="709"/>
            <a:chExt cx="5033" cy="330"/>
          </a:xfrm>
        </p:grpSpPr>
        <p:sp>
          <p:nvSpPr>
            <p:cNvPr id="159747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9748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9749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9752" name="AutoShape 8"/>
          <p:cNvSpPr>
            <a:spLocks noGrp="1" noChangeArrowheads="1"/>
          </p:cNvSpPr>
          <p:nvPr>
            <p:ph type="title" idx="4294967295"/>
          </p:nvPr>
        </p:nvSpPr>
        <p:spPr>
          <a:xfrm>
            <a:off x="1041078" y="584002"/>
            <a:ext cx="8031162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marL="495300" indent="-495300"/>
            <a:r>
              <a:rPr lang="en-US" altLang="en-US" sz="2400" b="1">
                <a:latin typeface="굴림체" pitchFamily="49" charset="-127"/>
                <a:ea typeface="굴림체" pitchFamily="49" charset="-127"/>
              </a:rPr>
              <a:t>1</a:t>
            </a:r>
            <a:r>
              <a:rPr lang="en-US" altLang="ko-KR" sz="2400" b="1">
                <a:latin typeface="굴림체" pitchFamily="49" charset="-127"/>
                <a:ea typeface="굴림체" pitchFamily="49" charset="-127"/>
              </a:rPr>
              <a:t>-1</a:t>
            </a:r>
            <a:r>
              <a:rPr lang="en-US" altLang="en-US" sz="2400" b="1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400" b="1">
                <a:latin typeface="굴림체" pitchFamily="49" charset="-127"/>
                <a:ea typeface="굴림체" pitchFamily="49" charset="-127"/>
              </a:rPr>
              <a:t>영국의</a:t>
            </a:r>
            <a:r>
              <a:rPr lang="en-US" altLang="en-US" sz="2400" b="1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400" b="1">
                <a:latin typeface="굴림체" pitchFamily="49" charset="-127"/>
                <a:ea typeface="굴림체" pitchFamily="49" charset="-127"/>
              </a:rPr>
              <a:t>실시프로그램</a:t>
            </a:r>
          </a:p>
        </p:txBody>
      </p:sp>
      <p:sp>
        <p:nvSpPr>
          <p:cNvPr id="159753" name="Rectangle 9"/>
          <p:cNvSpPr>
            <a:spLocks noChangeArrowheads="1"/>
          </p:cNvSpPr>
          <p:nvPr/>
        </p:nvSpPr>
        <p:spPr bwMode="auto">
          <a:xfrm>
            <a:off x="539750" y="1196975"/>
            <a:ext cx="8229600" cy="518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59754" name="Text Box 10"/>
          <p:cNvSpPr txBox="1">
            <a:spLocks noChangeArrowheads="1"/>
          </p:cNvSpPr>
          <p:nvPr/>
        </p:nvSpPr>
        <p:spPr bwMode="auto">
          <a:xfrm>
            <a:off x="165100" y="1171773"/>
            <a:ext cx="860425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범죄빈발 주택지역들이 우선적으로 고려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됨</a:t>
            </a:r>
            <a:endParaRPr lang="en-US" altLang="ko-KR" sz="120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en-US" altLang="ko-KR" sz="1200" b="0" dirty="0">
              <a:solidFill>
                <a:srgbClr val="FF0000"/>
              </a:solidFill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그러나 시골지역, 소규모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200" b="0" dirty="0" err="1">
                <a:solidFill>
                  <a:srgbClr val="FF0000"/>
                </a:solidFill>
                <a:latin typeface="굴림" charset="-127"/>
              </a:rPr>
              <a:t>소핑몰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센터</a:t>
            </a:r>
            <a:r>
              <a:rPr lang="en-US" altLang="ko-KR" sz="1200" b="0" dirty="0">
                <a:solidFill>
                  <a:srgbClr val="FF0000"/>
                </a:solidFill>
                <a:latin typeface="굴림" charset="-127"/>
              </a:rPr>
              <a:t>,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대중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교통수단 인근 지역에서의 범죄에 대한 공포를 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감소시키기 위하여 추가적으로 고려되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었음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ko-KR" sz="12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200" b="0" dirty="0">
                <a:latin typeface="굴림" charset="-127"/>
              </a:rPr>
              <a:t>한편, 영국정부에 의해 설치된 감시카메라 보급계획에 의하면, 20</a:t>
            </a:r>
            <a:r>
              <a:rPr lang="en-US" altLang="ko-KR" sz="1200" b="0" dirty="0">
                <a:latin typeface="굴림" charset="-127"/>
              </a:rPr>
              <a:t>22</a:t>
            </a:r>
            <a:r>
              <a:rPr lang="ko-KR" altLang="ko-KR" sz="1200" b="0" dirty="0">
                <a:latin typeface="굴림" charset="-127"/>
              </a:rPr>
              <a:t>년 말까지 약 500여개 Town에 무려 40,000여대를 보급하기로 하였</a:t>
            </a:r>
            <a:r>
              <a:rPr lang="ko-KR" altLang="en-US" sz="1200" b="0" dirty="0">
                <a:latin typeface="굴림" charset="-127"/>
              </a:rPr>
              <a:t>음</a:t>
            </a:r>
            <a:r>
              <a:rPr lang="ko-KR" altLang="ko-KR" sz="1200" b="0" dirty="0">
                <a:latin typeface="굴림" charset="-127"/>
              </a:rPr>
              <a:t>.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ko-KR" sz="12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굴림" charset="-127"/>
              </a:rPr>
              <a:t>또한 범죄예방</a:t>
            </a:r>
            <a:r>
              <a:rPr lang="ko-KR" altLang="ko-KR" sz="1200" b="0" dirty="0">
                <a:latin typeface="굴림" charset="-127"/>
              </a:rPr>
              <a:t> 효과에 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대하여 영국의 </a:t>
            </a:r>
            <a:r>
              <a:rPr lang="ko-KR" altLang="ko-KR" sz="1200" b="0" dirty="0" err="1">
                <a:solidFill>
                  <a:srgbClr val="FF0000"/>
                </a:solidFill>
                <a:latin typeface="굴림" charset="-127"/>
              </a:rPr>
              <a:t>에어드리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지역에 1년간 CCTV를 설치하고 설치 전과 설치 후를 살펴보니 범죄가 73%나 줄어든 것으로 나타났으며, </a:t>
            </a:r>
            <a:r>
              <a:rPr lang="ko-KR" altLang="ko-KR" sz="1200" b="0" dirty="0" err="1">
                <a:solidFill>
                  <a:srgbClr val="FF0000"/>
                </a:solidFill>
                <a:latin typeface="굴림" charset="-127"/>
              </a:rPr>
              <a:t>머시사이드</a:t>
            </a:r>
            <a:r>
              <a:rPr lang="ko-KR" altLang="ko-KR" sz="1200" b="0" dirty="0">
                <a:solidFill>
                  <a:srgbClr val="FF0000"/>
                </a:solidFill>
                <a:latin typeface="굴림" charset="-127"/>
              </a:rPr>
              <a:t> 지역에서 이루어진 비슷한 실험에서는 80%의 범죄 감소 효과가 나타난 것으로 집계되기도 </a:t>
            </a:r>
            <a:r>
              <a:rPr lang="ko-KR" altLang="en-US" sz="1200" b="0" dirty="0">
                <a:solidFill>
                  <a:srgbClr val="FF0000"/>
                </a:solidFill>
                <a:latin typeface="굴림" charset="-127"/>
              </a:rPr>
              <a:t>함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endParaRPr lang="ko-KR" altLang="en-US" sz="1200" b="0" dirty="0">
              <a:latin typeface="굴림" charset="-127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굴림" charset="-127"/>
              </a:rPr>
              <a:t>뿐만 아니라</a:t>
            </a:r>
            <a:r>
              <a:rPr lang="ko-KR" altLang="ko-KR" sz="1200" b="0" dirty="0">
                <a:latin typeface="굴림" charset="-127"/>
              </a:rPr>
              <a:t> 영국 </a:t>
            </a:r>
            <a:r>
              <a:rPr lang="ko-KR" altLang="ko-KR" sz="1200" b="0" dirty="0" err="1">
                <a:latin typeface="굴림" charset="-127"/>
              </a:rPr>
              <a:t>본머스</a:t>
            </a:r>
            <a:r>
              <a:rPr lang="ko-KR" altLang="ko-KR" sz="1200" b="0" dirty="0">
                <a:latin typeface="굴림" charset="-127"/>
              </a:rPr>
              <a:t> 지역에서는 매년 222,000 파운드의 비용손실에 이르는 재물손괴행위에 대처하기 위하여 지난 1986년 </a:t>
            </a:r>
            <a:r>
              <a:rPr lang="ko-KR" altLang="en-US" sz="1200" b="0" dirty="0" smtClean="0">
                <a:latin typeface="굴림" charset="-127"/>
              </a:rPr>
              <a:t>처음으로 </a:t>
            </a:r>
            <a:r>
              <a:rPr lang="ko-KR" altLang="ko-KR" sz="1200" b="0" dirty="0" smtClean="0">
                <a:latin typeface="굴림" charset="-127"/>
              </a:rPr>
              <a:t>47</a:t>
            </a:r>
            <a:r>
              <a:rPr lang="ko-KR" altLang="ko-KR" sz="1200" b="0" dirty="0">
                <a:latin typeface="굴림" charset="-127"/>
              </a:rPr>
              <a:t>대의 CCTV를 설치하였는데 1년 후에는 그 손실액이 42,000파운드로 급격히 줄어들었다고 </a:t>
            </a:r>
            <a:r>
              <a:rPr lang="ko-KR" altLang="en-US" sz="1200" b="0" dirty="0">
                <a:latin typeface="굴림" charset="-127"/>
              </a:rPr>
              <a:t>함</a:t>
            </a:r>
            <a:r>
              <a:rPr lang="ko-KR" altLang="ko-KR" sz="1200" b="0" dirty="0">
                <a:latin typeface="굴림" charset="-127"/>
              </a:rPr>
              <a:t>.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39BCAC43-1BB5-44FC-ABE9-D83A84FFA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5" y="4291687"/>
            <a:ext cx="5715000" cy="205890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F024D565-01D8-474F-B149-619755224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525" y="4555074"/>
            <a:ext cx="2781300" cy="1400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852699"/>
            <a:ext cx="7989888" cy="523875"/>
            <a:chOff x="315" y="709"/>
            <a:chExt cx="5033" cy="330"/>
          </a:xfrm>
        </p:grpSpPr>
        <p:sp>
          <p:nvSpPr>
            <p:cNvPr id="16793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794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794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7942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1112838" y="852699"/>
            <a:ext cx="8031162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pPr marL="495300" indent="-495300"/>
            <a:r>
              <a:rPr lang="en-US" altLang="en-US" sz="2400" b="1" dirty="0">
                <a:effectLst/>
                <a:latin typeface="굴림체" pitchFamily="49" charset="-127"/>
                <a:ea typeface="굴림체" pitchFamily="49" charset="-127"/>
              </a:rPr>
              <a:t>1</a:t>
            </a:r>
            <a:r>
              <a:rPr lang="en-US" altLang="ko-KR" sz="2400" b="1" dirty="0">
                <a:effectLst/>
                <a:latin typeface="굴림체" pitchFamily="49" charset="-127"/>
                <a:ea typeface="굴림체" pitchFamily="49" charset="-127"/>
              </a:rPr>
              <a:t>-1</a:t>
            </a:r>
            <a:r>
              <a:rPr lang="en-US" altLang="en-US" sz="2400" b="1" dirty="0">
                <a:effectLst/>
                <a:latin typeface="굴림체" pitchFamily="49" charset="-127"/>
                <a:ea typeface="굴림체" pitchFamily="49" charset="-127"/>
              </a:rPr>
              <a:t>. </a:t>
            </a:r>
            <a:r>
              <a:rPr lang="en-US" altLang="en-US" sz="2400" b="1" dirty="0" err="1">
                <a:effectLst/>
                <a:latin typeface="굴림체" pitchFamily="49" charset="-127"/>
                <a:ea typeface="굴림체" pitchFamily="49" charset="-127"/>
              </a:rPr>
              <a:t>영국의</a:t>
            </a:r>
            <a:r>
              <a:rPr lang="en-US" altLang="en-US" sz="2400" b="1" dirty="0">
                <a:effectLst/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400" b="1" dirty="0">
                <a:effectLst/>
                <a:latin typeface="굴림체" pitchFamily="49" charset="-127"/>
                <a:ea typeface="굴림체" pitchFamily="49" charset="-127"/>
              </a:rPr>
              <a:t>실시 프로그램</a:t>
            </a:r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319193" y="1653415"/>
            <a:ext cx="5176816" cy="328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FF0000"/>
                </a:solidFill>
                <a:latin typeface="+mj-ea"/>
                <a:ea typeface="+mj-ea"/>
              </a:rPr>
              <a:t>범죄를 감소시키기 위하여 영국에서 실시중인 CCTV 프로그램 </a:t>
            </a:r>
            <a:endParaRPr lang="ko-KR" altLang="en-US" sz="1400" b="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400" b="0" dirty="0"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+mj-ea"/>
                <a:ea typeface="+mj-ea"/>
              </a:rPr>
              <a:t>영국은 교통법규 위반 차량에 대한 감시카메라를 세계에서 처음으로</a:t>
            </a:r>
            <a:r>
              <a:rPr lang="ko-KR" altLang="en-US" sz="1400" b="0" dirty="0">
                <a:latin typeface="+mj-ea"/>
                <a:ea typeface="+mj-ea"/>
              </a:rPr>
              <a:t> </a:t>
            </a:r>
            <a:r>
              <a:rPr lang="ko-KR" altLang="ko-KR" sz="1400" b="0" dirty="0">
                <a:latin typeface="+mj-ea"/>
                <a:ea typeface="+mj-ea"/>
              </a:rPr>
              <a:t> 실용화한 나라로 무인 감시카메라(CCTV)가 가장 많이 설치돼 있는 나라</a:t>
            </a:r>
            <a:endParaRPr lang="ko-KR" altLang="en-US" sz="1400" b="0" dirty="0"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영국의 ‘표준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CCTV’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카메라들은 이제 전부 얼굴 인식 기능을 탑재하고 있음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 </a:t>
            </a: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그러나 이 때문에 각계 각층에서 우려의 목소리가 나오고 있는 상황임</a:t>
            </a:r>
            <a:endParaRPr lang="en-US" altLang="ko-KR" sz="14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1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따라서 영국은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CCTV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공급 및 운영 기준 준수 여부를 감독하는 감시카메라위원회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(SCC)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를 두고 중앙정부가 공공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CCTV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정책을 주도하고 있음</a:t>
            </a:r>
            <a:endParaRPr lang="ko-KR" altLang="en-US" sz="1400" b="0" dirty="0">
              <a:latin typeface="+mj-ea"/>
              <a:ea typeface="+mj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CDA12371-AE8E-41D0-B117-B31AC10EF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682" y="1556792"/>
            <a:ext cx="3270125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5288" y="631086"/>
            <a:ext cx="7989887" cy="523875"/>
            <a:chOff x="315" y="709"/>
            <a:chExt cx="5033" cy="330"/>
          </a:xfrm>
        </p:grpSpPr>
        <p:sp>
          <p:nvSpPr>
            <p:cNvPr id="16896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896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896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8966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631086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400" b="1" dirty="0">
                <a:latin typeface="굴림" charset="-127"/>
                <a:ea typeface="굴림" charset="-127"/>
              </a:rPr>
              <a:t>2.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일본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도쿄시내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CCTV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활용사례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등 </a:t>
            </a:r>
            <a:endParaRPr lang="ko-KR" altLang="en-US" sz="2400" b="1" dirty="0">
              <a:latin typeface="굴림" charset="-127"/>
              <a:ea typeface="굴림" charset="-127"/>
            </a:endParaRPr>
          </a:p>
        </p:txBody>
      </p:sp>
      <p:sp>
        <p:nvSpPr>
          <p:cNvPr id="168967" name="Rectangle 7"/>
          <p:cNvSpPr>
            <a:spLocks noChangeArrowheads="1"/>
          </p:cNvSpPr>
          <p:nvPr/>
        </p:nvSpPr>
        <p:spPr bwMode="auto">
          <a:xfrm>
            <a:off x="468313" y="1556792"/>
            <a:ext cx="82296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68968" name="Text Box 8"/>
          <p:cNvSpPr txBox="1">
            <a:spLocks noChangeArrowheads="1"/>
          </p:cNvSpPr>
          <p:nvPr/>
        </p:nvSpPr>
        <p:spPr bwMode="auto">
          <a:xfrm>
            <a:off x="48236" y="1349060"/>
            <a:ext cx="4320480" cy="500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dirty="0">
                <a:solidFill>
                  <a:srgbClr val="FF0000"/>
                </a:solidFill>
                <a:latin typeface="+mj-ea"/>
                <a:ea typeface="+mj-ea"/>
              </a:rPr>
              <a:t>일본 도쿄</a:t>
            </a:r>
            <a:r>
              <a:rPr lang="en-US" altLang="ko-KR" sz="1200" b="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200" b="0" dirty="0">
                <a:solidFill>
                  <a:srgbClr val="FF0000"/>
                </a:solidFill>
                <a:latin typeface="+mj-ea"/>
                <a:ea typeface="+mj-ea"/>
              </a:rPr>
              <a:t>東京</a:t>
            </a:r>
            <a:r>
              <a:rPr lang="en-US" altLang="ko-KR" sz="1200" b="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1200" b="0" dirty="0">
                <a:solidFill>
                  <a:srgbClr val="FF0000"/>
                </a:solidFill>
                <a:latin typeface="+mj-ea"/>
                <a:ea typeface="+mj-ea"/>
              </a:rPr>
              <a:t>시내에도 방범카메라 설치가 확대되고 있음</a:t>
            </a:r>
            <a:r>
              <a:rPr lang="en-US" altLang="ko-KR" sz="1200" b="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200" b="0" dirty="0"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일본 경찰청의 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‘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범죄정세통계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’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에 의하면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일본에서 </a:t>
            </a:r>
            <a:r>
              <a:rPr lang="en-US" altLang="ko-KR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2023</a:t>
            </a:r>
            <a:r>
              <a:rPr lang="ko-KR" altLang="en-US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년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년 동안 </a:t>
            </a: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+mj-ea"/>
                <a:ea typeface="+mj-ea"/>
              </a:rPr>
              <a:t>형법범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(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刑法犯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)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인지 건수가 전년 대비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5.9%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증가한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60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만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1389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건으로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 20</a:t>
            </a: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+mj-ea"/>
                <a:ea typeface="+mj-ea"/>
              </a:rPr>
              <a:t>년만에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증가한 것으로 나타나고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있음</a:t>
            </a:r>
            <a:endParaRPr lang="en-US" altLang="ko-KR" sz="12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200" b="0" dirty="0"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살인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성범죄 등 중요범죄는 전년보다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715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건 증가한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9536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건이었으며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이 중 주택이나 점포 등에 침입하는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침입 강도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는 전년 대비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7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건 감소한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290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건임</a:t>
            </a:r>
            <a:endParaRPr lang="en-US" altLang="ko-KR" sz="1200" b="0" i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2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그러나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전체 </a:t>
            </a: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+mj-ea"/>
                <a:ea typeface="+mj-ea"/>
              </a:rPr>
              <a:t>형법범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+mj-ea"/>
                <a:ea typeface="+mj-ea"/>
              </a:rPr>
              <a:t>검거율은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r>
              <a:rPr lang="en-US" altLang="ko-KR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2021</a:t>
            </a:r>
            <a:r>
              <a:rPr lang="ko-KR" altLang="en-US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년과 </a:t>
            </a:r>
            <a:r>
              <a:rPr lang="en-US" altLang="ko-KR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2022</a:t>
            </a:r>
            <a:r>
              <a:rPr lang="ko-KR" altLang="en-US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년에는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각각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45%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를 넘었지만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lang="en-US" altLang="ko-KR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2023</a:t>
            </a:r>
            <a:r>
              <a:rPr lang="ko-KR" altLang="en-US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년에는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41.6%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로 </a:t>
            </a:r>
            <a:r>
              <a:rPr lang="ko-KR" altLang="en-US" sz="1200" b="0" i="0" dirty="0" smtClean="0">
                <a:solidFill>
                  <a:srgbClr val="000000"/>
                </a:solidFill>
                <a:effectLst/>
                <a:latin typeface="+mj-ea"/>
                <a:ea typeface="+mj-ea"/>
              </a:rPr>
              <a:t>떨어짐</a:t>
            </a:r>
            <a:endParaRPr lang="ko-KR" altLang="en-US" sz="1200" b="0" dirty="0">
              <a:latin typeface="+mj-ea"/>
              <a:ea typeface="+mj-ea"/>
            </a:endParaRPr>
          </a:p>
          <a:p>
            <a:pPr algn="just" eaLnBrk="0" hangingPunct="0">
              <a:lnSpc>
                <a:spcPct val="140000"/>
              </a:lnSpc>
              <a:buClr>
                <a:srgbClr val="DE8400"/>
              </a:buClr>
            </a:pPr>
            <a:endParaRPr lang="en-US" altLang="ko-KR" sz="1200" b="0" dirty="0"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en-US" altLang="ko-KR" sz="1200" b="0" dirty="0">
                <a:latin typeface="+mj-ea"/>
                <a:ea typeface="+mj-ea"/>
              </a:rPr>
              <a:t> </a:t>
            </a:r>
            <a:r>
              <a:rPr lang="ko-KR" altLang="en-US" sz="1200" b="0" dirty="0">
                <a:latin typeface="+mj-ea"/>
                <a:ea typeface="+mj-ea"/>
              </a:rPr>
              <a:t>이와 같은 흉악범죄 증가로 인한 치안악화에 대처하기 위해 번화가와 전철역</a:t>
            </a:r>
            <a:r>
              <a:rPr lang="en-US" altLang="ko-KR" sz="1200" b="0" dirty="0">
                <a:latin typeface="+mj-ea"/>
                <a:ea typeface="+mj-ea"/>
              </a:rPr>
              <a:t>, </a:t>
            </a:r>
            <a:r>
              <a:rPr lang="ko-KR" altLang="en-US" sz="1200" b="0" dirty="0">
                <a:latin typeface="+mj-ea"/>
                <a:ea typeface="+mj-ea"/>
              </a:rPr>
              <a:t>고속도로 휴게소</a:t>
            </a:r>
            <a:r>
              <a:rPr lang="en-US" altLang="ko-KR" sz="1200" b="0" dirty="0">
                <a:latin typeface="+mj-ea"/>
                <a:ea typeface="+mj-ea"/>
              </a:rPr>
              <a:t>, </a:t>
            </a:r>
            <a:r>
              <a:rPr lang="ko-KR" altLang="en-US" sz="1200" b="0" dirty="0">
                <a:latin typeface="+mj-ea"/>
                <a:ea typeface="+mj-ea"/>
              </a:rPr>
              <a:t>상점가 등 공공시설은 물론 </a:t>
            </a:r>
            <a:r>
              <a:rPr lang="en-US" altLang="ko-KR" sz="1200" b="0" dirty="0">
                <a:latin typeface="+mj-ea"/>
                <a:ea typeface="+mj-ea"/>
              </a:rPr>
              <a:t>24</a:t>
            </a:r>
            <a:r>
              <a:rPr lang="ko-KR" altLang="en-US" sz="1200" b="0" dirty="0">
                <a:latin typeface="+mj-ea"/>
                <a:ea typeface="+mj-ea"/>
              </a:rPr>
              <a:t>시간 편의점과 슈퍼마켓 등에서는 방범카메라가 설치되기 시작</a:t>
            </a:r>
            <a:endParaRPr lang="ko-KR" altLang="ko-KR" sz="1200" b="0" dirty="0">
              <a:latin typeface="+mj-ea"/>
              <a:ea typeface="+mj-e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E6E1A217-E07D-DF07-E190-919A0BF6B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418" y="1484847"/>
            <a:ext cx="2236315" cy="446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34DD71F-19CC-7B56-02E2-8EA8C26F9755}"/>
              </a:ext>
            </a:extLst>
          </p:cNvPr>
          <p:cNvSpPr txBox="1"/>
          <p:nvPr/>
        </p:nvSpPr>
        <p:spPr>
          <a:xfrm>
            <a:off x="4890753" y="6037181"/>
            <a:ext cx="1584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일본의 사회 안전</a:t>
            </a:r>
            <a:endParaRPr lang="ko-KR" altLang="en-US" sz="1200" dirty="0"/>
          </a:p>
        </p:txBody>
      </p: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D1C95EEF-19EE-B881-3006-BA38567A0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137" y="1484847"/>
            <a:ext cx="2236315" cy="446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1F4D663-DD49-7C3D-CFC5-DC6613EF7742}"/>
              </a:ext>
            </a:extLst>
          </p:cNvPr>
          <p:cNvSpPr txBox="1"/>
          <p:nvPr/>
        </p:nvSpPr>
        <p:spPr>
          <a:xfrm>
            <a:off x="7284007" y="6038949"/>
            <a:ext cx="1584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333333"/>
                </a:solidFill>
                <a:latin typeface="Noto Sans KR"/>
              </a:rPr>
              <a:t>한국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의 사회 안전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377C543-5B13-FDD9-CD27-36C2679E7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EB39E3D7-4BC4-9474-2132-A09633A3FAED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631086"/>
            <a:ext cx="7989887" cy="523875"/>
            <a:chOff x="315" y="709"/>
            <a:chExt cx="5033" cy="330"/>
          </a:xfrm>
        </p:grpSpPr>
        <p:sp>
          <p:nvSpPr>
            <p:cNvPr id="168963" name="AutoShape 3">
              <a:extLst>
                <a:ext uri="{FF2B5EF4-FFF2-40B4-BE49-F238E27FC236}">
                  <a16:creationId xmlns="" xmlns:a16="http://schemas.microsoft.com/office/drawing/2014/main" id="{98DF4CD3-E1A5-DCAA-7F53-D4CDF7B21A2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8964" name="Oval 4">
              <a:extLst>
                <a:ext uri="{FF2B5EF4-FFF2-40B4-BE49-F238E27FC236}">
                  <a16:creationId xmlns="" xmlns:a16="http://schemas.microsoft.com/office/drawing/2014/main" id="{F9E86A97-DBA4-9790-9FBD-9EDC404B2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8965" name="AutoShape 5">
              <a:extLst>
                <a:ext uri="{FF2B5EF4-FFF2-40B4-BE49-F238E27FC236}">
                  <a16:creationId xmlns="" xmlns:a16="http://schemas.microsoft.com/office/drawing/2014/main" id="{BA65A66A-F2AA-7EAE-0105-253476EC9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8966" name="AutoShape 6">
            <a:extLst>
              <a:ext uri="{FF2B5EF4-FFF2-40B4-BE49-F238E27FC236}">
                <a16:creationId xmlns="" xmlns:a16="http://schemas.microsoft.com/office/drawing/2014/main" id="{3E392FCA-1BC0-4C35-EF37-EEFDCF78F1A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631086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400" b="1" dirty="0">
                <a:latin typeface="굴림" charset="-127"/>
                <a:ea typeface="굴림" charset="-127"/>
              </a:rPr>
              <a:t>2.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일본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도쿄시내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CCTV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활용사례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등 </a:t>
            </a:r>
            <a:endParaRPr lang="ko-KR" altLang="en-US" sz="2400" b="1" dirty="0">
              <a:latin typeface="굴림" charset="-127"/>
              <a:ea typeface="굴림" charset="-127"/>
            </a:endParaRPr>
          </a:p>
        </p:txBody>
      </p:sp>
      <p:sp>
        <p:nvSpPr>
          <p:cNvPr id="168967" name="Rectangle 7">
            <a:extLst>
              <a:ext uri="{FF2B5EF4-FFF2-40B4-BE49-F238E27FC236}">
                <a16:creationId xmlns="" xmlns:a16="http://schemas.microsoft.com/office/drawing/2014/main" id="{8F17CDDC-1918-F987-C76E-3B9E83897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556792"/>
            <a:ext cx="82296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68968" name="Text Box 8">
            <a:extLst>
              <a:ext uri="{FF2B5EF4-FFF2-40B4-BE49-F238E27FC236}">
                <a16:creationId xmlns="" xmlns:a16="http://schemas.microsoft.com/office/drawing/2014/main" id="{DB0E914A-9AF7-7CF7-C3DB-F2130EA87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83768"/>
            <a:ext cx="5683099" cy="2392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또한 일본은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2019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년 도쿄 럭비 월드컵과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2021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년 도쿄 올림픽 등의 영향으로 일본은 안전에 대한 관심이 높아지고 있음</a:t>
            </a:r>
            <a:endParaRPr lang="en-US" altLang="ko-KR" sz="1200" dirty="0">
              <a:solidFill>
                <a:srgbClr val="333333"/>
              </a:solidFill>
              <a:latin typeface="Noto Sans KR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이와 함께 설치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관리 편의성과 비용 인하로 인해 유통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소매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공장 분야에서의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CCTV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도입이 늘고 있으며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철도 등 기간 인프라 설비 및 경비 분야에서의 수요 역시 증가하고 있음</a:t>
            </a:r>
            <a:endParaRPr lang="en-US" altLang="ko-KR" sz="1200" b="0" i="0" dirty="0">
              <a:solidFill>
                <a:srgbClr val="333333"/>
              </a:solidFill>
              <a:effectLst/>
              <a:latin typeface="Noto Sans KR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또한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코로나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19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이후 일본의 디지털 전환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(DX)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수요가 증가하면서 공장의 제조공정 관리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감시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마케팅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업무 개선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차량 관리 등 인공지능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(AI)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솔루션 분석을 활용한 다양한 분야에서의 도입으로 인해 연평균 성장률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30~40%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의 시장 확대가 예상됨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(2023</a:t>
            </a:r>
            <a:r>
              <a:rPr lang="ko-KR" altLang="en-US" sz="1200" dirty="0">
                <a:solidFill>
                  <a:srgbClr val="333333"/>
                </a:solidFill>
                <a:latin typeface="Noto Sans KR"/>
              </a:rPr>
              <a:t>년 기준</a:t>
            </a:r>
            <a:r>
              <a:rPr lang="en-US" altLang="ko-KR" sz="1200" dirty="0">
                <a:solidFill>
                  <a:srgbClr val="333333"/>
                </a:solidFill>
                <a:latin typeface="Noto Sans KR"/>
              </a:rPr>
              <a:t>)</a:t>
            </a:r>
            <a:endParaRPr lang="ko-KR" altLang="ko-KR" sz="1200" b="0" dirty="0">
              <a:latin typeface="굴림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EBDC5440-B8BB-450C-1420-0D30071F0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627" y="1518538"/>
            <a:ext cx="3036780" cy="254768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6F68AF48-768A-B0DD-A65F-8BD6370B3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4135497"/>
            <a:ext cx="7277100" cy="239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32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4D7E28E-E8BD-324B-5A4B-912C06DD7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D2FCE989-8B8D-8BC7-773F-D0B5E96F9324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631086"/>
            <a:ext cx="7989887" cy="523875"/>
            <a:chOff x="315" y="709"/>
            <a:chExt cx="5033" cy="330"/>
          </a:xfrm>
        </p:grpSpPr>
        <p:sp>
          <p:nvSpPr>
            <p:cNvPr id="168963" name="AutoShape 3">
              <a:extLst>
                <a:ext uri="{FF2B5EF4-FFF2-40B4-BE49-F238E27FC236}">
                  <a16:creationId xmlns="" xmlns:a16="http://schemas.microsoft.com/office/drawing/2014/main" id="{6020C978-5E3D-09C5-EAE1-FD043451D4C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8964" name="Oval 4">
              <a:extLst>
                <a:ext uri="{FF2B5EF4-FFF2-40B4-BE49-F238E27FC236}">
                  <a16:creationId xmlns="" xmlns:a16="http://schemas.microsoft.com/office/drawing/2014/main" id="{3724ECDB-2082-56B1-E94A-DCFEC4DB2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8965" name="AutoShape 5">
              <a:extLst>
                <a:ext uri="{FF2B5EF4-FFF2-40B4-BE49-F238E27FC236}">
                  <a16:creationId xmlns="" xmlns:a16="http://schemas.microsoft.com/office/drawing/2014/main" id="{2D00A877-3C24-1FAC-2D74-D4B600CF8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8966" name="AutoShape 6">
            <a:extLst>
              <a:ext uri="{FF2B5EF4-FFF2-40B4-BE49-F238E27FC236}">
                <a16:creationId xmlns="" xmlns:a16="http://schemas.microsoft.com/office/drawing/2014/main" id="{14859E07-F039-2D4E-416F-3C9B1681709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55763" y="631086"/>
            <a:ext cx="7488237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ko-KR" sz="2400" b="1" dirty="0">
                <a:latin typeface="굴림" charset="-127"/>
                <a:ea typeface="굴림" charset="-127"/>
              </a:rPr>
              <a:t>2.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일본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도쿄시내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CCTV </a:t>
            </a:r>
            <a:r>
              <a:rPr lang="en-US" altLang="ko-KR" sz="2400" b="1" dirty="0" err="1">
                <a:latin typeface="굴림" charset="-127"/>
                <a:ea typeface="굴림" charset="-127"/>
              </a:rPr>
              <a:t>활용사례</a:t>
            </a:r>
            <a:r>
              <a:rPr lang="en-US" altLang="ko-KR" sz="2400" b="1" dirty="0">
                <a:latin typeface="굴림" charset="-127"/>
                <a:ea typeface="굴림" charset="-127"/>
              </a:rPr>
              <a:t> 등 </a:t>
            </a:r>
            <a:endParaRPr lang="ko-KR" altLang="en-US" sz="2400" b="1" dirty="0">
              <a:latin typeface="굴림" charset="-127"/>
              <a:ea typeface="굴림" charset="-127"/>
            </a:endParaRPr>
          </a:p>
        </p:txBody>
      </p:sp>
      <p:sp>
        <p:nvSpPr>
          <p:cNvPr id="168967" name="Rectangle 7">
            <a:extLst>
              <a:ext uri="{FF2B5EF4-FFF2-40B4-BE49-F238E27FC236}">
                <a16:creationId xmlns="" xmlns:a16="http://schemas.microsoft.com/office/drawing/2014/main" id="{513D4B0B-E174-BA3D-54D8-8CE00E860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556792"/>
            <a:ext cx="82296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68968" name="Text Box 8">
            <a:extLst>
              <a:ext uri="{FF2B5EF4-FFF2-40B4-BE49-F238E27FC236}">
                <a16:creationId xmlns="" xmlns:a16="http://schemas.microsoft.com/office/drawing/2014/main" id="{60EE781B-0386-2E22-E39E-47A7E9D7F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83768"/>
            <a:ext cx="806164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일본 시장조사기관인 ‘</a:t>
            </a:r>
            <a:r>
              <a:rPr lang="ko-KR" altLang="en-US" sz="1200" b="0" i="0" dirty="0" err="1">
                <a:solidFill>
                  <a:srgbClr val="333333"/>
                </a:solidFill>
                <a:effectLst/>
                <a:latin typeface="Noto Sans KR"/>
              </a:rPr>
              <a:t>후지경제’에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 따르면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일본의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IP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카메라 시장규모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(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금액 기준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)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는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2021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년 개최된 도쿄올림픽으로 인한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CCTV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수요 </a:t>
            </a:r>
            <a:r>
              <a:rPr lang="ko-KR" altLang="en-US" sz="1200" b="0" i="0" dirty="0" err="1">
                <a:solidFill>
                  <a:srgbClr val="333333"/>
                </a:solidFill>
                <a:effectLst/>
                <a:latin typeface="Noto Sans KR"/>
              </a:rPr>
              <a:t>확대과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 함께 기존의 아날로그 카메라에서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IP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카메라로의 교체 수요 증가로 인해 </a:t>
            </a:r>
            <a:r>
              <a:rPr lang="en-US" altLang="ko-KR" sz="1200" b="0" i="0" dirty="0" smtClean="0">
                <a:solidFill>
                  <a:srgbClr val="333333"/>
                </a:solidFill>
                <a:effectLst/>
                <a:latin typeface="Noto Sans KR"/>
              </a:rPr>
              <a:t>2022</a:t>
            </a:r>
            <a:r>
              <a:rPr lang="ko-KR" altLang="en-US" sz="1200" b="0" i="0" dirty="0" smtClean="0">
                <a:solidFill>
                  <a:srgbClr val="333333"/>
                </a:solidFill>
                <a:effectLst/>
                <a:latin typeface="Noto Sans KR"/>
              </a:rPr>
              <a:t>년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기준 전년대비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109.7%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증가한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436</a:t>
            </a:r>
            <a:r>
              <a:rPr lang="ko-KR" altLang="en-US" sz="1200" b="0" i="0" dirty="0" err="1">
                <a:solidFill>
                  <a:srgbClr val="333333"/>
                </a:solidFill>
                <a:effectLst/>
                <a:latin typeface="Noto Sans KR"/>
              </a:rPr>
              <a:t>억엔을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 기록했음</a:t>
            </a:r>
            <a:endParaRPr lang="en-US" altLang="ko-KR" sz="1200" b="0" i="0" dirty="0">
              <a:solidFill>
                <a:srgbClr val="333333"/>
              </a:solidFill>
              <a:effectLst/>
              <a:latin typeface="Noto Sans KR"/>
            </a:endParaRPr>
          </a:p>
          <a:p>
            <a:pPr marL="342900" indent="-342900" algn="just" eaLnBrk="0" hangingPunct="0">
              <a:lnSpc>
                <a:spcPct val="14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특히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그 중에서도 이미지 분석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인식 시장규모는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2017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년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45</a:t>
            </a:r>
            <a:r>
              <a:rPr lang="ko-KR" altLang="en-US" sz="1200" b="0" i="0" dirty="0" err="1">
                <a:solidFill>
                  <a:srgbClr val="333333"/>
                </a:solidFill>
                <a:effectLst/>
                <a:latin typeface="Noto Sans KR"/>
              </a:rPr>
              <a:t>억엔에서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2021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년도에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100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억엔 이상으로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2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배 넘게 성장했음</a:t>
            </a:r>
            <a:r>
              <a:rPr lang="en-US" altLang="ko-KR" sz="1200" dirty="0">
                <a:solidFill>
                  <a:srgbClr val="333333"/>
                </a:solidFill>
                <a:latin typeface="Noto Sans KR"/>
              </a:rPr>
              <a:t>(</a:t>
            </a:r>
            <a:r>
              <a:rPr lang="ko-KR" altLang="en-US" sz="1200" dirty="0">
                <a:solidFill>
                  <a:srgbClr val="333333"/>
                </a:solidFill>
                <a:latin typeface="Noto Sans KR"/>
              </a:rPr>
              <a:t>보안뉴스</a:t>
            </a:r>
            <a:r>
              <a:rPr lang="en-US" altLang="ko-KR" sz="1200" dirty="0">
                <a:solidFill>
                  <a:srgbClr val="333333"/>
                </a:solidFill>
                <a:latin typeface="Noto Sans KR"/>
              </a:rPr>
              <a:t>, 2023</a:t>
            </a:r>
            <a:r>
              <a:rPr lang="ko-KR" altLang="en-US" sz="1200" dirty="0">
                <a:solidFill>
                  <a:srgbClr val="333333"/>
                </a:solidFill>
                <a:latin typeface="Noto Sans KR"/>
              </a:rPr>
              <a:t>년 </a:t>
            </a:r>
            <a:r>
              <a:rPr lang="en-US" altLang="ko-KR" sz="1200" dirty="0">
                <a:solidFill>
                  <a:srgbClr val="333333"/>
                </a:solidFill>
                <a:latin typeface="Noto Sans KR"/>
              </a:rPr>
              <a:t>3</a:t>
            </a:r>
            <a:r>
              <a:rPr lang="ko-KR" altLang="en-US" sz="1200" dirty="0">
                <a:solidFill>
                  <a:srgbClr val="333333"/>
                </a:solidFill>
                <a:latin typeface="Noto Sans KR"/>
              </a:rPr>
              <a:t>월 </a:t>
            </a:r>
            <a:r>
              <a:rPr lang="en-US" altLang="ko-KR" sz="1200" dirty="0">
                <a:solidFill>
                  <a:srgbClr val="333333"/>
                </a:solidFill>
                <a:latin typeface="Noto Sans KR"/>
              </a:rPr>
              <a:t>7</a:t>
            </a:r>
            <a:r>
              <a:rPr lang="ko-KR" altLang="en-US" sz="1200" dirty="0">
                <a:solidFill>
                  <a:srgbClr val="333333"/>
                </a:solidFill>
                <a:latin typeface="Noto Sans KR"/>
              </a:rPr>
              <a:t>일자 참조</a:t>
            </a:r>
            <a:r>
              <a:rPr lang="en-US" altLang="ko-KR" sz="1200" dirty="0">
                <a:solidFill>
                  <a:srgbClr val="333333"/>
                </a:solidFill>
                <a:latin typeface="Noto Sans KR"/>
              </a:rPr>
              <a:t>)</a:t>
            </a:r>
            <a:endParaRPr lang="ko-KR" altLang="ko-KR" sz="1200" b="0" dirty="0">
              <a:latin typeface="굴림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C421419B-17B3-ACCA-2C5A-9E3E3F729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37" y="3140376"/>
            <a:ext cx="7296150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49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32025" y="872332"/>
            <a:ext cx="7989888" cy="523875"/>
            <a:chOff x="315" y="709"/>
            <a:chExt cx="5033" cy="330"/>
          </a:xfrm>
        </p:grpSpPr>
        <p:sp>
          <p:nvSpPr>
            <p:cNvPr id="123918" name="AutoShape 14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3916" name="Oval 12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917" name="AutoShape 13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2390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8175" y="943769"/>
            <a:ext cx="6840538" cy="431800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pPr marL="495300" indent="-495300"/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en-US" altLang="ko-KR" sz="2000" dirty="0" err="1">
                <a:latin typeface="HY견고딕" pitchFamily="18" charset="-127"/>
                <a:ea typeface="HY견고딕" pitchFamily="18" charset="-127"/>
              </a:rPr>
              <a:t>한국의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CCTV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도입</a:t>
            </a:r>
          </a:p>
        </p:txBody>
      </p: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457200" y="1844675"/>
            <a:ext cx="82296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</a:pPr>
            <a:endParaRPr lang="en-US" altLang="ko-KR" sz="280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ko-KR" altLang="en-US" sz="2800">
              <a:solidFill>
                <a:schemeClr val="tx1"/>
              </a:solidFill>
            </a:endParaRPr>
          </a:p>
        </p:txBody>
      </p:sp>
      <p:sp>
        <p:nvSpPr>
          <p:cNvPr id="123933" name="Text Box 29"/>
          <p:cNvSpPr txBox="1">
            <a:spLocks noChangeArrowheads="1"/>
          </p:cNvSpPr>
          <p:nvPr/>
        </p:nvSpPr>
        <p:spPr bwMode="auto">
          <a:xfrm>
            <a:off x="457200" y="1772816"/>
            <a:ext cx="5122912" cy="373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ko-KR" sz="1400" b="0" dirty="0">
                <a:solidFill>
                  <a:srgbClr val="FF0000"/>
                </a:solidFill>
                <a:latin typeface="굴림" pitchFamily="50" charset="-127"/>
              </a:rPr>
              <a:t>도입배경 </a:t>
            </a:r>
          </a:p>
          <a:p>
            <a:pPr marL="342900" indent="-342900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ko-KR" sz="1400" b="0" dirty="0">
              <a:latin typeface="굴림" pitchFamily="50" charset="-127"/>
            </a:endParaRPr>
          </a:p>
          <a:p>
            <a:pPr marL="342900" indent="-342900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latin typeface="굴림" pitchFamily="50" charset="-127"/>
              </a:rPr>
              <a:t>우리나라 최초로 </a:t>
            </a:r>
            <a:r>
              <a:rPr lang="ko-KR" altLang="ko-KR" sz="1400" b="0" dirty="0">
                <a:latin typeface="굴림" pitchFamily="50" charset="-127"/>
              </a:rPr>
              <a:t>서울 강남경찰서는 2002년 10월 경, 귀갓길 여성보호를 목적으로 주택가 골목길에 폐쇄회로 텔레비전(CC-TV)을 설치하</a:t>
            </a:r>
            <a:r>
              <a:rPr lang="ko-KR" altLang="en-US" sz="1400" b="0" dirty="0">
                <a:latin typeface="굴림" pitchFamily="50" charset="-127"/>
              </a:rPr>
              <a:t>였음</a:t>
            </a:r>
          </a:p>
          <a:p>
            <a:pPr marL="342900" indent="-342900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400" b="0" dirty="0">
              <a:latin typeface="굴림" pitchFamily="50" charset="-127"/>
            </a:endParaRPr>
          </a:p>
          <a:p>
            <a:pPr marL="342900" indent="-342900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dirty="0">
                <a:latin typeface="굴림" pitchFamily="50" charset="-127"/>
              </a:rPr>
              <a:t>구체적으로</a:t>
            </a:r>
            <a:r>
              <a:rPr lang="en-US" altLang="ko-KR" sz="1400" b="0" dirty="0">
                <a:latin typeface="굴림" pitchFamily="50" charset="-127"/>
              </a:rPr>
              <a:t>, </a:t>
            </a:r>
            <a:r>
              <a:rPr lang="ko-KR" altLang="en-US" sz="1400" b="0" dirty="0">
                <a:latin typeface="굴림" pitchFamily="50" charset="-127"/>
              </a:rPr>
              <a:t>강남경찰서는</a:t>
            </a:r>
            <a:r>
              <a:rPr lang="ko-KR" altLang="ko-KR" sz="1400" b="0" dirty="0">
                <a:latin typeface="굴림" pitchFamily="50" charset="-127"/>
              </a:rPr>
              <a:t> 강남구청과 함께 2002년 11월부터 강력범죄 빈발지역인 논현동 139번지 등 논현동 주택가 4곳에 폐쇄회로 텔레비전을 설치</a:t>
            </a:r>
            <a:r>
              <a:rPr lang="ko-KR" altLang="en-US" sz="1400" b="0" dirty="0">
                <a:latin typeface="굴림" pitchFamily="50" charset="-127"/>
              </a:rPr>
              <a:t>함</a:t>
            </a:r>
          </a:p>
          <a:p>
            <a:pPr eaLnBrk="0" hangingPunct="0">
              <a:lnSpc>
                <a:spcPct val="130000"/>
              </a:lnSpc>
              <a:buClr>
                <a:srgbClr val="828183"/>
              </a:buClr>
            </a:pPr>
            <a:endParaRPr lang="ko-KR" altLang="en-US" sz="1400" b="0" dirty="0">
              <a:latin typeface="굴림" pitchFamily="50" charset="-127"/>
            </a:endParaRPr>
          </a:p>
          <a:p>
            <a:pPr marL="342900" indent="-342900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ko-KR" sz="1400" b="0" dirty="0">
                <a:latin typeface="굴림" pitchFamily="50" charset="-127"/>
              </a:rPr>
              <a:t>경찰이 주택가 골목길에 CCTV를 설치하면서까지 범죄예방에 나서는 것은 </a:t>
            </a:r>
            <a:r>
              <a:rPr lang="ko-KR" altLang="en-US" sz="1400" b="0" dirty="0">
                <a:latin typeface="굴림" pitchFamily="50" charset="-127"/>
              </a:rPr>
              <a:t>당시</a:t>
            </a:r>
            <a:r>
              <a:rPr lang="en-US" altLang="ko-KR" sz="1400" b="0" dirty="0">
                <a:latin typeface="굴림" pitchFamily="50" charset="-127"/>
              </a:rPr>
              <a:t> </a:t>
            </a:r>
            <a:r>
              <a:rPr lang="ko-KR" altLang="ko-KR" sz="1400" b="0" dirty="0">
                <a:latin typeface="굴림" pitchFamily="50" charset="-127"/>
              </a:rPr>
              <a:t>이 일대에서 심야에 여성들을 대상으로 한 강력범죄가 </a:t>
            </a:r>
            <a:r>
              <a:rPr lang="ko-KR" altLang="en-US" sz="1400" b="0" dirty="0">
                <a:latin typeface="굴림" pitchFamily="50" charset="-127"/>
              </a:rPr>
              <a:t>폭증했기 </a:t>
            </a:r>
            <a:r>
              <a:rPr lang="ko-KR" altLang="ko-KR" sz="1400" b="0" dirty="0">
                <a:latin typeface="굴림" pitchFamily="50" charset="-127"/>
              </a:rPr>
              <a:t>때문</a:t>
            </a:r>
            <a:r>
              <a:rPr lang="ko-KR" altLang="en-US" sz="1400" b="0" dirty="0">
                <a:latin typeface="굴림" pitchFamily="50" charset="-127"/>
              </a:rPr>
              <a:t>이었음</a:t>
            </a:r>
            <a:r>
              <a:rPr lang="ko-KR" altLang="ko-KR" sz="1400" b="0" dirty="0">
                <a:latin typeface="굴림" pitchFamily="50" charset="-127"/>
              </a:rPr>
              <a:t>.</a:t>
            </a:r>
            <a:endParaRPr lang="en-US" altLang="ko-KR" sz="1400" b="0" dirty="0">
              <a:latin typeface="굴림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9072027C-6625-4D1B-9453-ADA837A02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268302"/>
            <a:ext cx="3312368" cy="23213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476250"/>
            <a:ext cx="7989888" cy="523875"/>
            <a:chOff x="315" y="709"/>
            <a:chExt cx="5033" cy="330"/>
          </a:xfrm>
        </p:grpSpPr>
        <p:sp>
          <p:nvSpPr>
            <p:cNvPr id="173059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3060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3061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3062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3-1. CCTV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초기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운용경과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3065" name="Text Box 9"/>
          <p:cNvSpPr txBox="1">
            <a:spLocks noChangeArrowheads="1"/>
          </p:cNvSpPr>
          <p:nvPr/>
        </p:nvSpPr>
        <p:spPr bwMode="auto">
          <a:xfrm>
            <a:off x="107504" y="1145014"/>
            <a:ext cx="8496944" cy="522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dirty="0">
                <a:solidFill>
                  <a:srgbClr val="FF0000"/>
                </a:solidFill>
                <a:latin typeface="굴림" pitchFamily="50" charset="-127"/>
              </a:rPr>
              <a:t>운용경과</a:t>
            </a:r>
            <a:r>
              <a:rPr lang="ko-KR" altLang="en-US" sz="1200" b="0" dirty="0">
                <a:solidFill>
                  <a:srgbClr val="FFFF00"/>
                </a:solidFill>
                <a:latin typeface="굴림" pitchFamily="50" charset="-127"/>
              </a:rPr>
              <a:t> </a:t>
            </a:r>
          </a:p>
          <a:p>
            <a:pPr marL="342900" indent="-342900" algn="just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ko-KR" altLang="en-US" sz="12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en-US" altLang="ko-KR" sz="1200" b="0" dirty="0">
                <a:latin typeface="굴림" pitchFamily="50" charset="-127"/>
              </a:rPr>
              <a:t>CCTV</a:t>
            </a:r>
            <a:r>
              <a:rPr lang="ko-KR" altLang="en-US" sz="1200" b="0" dirty="0">
                <a:latin typeface="굴림" pitchFamily="50" charset="-127"/>
              </a:rPr>
              <a:t>가 맨 먼저 설치된 곳은 유흥업소 종사자들이 몰려 살고 있는 논현동 영동시장 인근의 다가구주택과 원룸주택 밀집지역</a:t>
            </a: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2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굴림" pitchFamily="50" charset="-127"/>
              </a:rPr>
              <a:t>경찰은 이 지역 골목에 </a:t>
            </a:r>
            <a:r>
              <a:rPr lang="en-US" altLang="ko-KR" sz="1200" b="0" dirty="0">
                <a:latin typeface="굴림" pitchFamily="50" charset="-127"/>
              </a:rPr>
              <a:t>2002</a:t>
            </a:r>
            <a:r>
              <a:rPr lang="ko-KR" altLang="en-US" sz="1200" b="0" dirty="0">
                <a:latin typeface="굴림" pitchFamily="50" charset="-127"/>
              </a:rPr>
              <a:t>년 </a:t>
            </a:r>
            <a:r>
              <a:rPr lang="en-US" altLang="ko-KR" sz="1200" b="0" dirty="0">
                <a:latin typeface="굴림" pitchFamily="50" charset="-127"/>
              </a:rPr>
              <a:t>11</a:t>
            </a:r>
            <a:r>
              <a:rPr lang="ko-KR" altLang="en-US" sz="1200" b="0" dirty="0">
                <a:latin typeface="굴림" pitchFamily="50" charset="-127"/>
              </a:rPr>
              <a:t>월 이후 </a:t>
            </a:r>
            <a:r>
              <a:rPr lang="en-US" altLang="ko-KR" sz="1200" b="0" dirty="0">
                <a:latin typeface="굴림" pitchFamily="50" charset="-127"/>
              </a:rPr>
              <a:t>5</a:t>
            </a:r>
            <a:r>
              <a:rPr lang="ko-KR" altLang="en-US" sz="1200" b="0" dirty="0">
                <a:latin typeface="굴림" pitchFamily="50" charset="-127"/>
              </a:rPr>
              <a:t>대의 </a:t>
            </a:r>
            <a:r>
              <a:rPr lang="en-US" altLang="ko-KR" sz="1200" b="0" dirty="0">
                <a:latin typeface="굴림" pitchFamily="50" charset="-127"/>
              </a:rPr>
              <a:t>CCTV</a:t>
            </a:r>
            <a:r>
              <a:rPr lang="ko-KR" altLang="en-US" sz="1200" b="0" dirty="0">
                <a:latin typeface="굴림" pitchFamily="50" charset="-127"/>
              </a:rPr>
              <a:t>를 설치</a:t>
            </a:r>
            <a:r>
              <a:rPr lang="en-US" altLang="ko-KR" sz="1200" b="0" dirty="0">
                <a:latin typeface="굴림" pitchFamily="50" charset="-127"/>
              </a:rPr>
              <a:t>(</a:t>
            </a:r>
            <a:r>
              <a:rPr lang="ko-KR" altLang="en-US" sz="1200" b="0" dirty="0">
                <a:latin typeface="굴림" pitchFamily="50" charset="-127"/>
              </a:rPr>
              <a:t>비용 </a:t>
            </a:r>
            <a:r>
              <a:rPr lang="en-US" altLang="ko-KR" sz="1200" b="0" dirty="0">
                <a:latin typeface="굴림" pitchFamily="50" charset="-127"/>
              </a:rPr>
              <a:t>7500</a:t>
            </a:r>
            <a:r>
              <a:rPr lang="ko-KR" altLang="en-US" sz="1200" b="0" dirty="0">
                <a:latin typeface="굴림" pitchFamily="50" charset="-127"/>
              </a:rPr>
              <a:t>만원</a:t>
            </a:r>
            <a:r>
              <a:rPr lang="en-US" altLang="ko-KR" sz="1200" b="0" dirty="0">
                <a:latin typeface="굴림" pitchFamily="50" charset="-127"/>
              </a:rPr>
              <a:t>)</a:t>
            </a:r>
            <a:r>
              <a:rPr lang="ko-KR" altLang="en-US" sz="1200" b="0" dirty="0">
                <a:latin typeface="굴림" pitchFamily="50" charset="-127"/>
              </a:rPr>
              <a:t>하고 이 모니터를 논현 </a:t>
            </a:r>
            <a:r>
              <a:rPr lang="en-US" altLang="ko-KR" sz="1200" b="0" dirty="0">
                <a:latin typeface="굴림" pitchFamily="50" charset="-127"/>
              </a:rPr>
              <a:t>1</a:t>
            </a:r>
            <a:r>
              <a:rPr lang="ko-KR" altLang="en-US" sz="1200" b="0" dirty="0">
                <a:latin typeface="굴림" pitchFamily="50" charset="-127"/>
              </a:rPr>
              <a:t>파출소에 연결해 </a:t>
            </a:r>
            <a:r>
              <a:rPr lang="en-US" altLang="ko-KR" sz="1200" b="0" dirty="0">
                <a:latin typeface="굴림" pitchFamily="50" charset="-127"/>
              </a:rPr>
              <a:t>24</a:t>
            </a:r>
            <a:r>
              <a:rPr lang="ko-KR" altLang="en-US" sz="1200" b="0" dirty="0">
                <a:latin typeface="굴림" pitchFamily="50" charset="-127"/>
              </a:rPr>
              <a:t>시간 감시활동을 펼치기 시작</a:t>
            </a:r>
            <a:endParaRPr lang="en-US" altLang="ko-KR" sz="12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2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굴림" pitchFamily="50" charset="-127"/>
              </a:rPr>
              <a:t>국내 처음으로 골목길에 폐쇄회로</a:t>
            </a:r>
            <a:r>
              <a:rPr lang="en-US" altLang="ko-KR" sz="1200" b="0" dirty="0">
                <a:latin typeface="굴림" pitchFamily="50" charset="-127"/>
              </a:rPr>
              <a:t>(CC)TV</a:t>
            </a:r>
            <a:r>
              <a:rPr lang="ko-KR" altLang="en-US" sz="1200" b="0" dirty="0">
                <a:latin typeface="굴림" pitchFamily="50" charset="-127"/>
              </a:rPr>
              <a:t>를 설치해 </a:t>
            </a:r>
            <a:r>
              <a:rPr lang="en-US" altLang="ko-KR" sz="1200" b="0" dirty="0">
                <a:latin typeface="굴림" pitchFamily="50" charset="-127"/>
              </a:rPr>
              <a:t>8</a:t>
            </a:r>
            <a:r>
              <a:rPr lang="ko-KR" altLang="en-US" sz="1200" b="0" dirty="0">
                <a:latin typeface="굴림" pitchFamily="50" charset="-127"/>
              </a:rPr>
              <a:t>개월간 운영해 온 서울 강남구 논현동 지역의 방범효과 등을 분석한 결과 범죄는 줄고 주민들</a:t>
            </a:r>
            <a:r>
              <a:rPr lang="en-US" altLang="ko-KR" sz="1200" b="0" dirty="0">
                <a:latin typeface="굴림" pitchFamily="50" charset="-127"/>
              </a:rPr>
              <a:t>(85%</a:t>
            </a:r>
            <a:r>
              <a:rPr lang="ko-KR" altLang="en-US" sz="1200" b="0" dirty="0">
                <a:latin typeface="굴림" pitchFamily="50" charset="-127"/>
              </a:rPr>
              <a:t>가량</a:t>
            </a:r>
            <a:r>
              <a:rPr lang="en-US" altLang="ko-KR" sz="1200" b="0" dirty="0">
                <a:latin typeface="굴림" pitchFamily="50" charset="-127"/>
              </a:rPr>
              <a:t>)</a:t>
            </a:r>
            <a:r>
              <a:rPr lang="ko-KR" altLang="en-US" sz="1200" b="0" dirty="0">
                <a:latin typeface="굴림" pitchFamily="50" charset="-127"/>
              </a:rPr>
              <a:t>은 </a:t>
            </a:r>
            <a:r>
              <a:rPr lang="en-US" altLang="ko-KR" sz="1200" b="0" dirty="0">
                <a:latin typeface="굴림" pitchFamily="50" charset="-127"/>
              </a:rPr>
              <a:t>CCTV</a:t>
            </a:r>
            <a:r>
              <a:rPr lang="ko-KR" altLang="en-US" sz="1200" b="0" dirty="0">
                <a:latin typeface="굴림" pitchFamily="50" charset="-127"/>
              </a:rPr>
              <a:t>의 설치를 반기고 있는 것으로 나타났음</a:t>
            </a:r>
            <a:endParaRPr lang="en-US" altLang="ko-KR" sz="12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2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dirty="0">
                <a:latin typeface="굴림" pitchFamily="50" charset="-127"/>
              </a:rPr>
              <a:t>실제로 </a:t>
            </a:r>
            <a:r>
              <a:rPr lang="en-US" altLang="ko-KR" sz="1200" dirty="0">
                <a:latin typeface="굴림" pitchFamily="50" charset="-127"/>
              </a:rPr>
              <a:t>CCTV</a:t>
            </a:r>
            <a:r>
              <a:rPr lang="ko-KR" altLang="en-US" sz="1200" dirty="0">
                <a:latin typeface="굴림" pitchFamily="50" charset="-127"/>
              </a:rPr>
              <a:t>를 설치 운영한 결과 </a:t>
            </a:r>
            <a:r>
              <a:rPr lang="en-US" altLang="ko-KR" sz="1200" dirty="0">
                <a:latin typeface="굴림" pitchFamily="50" charset="-127"/>
              </a:rPr>
              <a:t>CCTV </a:t>
            </a:r>
            <a:r>
              <a:rPr lang="ko-KR" altLang="en-US" sz="1200" dirty="0">
                <a:latin typeface="굴림" pitchFamily="50" charset="-127"/>
              </a:rPr>
              <a:t>설치 이전보다 논현동 관내는 살인</a:t>
            </a:r>
            <a:r>
              <a:rPr lang="en-US" altLang="ko-KR" sz="1200" dirty="0">
                <a:latin typeface="굴림" pitchFamily="50" charset="-127"/>
              </a:rPr>
              <a:t>․</a:t>
            </a:r>
            <a:r>
              <a:rPr lang="ko-KR" altLang="en-US" sz="1200" dirty="0">
                <a:latin typeface="굴림" pitchFamily="50" charset="-127"/>
              </a:rPr>
              <a:t>강도</a:t>
            </a:r>
            <a:r>
              <a:rPr lang="en-US" altLang="ko-KR" sz="1200" dirty="0">
                <a:latin typeface="굴림" pitchFamily="50" charset="-127"/>
              </a:rPr>
              <a:t>․</a:t>
            </a:r>
            <a:r>
              <a:rPr lang="ko-KR" altLang="en-US" sz="1200" dirty="0">
                <a:latin typeface="굴림" pitchFamily="50" charset="-127"/>
              </a:rPr>
              <a:t>강간</a:t>
            </a:r>
            <a:r>
              <a:rPr lang="en-US" altLang="ko-KR" sz="1200" dirty="0">
                <a:latin typeface="굴림" pitchFamily="50" charset="-127"/>
              </a:rPr>
              <a:t>․</a:t>
            </a:r>
            <a:r>
              <a:rPr lang="ko-KR" altLang="en-US" sz="1200" dirty="0">
                <a:latin typeface="굴림" pitchFamily="50" charset="-127"/>
              </a:rPr>
              <a:t>절도</a:t>
            </a:r>
            <a:r>
              <a:rPr lang="en-US" altLang="ko-KR" sz="1200" dirty="0">
                <a:latin typeface="굴림" pitchFamily="50" charset="-127"/>
              </a:rPr>
              <a:t>․</a:t>
            </a:r>
            <a:r>
              <a:rPr lang="ko-KR" altLang="en-US" sz="1200" dirty="0">
                <a:latin typeface="굴림" pitchFamily="50" charset="-127"/>
              </a:rPr>
              <a:t>폭력 등 </a:t>
            </a:r>
            <a:r>
              <a:rPr lang="en-US" altLang="ko-KR" sz="1200" dirty="0">
                <a:latin typeface="굴림" pitchFamily="50" charset="-127"/>
              </a:rPr>
              <a:t>5</a:t>
            </a:r>
            <a:r>
              <a:rPr lang="ko-KR" altLang="en-US" sz="1200" dirty="0">
                <a:latin typeface="굴림" pitchFamily="50" charset="-127"/>
              </a:rPr>
              <a:t>대 범죄가 </a:t>
            </a:r>
            <a:r>
              <a:rPr lang="en-US" altLang="ko-KR" sz="1200" dirty="0">
                <a:latin typeface="굴림" pitchFamily="50" charset="-127"/>
              </a:rPr>
              <a:t>42.5% </a:t>
            </a:r>
            <a:r>
              <a:rPr lang="ko-KR" altLang="en-US" sz="1200" dirty="0">
                <a:latin typeface="굴림" pitchFamily="50" charset="-127"/>
              </a:rPr>
              <a:t>감소</a:t>
            </a:r>
            <a:endParaRPr lang="en-US" altLang="ko-KR" sz="120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20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dirty="0">
                <a:latin typeface="굴림" pitchFamily="50" charset="-127"/>
              </a:rPr>
              <a:t>또한 골목길 쓰레기 투기도 </a:t>
            </a:r>
            <a:r>
              <a:rPr lang="en-US" altLang="ko-KR" sz="1200" dirty="0">
                <a:latin typeface="굴림" pitchFamily="50" charset="-127"/>
              </a:rPr>
              <a:t>30% </a:t>
            </a:r>
            <a:r>
              <a:rPr lang="ko-KR" altLang="en-US" sz="1200" dirty="0">
                <a:latin typeface="굴림" pitchFamily="50" charset="-127"/>
              </a:rPr>
              <a:t>이상 감소</a:t>
            </a:r>
            <a:endParaRPr lang="en-US" altLang="ko-KR" sz="120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ko-KR" altLang="en-US" sz="120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dirty="0">
                <a:latin typeface="굴림" pitchFamily="50" charset="-127"/>
              </a:rPr>
              <a:t>이러한 긍정적 평가에 힘입어 강남경찰서는 </a:t>
            </a:r>
            <a:r>
              <a:rPr lang="en-US" altLang="ko-KR" sz="1200" dirty="0">
                <a:latin typeface="굴림" pitchFamily="50" charset="-127"/>
              </a:rPr>
              <a:t>2003</a:t>
            </a:r>
            <a:r>
              <a:rPr lang="ko-KR" altLang="en-US" sz="1200" dirty="0">
                <a:latin typeface="굴림" pitchFamily="50" charset="-127"/>
              </a:rPr>
              <a:t>년 연말까지 설문결과와 </a:t>
            </a:r>
            <a:r>
              <a:rPr lang="ko-KR" altLang="en-US" sz="1200" dirty="0" err="1">
                <a:latin typeface="굴림" pitchFamily="50" charset="-127"/>
              </a:rPr>
              <a:t>범죄율</a:t>
            </a:r>
            <a:r>
              <a:rPr lang="ko-KR" altLang="en-US" sz="1200" dirty="0">
                <a:latin typeface="굴림" pitchFamily="50" charset="-127"/>
              </a:rPr>
              <a:t> 감소에 힘입어 강남 일대에 </a:t>
            </a:r>
            <a:r>
              <a:rPr lang="en-US" altLang="ko-KR" sz="1200" dirty="0">
                <a:latin typeface="굴림" pitchFamily="50" charset="-127"/>
              </a:rPr>
              <a:t>267</a:t>
            </a:r>
            <a:r>
              <a:rPr lang="ko-KR" altLang="en-US" sz="1200" dirty="0">
                <a:latin typeface="굴림" pitchFamily="50" charset="-127"/>
              </a:rPr>
              <a:t>대</a:t>
            </a:r>
            <a:r>
              <a:rPr lang="en-US" altLang="ko-KR" sz="1200" dirty="0">
                <a:latin typeface="굴림" pitchFamily="50" charset="-127"/>
              </a:rPr>
              <a:t>(32</a:t>
            </a:r>
            <a:r>
              <a:rPr lang="ko-KR" altLang="en-US" sz="1200" dirty="0" err="1">
                <a:latin typeface="굴림" pitchFamily="50" charset="-127"/>
              </a:rPr>
              <a:t>억원</a:t>
            </a:r>
            <a:r>
              <a:rPr lang="ko-KR" altLang="en-US" sz="1200" dirty="0">
                <a:latin typeface="굴림" pitchFamily="50" charset="-127"/>
              </a:rPr>
              <a:t> 상당</a:t>
            </a:r>
            <a:r>
              <a:rPr lang="en-US" altLang="ko-KR" sz="1200" dirty="0">
                <a:latin typeface="굴림" pitchFamily="50" charset="-127"/>
              </a:rPr>
              <a:t>)</a:t>
            </a:r>
            <a:r>
              <a:rPr lang="ko-KR" altLang="en-US" sz="1200" dirty="0">
                <a:latin typeface="굴림" pitchFamily="50" charset="-127"/>
              </a:rPr>
              <a:t>의 </a:t>
            </a:r>
            <a:r>
              <a:rPr lang="en-US" altLang="ko-KR" sz="1200" dirty="0">
                <a:latin typeface="굴림" pitchFamily="50" charset="-127"/>
              </a:rPr>
              <a:t>CCTV</a:t>
            </a:r>
            <a:r>
              <a:rPr lang="ko-KR" altLang="en-US" sz="1200" dirty="0">
                <a:latin typeface="굴림" pitchFamily="50" charset="-127"/>
              </a:rPr>
              <a:t>를 더 설치하였음</a:t>
            </a:r>
            <a:endParaRPr lang="en-US" altLang="ko-KR" sz="120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20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dirty="0">
                <a:latin typeface="굴림" pitchFamily="50" charset="-127"/>
              </a:rPr>
              <a:t>서울 강남구 이외에 송파경찰서 및 인접한 서초경찰서에서도 </a:t>
            </a:r>
            <a:r>
              <a:rPr lang="en-US" altLang="ko-KR" sz="1200" dirty="0">
                <a:latin typeface="굴림" pitchFamily="50" charset="-127"/>
              </a:rPr>
              <a:t>CCTV</a:t>
            </a:r>
            <a:r>
              <a:rPr lang="ko-KR" altLang="en-US" sz="1200" dirty="0">
                <a:latin typeface="굴림" pitchFamily="50" charset="-127"/>
              </a:rPr>
              <a:t>를 설치 하기로 하였으며</a:t>
            </a:r>
            <a:r>
              <a:rPr lang="en-US" altLang="ko-KR" sz="1200" dirty="0">
                <a:latin typeface="굴림" pitchFamily="50" charset="-127"/>
              </a:rPr>
              <a:t>. </a:t>
            </a:r>
            <a:r>
              <a:rPr lang="ko-KR" altLang="en-US" sz="1200" dirty="0">
                <a:latin typeface="굴림" pitchFamily="50" charset="-127"/>
              </a:rPr>
              <a:t>이러한 자치구들의 방범대책에 관하여 서울시가 다른 자치구에서 </a:t>
            </a:r>
            <a:r>
              <a:rPr lang="en-US" altLang="ko-KR" sz="1200" dirty="0">
                <a:latin typeface="굴림" pitchFamily="50" charset="-127"/>
              </a:rPr>
              <a:t>CCTV </a:t>
            </a:r>
            <a:r>
              <a:rPr lang="ko-KR" altLang="en-US" sz="1200" dirty="0">
                <a:latin typeface="굴림" pitchFamily="50" charset="-127"/>
              </a:rPr>
              <a:t>설치를 원할 경우 비용 일부를 지원해주면서 현재와 같이 대폭 확대되는 계기를 마련함</a:t>
            </a:r>
            <a:endParaRPr lang="en-US" altLang="ko-KR" sz="1200" dirty="0">
              <a:latin typeface="굴림" pitchFamily="50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476250"/>
            <a:ext cx="7989888" cy="523875"/>
            <a:chOff x="315" y="709"/>
            <a:chExt cx="5033" cy="330"/>
          </a:xfrm>
        </p:grpSpPr>
        <p:sp>
          <p:nvSpPr>
            <p:cNvPr id="17408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3-1. CCTV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운용경과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503647" y="1212717"/>
            <a:ext cx="813670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b="0" dirty="0">
                <a:solidFill>
                  <a:srgbClr val="FF0000"/>
                </a:solidFill>
                <a:latin typeface="+mj-ea"/>
                <a:ea typeface="+mj-ea"/>
              </a:rPr>
              <a:t>운용경과 </a:t>
            </a:r>
          </a:p>
          <a:p>
            <a:pPr marL="342900" indent="-342900" algn="just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200" b="0" dirty="0"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그런데, 이러한 움직임은 비단 강남지역에 그치지 않았음</a:t>
            </a:r>
            <a:endParaRPr lang="en-US" altLang="ko-KR" sz="1200" dirty="0">
              <a:latin typeface="+mj-ea"/>
              <a:ea typeface="+mj-ea"/>
              <a:cs typeface="휴먼명조,한컴돋움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특히 서울 각 구청 뿐 만 아니라 최근 ‘범죄 다발도시’라는 오명에 시달리고 있는 경기도 화성시의 경우 </a:t>
            </a:r>
            <a:r>
              <a:rPr lang="ko-KR" altLang="en-US" sz="1200" b="0" dirty="0" err="1">
                <a:latin typeface="+mj-ea"/>
                <a:ea typeface="+mj-ea"/>
                <a:cs typeface="휴먼명조,한컴돋움"/>
              </a:rPr>
              <a:t>동탄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 신도시를 중심으로 한 시내 전역에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CCTV</a:t>
            </a:r>
            <a:r>
              <a:rPr lang="ko-KR" altLang="en-US" sz="1200" dirty="0">
                <a:latin typeface="+mj-ea"/>
                <a:ea typeface="+mj-ea"/>
                <a:cs typeface="휴먼명조,한컴돋움"/>
              </a:rPr>
              <a:t>를 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설치하였으며, 군포시와 용인시의 경우도 최근까지  각각 100여곳의 중점지역에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CCTV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를 설치하였음</a:t>
            </a:r>
            <a:endParaRPr lang="en-US" altLang="ko-KR" sz="1200" dirty="0">
              <a:latin typeface="+mj-ea"/>
              <a:ea typeface="+mj-ea"/>
              <a:cs typeface="휴먼명조,한컴돋움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또한 경북 김천시, 제주특별자치도 등에서도 전 지역에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CCTV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를 설치하기로 하는 등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CCTV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의 설치는 가히 전국적인 규모로 급증하고 </a:t>
            </a:r>
            <a:r>
              <a:rPr lang="ko-KR" altLang="en-US" sz="1200" dirty="0">
                <a:latin typeface="+mj-ea"/>
                <a:ea typeface="+mj-ea"/>
                <a:cs typeface="휴먼명조,한컴돋움"/>
              </a:rPr>
              <a:t>있음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 </a:t>
            </a:r>
            <a:endParaRPr lang="ko-KR" altLang="en-US" sz="1200" b="0" dirty="0"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이와 같이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CCTV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의 설치가 급증하는 것은 그것이 가지는 범죄의 예방 및 억제효과, 범인의 발견 및 체포의 용이성, 시민들이 인식하는 범죄의 두려움 감소, 그리고 주요지역에의 설치로 인한 한정된 경찰인력의 보완 등의 효과가 실증적으로 증명되었기 때문임</a:t>
            </a:r>
            <a:endParaRPr lang="ko-KR" altLang="en-US" sz="1200" b="0" dirty="0"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200" b="0" dirty="0">
              <a:latin typeface="+mj-ea"/>
              <a:ea typeface="+mj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42817"/>
              </p:ext>
            </p:extLst>
          </p:nvPr>
        </p:nvGraphicFramePr>
        <p:xfrm>
          <a:off x="157445" y="4044406"/>
          <a:ext cx="5062625" cy="155143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12525"/>
                <a:gridCol w="1012525"/>
                <a:gridCol w="1012525"/>
                <a:gridCol w="1012525"/>
                <a:gridCol w="1012525"/>
              </a:tblGrid>
              <a:tr h="1628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 구분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2020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2021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2022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2023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5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총 </a:t>
                      </a:r>
                      <a:r>
                        <a:rPr lang="en-US" altLang="ko-KR" sz="1100" kern="0" spc="0" dirty="0">
                          <a:effectLst/>
                        </a:rPr>
                        <a:t>CCTV </a:t>
                      </a:r>
                      <a:r>
                        <a:rPr lang="ko-KR" altLang="en-US" sz="1100" kern="0" spc="0" dirty="0">
                          <a:effectLst/>
                        </a:rPr>
                        <a:t>설치대수</a:t>
                      </a:r>
                      <a:r>
                        <a:rPr lang="en-US" altLang="ko-KR" sz="1100" kern="0" spc="0" dirty="0">
                          <a:effectLst/>
                        </a:rPr>
                        <a:t>(</a:t>
                      </a:r>
                      <a:r>
                        <a:rPr lang="ko-KR" altLang="en-US" sz="1100" kern="0" spc="0" dirty="0">
                          <a:effectLst/>
                        </a:rPr>
                        <a:t>대</a:t>
                      </a:r>
                      <a:r>
                        <a:rPr lang="en-US" altLang="ko-KR" sz="1100" kern="0" spc="0" dirty="0">
                          <a:effectLst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1,336,653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1,458,465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1,607,388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1,767,894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15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전년대비 증가대수</a:t>
                      </a:r>
                      <a:r>
                        <a:rPr lang="en-US" altLang="ko-KR" sz="1100" kern="0" spc="0">
                          <a:effectLst/>
                        </a:rPr>
                        <a:t>(</a:t>
                      </a:r>
                      <a:r>
                        <a:rPr lang="ko-KR" altLang="en-US" sz="1100" kern="0" spc="0">
                          <a:effectLst/>
                        </a:rPr>
                        <a:t>대</a:t>
                      </a:r>
                      <a:r>
                        <a:rPr lang="en-US" altLang="ko-KR" sz="1100" kern="0" spc="0">
                          <a:effectLst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187,883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121,812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148,923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160,506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152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전년대비 증감비</a:t>
                      </a:r>
                      <a:r>
                        <a:rPr lang="en-US" altLang="ko-KR" sz="1100" kern="0" spc="0">
                          <a:effectLst/>
                        </a:rPr>
                        <a:t>(%)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16.4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9.1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10.2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10.0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819958" y="4164854"/>
            <a:ext cx="1847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20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83886" y="404966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45024"/>
            <a:ext cx="3816424" cy="2405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3D2450-1568-176D-1EEC-3D6698BD7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274A6D10-F095-D37F-1430-745A94220710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6250"/>
            <a:ext cx="7989888" cy="523875"/>
            <a:chOff x="315" y="709"/>
            <a:chExt cx="5033" cy="330"/>
          </a:xfrm>
        </p:grpSpPr>
        <p:sp>
          <p:nvSpPr>
            <p:cNvPr id="174083" name="AutoShape 3">
              <a:extLst>
                <a:ext uri="{FF2B5EF4-FFF2-40B4-BE49-F238E27FC236}">
                  <a16:creationId xmlns="" xmlns:a16="http://schemas.microsoft.com/office/drawing/2014/main" id="{7C82149C-743F-CCBA-52FD-DD0999C5FF1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>
              <a:extLst>
                <a:ext uri="{FF2B5EF4-FFF2-40B4-BE49-F238E27FC236}">
                  <a16:creationId xmlns="" xmlns:a16="http://schemas.microsoft.com/office/drawing/2014/main" id="{189B92EB-E5EB-6B41-95C8-167DC33F5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>
              <a:extLst>
                <a:ext uri="{FF2B5EF4-FFF2-40B4-BE49-F238E27FC236}">
                  <a16:creationId xmlns="" xmlns:a16="http://schemas.microsoft.com/office/drawing/2014/main" id="{523935CD-6480-76DA-6DDF-4C2F84A97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>
            <a:extLst>
              <a:ext uri="{FF2B5EF4-FFF2-40B4-BE49-F238E27FC236}">
                <a16:creationId xmlns="" xmlns:a16="http://schemas.microsoft.com/office/drawing/2014/main" id="{1B32F740-5513-6B64-04DC-55BD57E5A60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207250" cy="523875"/>
          </a:xfrm>
          <a:prstGeom prst="flowChartAlternateProcess">
            <a:avLst/>
          </a:prstGeom>
          <a:noFill/>
          <a:ln/>
        </p:spPr>
        <p:txBody>
          <a:bodyPr/>
          <a:lstStyle/>
          <a:p>
            <a:r>
              <a:rPr lang="en-US" altLang="en-US" sz="2000" dirty="0">
                <a:latin typeface="HY견고딕" pitchFamily="18" charset="-127"/>
                <a:ea typeface="HY견고딕" pitchFamily="18" charset="-127"/>
              </a:rPr>
              <a:t>3-1. CCTV </a:t>
            </a:r>
            <a:r>
              <a:rPr lang="en-US" altLang="en-US" sz="2000" dirty="0" err="1">
                <a:latin typeface="HY견고딕" pitchFamily="18" charset="-127"/>
                <a:ea typeface="HY견고딕" pitchFamily="18" charset="-127"/>
              </a:rPr>
              <a:t>운용경과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="" xmlns:a16="http://schemas.microsoft.com/office/drawing/2014/main" id="{4BFCB33E-9D37-4539-3885-B0E13D78F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11" y="1107296"/>
            <a:ext cx="8136706" cy="91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30000"/>
              </a:lnSpc>
              <a:buClr>
                <a:srgbClr val="DE8400"/>
              </a:buClr>
              <a:buFont typeface="Wingdings" pitchFamily="2" charset="2"/>
              <a:buChar char="v"/>
            </a:pPr>
            <a:r>
              <a:rPr lang="ko-KR" altLang="en-US" sz="1200" dirty="0">
                <a:solidFill>
                  <a:srgbClr val="FF0000"/>
                </a:solidFill>
                <a:latin typeface="+mj-ea"/>
                <a:ea typeface="+mj-ea"/>
              </a:rPr>
              <a:t>세부 운영실태</a:t>
            </a:r>
            <a:endParaRPr lang="ko-KR" altLang="en-US" sz="1200" b="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342900" indent="-342900" algn="just" eaLnBrk="0" hangingPunct="0">
              <a:lnSpc>
                <a:spcPct val="70000"/>
              </a:lnSpc>
              <a:buClr>
                <a:srgbClr val="DE8400"/>
              </a:buClr>
              <a:buFont typeface="Wingdings" pitchFamily="2" charset="2"/>
              <a:buChar char="v"/>
            </a:pPr>
            <a:endParaRPr lang="en-US" altLang="ko-KR" sz="1200" b="0" dirty="0">
              <a:latin typeface="+mj-ea"/>
              <a:ea typeface="+mj-ea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보안뉴스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2023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년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6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월 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29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일자에 따르면</a:t>
            </a:r>
            <a:r>
              <a:rPr lang="en-US" altLang="ko-KR" sz="1200" b="0" dirty="0">
                <a:latin typeface="+mj-ea"/>
                <a:ea typeface="+mj-ea"/>
                <a:cs typeface="휴먼명조,한컴돋움"/>
              </a:rPr>
              <a:t>,</a:t>
            </a:r>
            <a:r>
              <a:rPr lang="ko-KR" altLang="en-US" sz="1200" b="0" dirty="0">
                <a:latin typeface="+mj-ea"/>
                <a:ea typeface="+mj-ea"/>
                <a:cs typeface="휴먼명조,한컴돋움"/>
              </a:rPr>
              <a:t>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2022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년 말 기준으로 우리나라에 설치된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CCTV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는 약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1,960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만대이며 이중 공공분야는 약 </a:t>
            </a:r>
            <a:r>
              <a:rPr lang="en-US" altLang="ko-KR" sz="1200" b="0" i="0" dirty="0">
                <a:solidFill>
                  <a:srgbClr val="333333"/>
                </a:solidFill>
                <a:effectLst/>
                <a:latin typeface="Noto Sans KR"/>
              </a:rPr>
              <a:t>161</a:t>
            </a:r>
            <a:r>
              <a:rPr lang="ko-KR" altLang="en-US" sz="1200" b="0" i="0" dirty="0">
                <a:solidFill>
                  <a:srgbClr val="333333"/>
                </a:solidFill>
                <a:effectLst/>
                <a:latin typeface="Noto Sans KR"/>
              </a:rPr>
              <a:t>만대로 나타났음</a:t>
            </a:r>
            <a:endParaRPr lang="en-US" altLang="ko-KR" sz="1200" b="1" dirty="0">
              <a:latin typeface="+mj-ea"/>
              <a:ea typeface="+mj-ea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1AB8C9CB-7C28-99ED-9C23-DD158D22C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26778"/>
            <a:ext cx="3427859" cy="22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="" xmlns:a16="http://schemas.microsoft.com/office/drawing/2014/main" id="{F1F27B3E-678F-D4AB-4FAE-C9005BA76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624" y="2026778"/>
            <a:ext cx="3427859" cy="22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="" xmlns:a16="http://schemas.microsoft.com/office/drawing/2014/main" id="{1CD3BC6C-2092-7E8A-D1F7-CA2AEF1DA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413548"/>
            <a:ext cx="3427859" cy="22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="" xmlns:a16="http://schemas.microsoft.com/office/drawing/2014/main" id="{D5BC68E5-2401-8BBC-A4E6-8F25F3D72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393" y="4413548"/>
            <a:ext cx="3427859" cy="22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918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476250"/>
            <a:ext cx="7989888" cy="738172"/>
            <a:chOff x="315" y="709"/>
            <a:chExt cx="5033" cy="330"/>
          </a:xfrm>
        </p:grpSpPr>
        <p:sp>
          <p:nvSpPr>
            <p:cNvPr id="174083" name="AutoShape 3"/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/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/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719930" y="603752"/>
            <a:ext cx="7619207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4. ‘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개인정보보호법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과 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공공기관과 민간 분야에 적용되는 고정형 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영상정보처리기기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(CCTV) 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설치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‧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운영 가이드라인</a:t>
            </a:r>
            <a:endParaRPr lang="ko-KR" altLang="en-US" sz="200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539750" y="1268413"/>
            <a:ext cx="7799388" cy="36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600" b="0" dirty="0">
              <a:latin typeface="굴림" pitchFamily="50" charset="-127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750" y="1452053"/>
            <a:ext cx="8245003" cy="457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개인정보보호위원회는 개인정보보호법에 따라 공공기관과 민간 분야에 적용되는 고정형 영상정보처리기기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(CCTV)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설치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‧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운영 가이드라인을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2024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년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1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월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19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일 자로 개정</a:t>
            </a:r>
            <a:endParaRPr lang="en-US" altLang="ko-KR" sz="1400" b="0" i="0" dirty="0">
              <a:solidFill>
                <a:srgbClr val="222222"/>
              </a:solidFill>
              <a:effectLst/>
              <a:latin typeface="Noto Sans KR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가이드라인은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2012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년 제정된 이후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2021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년까지 총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4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차례 개정됐으며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이번 개정은 최근 개인정보 보호법 및 하위 지침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‧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고시의 개정 사항을 종합적으로 반영한 제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Noto Sans KR"/>
              </a:rPr>
              <a:t>5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Noto Sans KR"/>
              </a:rPr>
              <a:t>차 개정임</a:t>
            </a:r>
            <a:endParaRPr lang="en-US" altLang="ko-KR" sz="1400" b="0" i="0" dirty="0">
              <a:solidFill>
                <a:srgbClr val="222222"/>
              </a:solidFill>
              <a:effectLst/>
              <a:latin typeface="Noto Sans KR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solidFill>
                  <a:srgbClr val="FF0000"/>
                </a:solidFill>
                <a:latin typeface="굴림" pitchFamily="50" charset="-127"/>
              </a:rPr>
              <a:t>개인정보보호법상 주요 내용</a:t>
            </a:r>
            <a:endParaRPr lang="en-US" altLang="ko-KR" sz="1400" b="0" dirty="0">
              <a:solidFill>
                <a:srgbClr val="FF0000"/>
              </a:solidFill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solidFill>
                <a:srgbClr val="FF0000"/>
              </a:solidFill>
              <a:latin typeface="굴림" pitchFamily="50" charset="-127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latin typeface="굴림" pitchFamily="50" charset="-127"/>
              </a:rPr>
              <a:t> </a:t>
            </a:r>
            <a:r>
              <a:rPr lang="en-US" altLang="ko-KR" sz="1400" dirty="0">
                <a:solidFill>
                  <a:srgbClr val="FF0000"/>
                </a:solidFill>
                <a:latin typeface="굴림" pitchFamily="50" charset="-127"/>
              </a:rPr>
              <a:t>- 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CCTV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설치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운영이 가능한 경</a:t>
            </a:r>
            <a:r>
              <a:rPr lang="ko-KR" altLang="en-US" sz="1400" i="0" dirty="0">
                <a:solidFill>
                  <a:srgbClr val="FF0000"/>
                </a:solidFill>
                <a:effectLst/>
                <a:latin typeface="굴림" pitchFamily="50" charset="-127"/>
              </a:rPr>
              <a:t>우 </a:t>
            </a:r>
            <a:r>
              <a:rPr lang="en-US" altLang="ko-KR" sz="1400" i="0" dirty="0">
                <a:solidFill>
                  <a:srgbClr val="333333"/>
                </a:solidFill>
                <a:effectLst/>
                <a:latin typeface="굴림" pitchFamily="50" charset="-127"/>
              </a:rPr>
              <a:t>: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△법령에서 구체적으로 허용하고 있는 경우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△범죄의 예방 및 수사를 위해 필요한 경우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△시설 안전 및 화재 예방을 위해 필요한 경우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△교통단속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교통정보의 수집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분석 및 제공을 위해 필요한 경우이며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이를 위반할 경우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3,000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만원 이하의 과태료가 부과됨</a:t>
            </a:r>
            <a:endParaRPr lang="en-US" altLang="ko-KR" sz="1400" b="0" i="0" dirty="0">
              <a:solidFill>
                <a:srgbClr val="333333"/>
              </a:solidFill>
              <a:effectLst/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b="0" dirty="0">
                <a:latin typeface="굴림" pitchFamily="50" charset="-127"/>
              </a:rPr>
              <a:t> - 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CCTV </a:t>
            </a:r>
            <a:r>
              <a:rPr lang="ko-KR" altLang="en-US" sz="1400" b="0" dirty="0" smtClean="0">
                <a:solidFill>
                  <a:srgbClr val="FF0000"/>
                </a:solidFill>
                <a:latin typeface="굴림" pitchFamily="50" charset="-127"/>
              </a:rPr>
              <a:t>설치 </a:t>
            </a:r>
            <a:r>
              <a:rPr lang="ko-KR" altLang="en-US" sz="1400" b="0" dirty="0">
                <a:solidFill>
                  <a:srgbClr val="FF0000"/>
                </a:solidFill>
                <a:latin typeface="굴림" pitchFamily="50" charset="-127"/>
              </a:rPr>
              <a:t>규제</a:t>
            </a:r>
            <a:r>
              <a:rPr lang="ko-KR" altLang="en-US" sz="1400" b="0" dirty="0">
                <a:latin typeface="굴림" pitchFamily="50" charset="-127"/>
              </a:rPr>
              <a:t> </a:t>
            </a:r>
            <a:r>
              <a:rPr lang="en-US" altLang="ko-KR" sz="1400" b="0" dirty="0">
                <a:latin typeface="굴림" pitchFamily="50" charset="-127"/>
              </a:rPr>
              <a:t>: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CCTV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를 누구든지 불특정 다수가 이용하는 목욕실과 화장실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 err="1">
                <a:solidFill>
                  <a:srgbClr val="333333"/>
                </a:solidFill>
                <a:effectLst/>
                <a:latin typeface="Noto Sans KR"/>
              </a:rPr>
              <a:t>발한실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탈의실 등 개인의 사생활을 현저히 침해할 우려가 있는 장소의 내부를 볼 수 있도록 설치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운영해서는 안 됨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.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다만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교도소 등 교정시설이나 정신의료기관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정신질환자 사회복귀시설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정신요양시설 등 법령에 근거해 사람을 구금하거나 보호하는 시설로서 대통령령으로 정하는 시설은 예외로 하되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이를 위반할 때는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5,000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만원의 과태료가 부과됨</a:t>
            </a:r>
            <a:endParaRPr lang="en-US" altLang="ko-KR" sz="1400" b="0" dirty="0">
              <a:latin typeface="굴림" pitchFamily="50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D35BC14-63A2-52B1-6E64-0E05F9F1B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1F13908E-3458-68ED-E132-A09BF32E89F2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6250"/>
            <a:ext cx="7989888" cy="738172"/>
            <a:chOff x="315" y="709"/>
            <a:chExt cx="5033" cy="330"/>
          </a:xfrm>
        </p:grpSpPr>
        <p:sp>
          <p:nvSpPr>
            <p:cNvPr id="174083" name="AutoShape 3">
              <a:extLst>
                <a:ext uri="{FF2B5EF4-FFF2-40B4-BE49-F238E27FC236}">
                  <a16:creationId xmlns="" xmlns:a16="http://schemas.microsoft.com/office/drawing/2014/main" id="{F8253A7C-8517-BEC2-E2DC-38ED4B4BFE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>
              <a:extLst>
                <a:ext uri="{FF2B5EF4-FFF2-40B4-BE49-F238E27FC236}">
                  <a16:creationId xmlns="" xmlns:a16="http://schemas.microsoft.com/office/drawing/2014/main" id="{B668FA0B-2EB3-488E-A4D1-1C008A77E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>
              <a:extLst>
                <a:ext uri="{FF2B5EF4-FFF2-40B4-BE49-F238E27FC236}">
                  <a16:creationId xmlns="" xmlns:a16="http://schemas.microsoft.com/office/drawing/2014/main" id="{3111CA4F-EA05-13BF-55D6-C76E1DF72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>
            <a:extLst>
              <a:ext uri="{FF2B5EF4-FFF2-40B4-BE49-F238E27FC236}">
                <a16:creationId xmlns="" xmlns:a16="http://schemas.microsoft.com/office/drawing/2014/main" id="{DD7D6E1D-5287-95E1-62E3-FE74C25753C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19930" y="603752"/>
            <a:ext cx="7619207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4. ‘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개인정보보호법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과 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공공기관과 민간 분야에 적용되는 고정형 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영상정보처리기기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(CCTV) 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설치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‧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운영 가이드라인</a:t>
            </a:r>
            <a:endParaRPr lang="ko-KR" altLang="en-US" sz="200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="" xmlns:a16="http://schemas.microsoft.com/office/drawing/2014/main" id="{1BD58887-0CA0-30C7-AB9C-89D2E0D8E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68413"/>
            <a:ext cx="7799388" cy="36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600" b="0" dirty="0">
              <a:latin typeface="굴림" pitchFamily="50" charset="-127"/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="" xmlns:a16="http://schemas.microsoft.com/office/drawing/2014/main" id="{D7645365-CF9F-1EBF-6E90-88A22DABB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52053"/>
            <a:ext cx="8245003" cy="398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dirty="0">
                <a:solidFill>
                  <a:srgbClr val="FF0000"/>
                </a:solidFill>
                <a:latin typeface="굴림" pitchFamily="50" charset="-127"/>
              </a:rPr>
              <a:t>개인정보보호법상 주요 내용</a:t>
            </a:r>
            <a:endParaRPr lang="en-US" altLang="ko-KR" sz="1400" b="0" dirty="0">
              <a:solidFill>
                <a:srgbClr val="FF0000"/>
              </a:solidFill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solidFill>
                <a:srgbClr val="FF0000"/>
              </a:solidFill>
              <a:latin typeface="굴림" pitchFamily="50" charset="-127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굴림" pitchFamily="50" charset="-127"/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  <a:latin typeface="굴림" pitchFamily="50" charset="-127"/>
              </a:rPr>
              <a:t>설치 사항 안내 </a:t>
            </a:r>
            <a:r>
              <a:rPr lang="en-US" altLang="ko-KR" sz="1400" dirty="0">
                <a:solidFill>
                  <a:srgbClr val="FF0000"/>
                </a:solidFill>
                <a:latin typeface="굴림" pitchFamily="50" charset="-127"/>
              </a:rPr>
              <a:t>: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CCTV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를 설치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운영하려는 자는 정보 주체가 인식할 수 있도록 △설치 목적 및 장소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△촬영 범위 및 시간 △관리책임자 성명 및 연락처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</a:t>
            </a:r>
            <a:r>
              <a:rPr lang="ko-KR" altLang="en-US" sz="1400" b="0" i="0" dirty="0" err="1">
                <a:solidFill>
                  <a:srgbClr val="333333"/>
                </a:solidFill>
                <a:effectLst/>
                <a:latin typeface="Noto Sans KR"/>
              </a:rPr>
              <a:t>위탁받는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자의 명칭 및 연락처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(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공공기관만 해당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)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등이 포함된 안내판을 설치하는 등 필요한 조치를 해야 함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(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위반 시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1,000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만원 이하의 과태료 부과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) </a:t>
            </a: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dirty="0">
              <a:solidFill>
                <a:srgbClr val="333333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 -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부정 조작 금지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: CCTV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의 설치목적과 다른 목적으로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CCTV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를 임의로 조작하거나 다른 곳을 비춰서는 안 되며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녹음기능도 사용할 수 없음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.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이를 위반할 경우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3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년 이하의 징역 또는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3,000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만원 이하의 벌금이 부과</a:t>
            </a:r>
            <a:endParaRPr lang="en-US" altLang="ko-KR" sz="1400" b="0" i="0" dirty="0">
              <a:solidFill>
                <a:srgbClr val="333333"/>
              </a:solidFill>
              <a:effectLst/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dirty="0">
              <a:solidFill>
                <a:srgbClr val="333333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b="0" dirty="0">
                <a:solidFill>
                  <a:srgbClr val="FF0000"/>
                </a:solidFill>
                <a:latin typeface="Noto Sans KR"/>
              </a:rPr>
              <a:t>  - </a:t>
            </a:r>
            <a:r>
              <a:rPr lang="ko-KR" altLang="en-US" sz="1400" b="0" dirty="0">
                <a:solidFill>
                  <a:srgbClr val="FF0000"/>
                </a:solidFill>
                <a:latin typeface="Noto Sans KR"/>
              </a:rPr>
              <a:t>안전 조치 의무 </a:t>
            </a:r>
            <a:r>
              <a:rPr lang="en-US" altLang="ko-KR" sz="1400" b="0" dirty="0">
                <a:solidFill>
                  <a:srgbClr val="333333"/>
                </a:solidFill>
                <a:latin typeface="Noto Sans KR"/>
              </a:rPr>
              <a:t>: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CCTV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운영자는 개인정보가 분실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도난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유출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위조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변조 또는 훼손되지 않도록 안전성 확보에 필요한 조치를 해야 함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.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이를 위반할 때는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3,000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만원 이하의 과태료가 부과되며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유출 시에는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2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년 이하의 징역 또는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1,000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만원 이하의 벌금이 부과됨</a:t>
            </a:r>
            <a:endParaRPr lang="en-US" altLang="ko-KR" sz="1400" b="0" dirty="0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5669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E303C3-E459-0B3A-08AB-DCAD3AEA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3AD10A1B-F5F7-666B-9D81-563905458442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6250"/>
            <a:ext cx="7989888" cy="738172"/>
            <a:chOff x="315" y="709"/>
            <a:chExt cx="5033" cy="330"/>
          </a:xfrm>
        </p:grpSpPr>
        <p:sp>
          <p:nvSpPr>
            <p:cNvPr id="174083" name="AutoShape 3">
              <a:extLst>
                <a:ext uri="{FF2B5EF4-FFF2-40B4-BE49-F238E27FC236}">
                  <a16:creationId xmlns="" xmlns:a16="http://schemas.microsoft.com/office/drawing/2014/main" id="{D46219C3-2FF7-D10D-B601-3F2EF24B484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>
              <a:extLst>
                <a:ext uri="{FF2B5EF4-FFF2-40B4-BE49-F238E27FC236}">
                  <a16:creationId xmlns="" xmlns:a16="http://schemas.microsoft.com/office/drawing/2014/main" id="{9E788A39-AAB6-1D5F-5609-F3F5F1DCD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>
              <a:extLst>
                <a:ext uri="{FF2B5EF4-FFF2-40B4-BE49-F238E27FC236}">
                  <a16:creationId xmlns="" xmlns:a16="http://schemas.microsoft.com/office/drawing/2014/main" id="{A4038514-B74A-0A21-27E7-3CA591481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>
            <a:extLst>
              <a:ext uri="{FF2B5EF4-FFF2-40B4-BE49-F238E27FC236}">
                <a16:creationId xmlns="" xmlns:a16="http://schemas.microsoft.com/office/drawing/2014/main" id="{26FF3554-719D-8DD8-DC53-CE720CD4FB0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19930" y="603752"/>
            <a:ext cx="7619207" cy="523875"/>
          </a:xfrm>
          <a:prstGeom prst="flowChartAlternateProcess">
            <a:avLst/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4. ‘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개인정보보호법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과 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공공기관과 민간 분야에 적용되는 고정형 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영상정보처리기기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(CCTV) 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설치</a:t>
            </a:r>
            <a:r>
              <a:rPr lang="en-US" altLang="ko-KR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‧</a:t>
            </a:r>
            <a:r>
              <a:rPr lang="ko-KR" altLang="en-US" sz="2000" b="0" i="0" dirty="0">
                <a:solidFill>
                  <a:srgbClr val="222222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운영 가이드라인</a:t>
            </a:r>
            <a:endParaRPr lang="ko-KR" altLang="en-US" sz="200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="" xmlns:a16="http://schemas.microsoft.com/office/drawing/2014/main" id="{95E14A35-B2E5-446A-1D56-9031B3B7E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68413"/>
            <a:ext cx="7799388" cy="36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600" b="0" dirty="0">
              <a:latin typeface="굴림" pitchFamily="50" charset="-127"/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="" xmlns:a16="http://schemas.microsoft.com/office/drawing/2014/main" id="{842A5163-138B-E3B4-D312-EE0D2A8AA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52053"/>
            <a:ext cx="8245003" cy="3427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‘공공기관 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CCTV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설치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운영 </a:t>
            </a:r>
            <a:r>
              <a:rPr lang="ko-KR" altLang="en-US" sz="1400" b="0" i="0" dirty="0" err="1">
                <a:solidFill>
                  <a:srgbClr val="FF0000"/>
                </a:solidFill>
                <a:effectLst/>
                <a:latin typeface="Noto Sans KR"/>
              </a:rPr>
              <a:t>가이드라인’의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 주요 내용</a:t>
            </a:r>
            <a:endParaRPr lang="en-US" altLang="ko-KR" sz="1400" b="0" i="0" dirty="0">
              <a:solidFill>
                <a:srgbClr val="FF0000"/>
              </a:solidFill>
              <a:effectLst/>
              <a:latin typeface="Noto Sans KR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400" b="0" dirty="0">
              <a:solidFill>
                <a:srgbClr val="FF0000"/>
              </a:solidFill>
              <a:latin typeface="굴림" pitchFamily="50" charset="-127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굴림" pitchFamily="50" charset="-127"/>
              </a:rPr>
              <a:t>-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 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기본 원칙 </a:t>
            </a:r>
            <a:endParaRPr lang="en-US" altLang="ko-KR" sz="1400" b="0" i="0" dirty="0">
              <a:solidFill>
                <a:srgbClr val="FF0000"/>
              </a:solidFill>
              <a:effectLst/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333333"/>
                </a:solidFill>
                <a:latin typeface="Noto Sans KR"/>
              </a:rPr>
              <a:t>  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: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공공기관은 개인의 사생활이 침해되지 않도록 영상정보처리기기를 최소한으로 운영해야 함</a:t>
            </a:r>
            <a:endParaRPr lang="en-US" altLang="ko-KR" sz="1400" b="0" i="0" dirty="0">
              <a:solidFill>
                <a:srgbClr val="333333"/>
              </a:solidFill>
              <a:effectLst/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dirty="0">
              <a:solidFill>
                <a:srgbClr val="333333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굴림" pitchFamily="50" charset="-127"/>
              </a:rPr>
              <a:t>-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 </a:t>
            </a:r>
            <a:r>
              <a:rPr lang="ko-KR" altLang="en-US" sz="1400" dirty="0">
                <a:solidFill>
                  <a:srgbClr val="FF0000"/>
                </a:solidFill>
                <a:latin typeface="Noto Sans KR"/>
              </a:rPr>
              <a:t>개별 구체적 사안에서의 원칙</a:t>
            </a:r>
            <a:endParaRPr lang="en-US" altLang="ko-KR" sz="1400" dirty="0">
              <a:solidFill>
                <a:srgbClr val="FF0000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b="0" dirty="0">
                <a:solidFill>
                  <a:srgbClr val="333333"/>
                </a:solidFill>
                <a:latin typeface="Noto Sans KR"/>
              </a:rPr>
              <a:t>   :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△영상정보처리기기 설치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운영 제한 및 필요 최소한 촬영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△영상정보처리기기 임의 조작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녹음 금지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△설치 시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의견 수렴 및 안내판 설치를 통한 설치 사실 공지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△영상정보처리기기 운영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관리 방침 수립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공개 및 책임자 지정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△영상정보의 목적 외 이용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제공 제한 및 보관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파기 철저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△영상정보처리기기의 설치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운영 위탁 시</a:t>
            </a:r>
            <a:r>
              <a:rPr lang="ko-KR" altLang="en-US" sz="1400" dirty="0">
                <a:solidFill>
                  <a:srgbClr val="333333"/>
                </a:solidFill>
                <a:latin typeface="Noto Sans KR"/>
              </a:rPr>
              <a:t>의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관리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·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감독 철저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△정보 주체의 자기 영상정보 열람권 보장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oto Sans KR"/>
              </a:rPr>
              <a:t>,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oto Sans KR"/>
              </a:rPr>
              <a:t> △개인 영상정보의 안전성 확보 조치 및 자체 점검 현황 등록 등의 원칙이 구현될 수 있도록 적용해야 함</a:t>
            </a:r>
            <a:endParaRPr lang="en-US" altLang="ko-KR" sz="1400" b="0" dirty="0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3790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81A687B-CCC8-5C05-4A6D-288FE0CF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3591F819-855B-AD77-93CB-59C3D3631CF8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6250"/>
            <a:ext cx="7989888" cy="738172"/>
            <a:chOff x="315" y="709"/>
            <a:chExt cx="5033" cy="330"/>
          </a:xfrm>
        </p:grpSpPr>
        <p:sp>
          <p:nvSpPr>
            <p:cNvPr id="174083" name="AutoShape 3">
              <a:extLst>
                <a:ext uri="{FF2B5EF4-FFF2-40B4-BE49-F238E27FC236}">
                  <a16:creationId xmlns="" xmlns:a16="http://schemas.microsoft.com/office/drawing/2014/main" id="{B3498695-8FEA-057E-A9A6-1ABD263A1D5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>
              <a:extLst>
                <a:ext uri="{FF2B5EF4-FFF2-40B4-BE49-F238E27FC236}">
                  <a16:creationId xmlns="" xmlns:a16="http://schemas.microsoft.com/office/drawing/2014/main" id="{CCFF5A8F-6C42-F529-4A72-F7DF6F2A2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>
              <a:extLst>
                <a:ext uri="{FF2B5EF4-FFF2-40B4-BE49-F238E27FC236}">
                  <a16:creationId xmlns="" xmlns:a16="http://schemas.microsoft.com/office/drawing/2014/main" id="{86DC41DC-1131-E96C-408F-D53444814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>
            <a:extLst>
              <a:ext uri="{FF2B5EF4-FFF2-40B4-BE49-F238E27FC236}">
                <a16:creationId xmlns="" xmlns:a16="http://schemas.microsoft.com/office/drawing/2014/main" id="{5BA938B6-8EFD-441C-F8A0-E6FC30F0C1D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19930" y="603752"/>
            <a:ext cx="7619207" cy="523875"/>
          </a:xfrm>
          <a:prstGeom prst="flowChartAlternateProcess">
            <a:avLst/>
          </a:prstGeom>
          <a:noFill/>
          <a:ln/>
        </p:spPr>
        <p:txBody>
          <a:bodyPr>
            <a:normAutofit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5. ‘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개인정보보호법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’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상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CCTV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의 열람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="" xmlns:a16="http://schemas.microsoft.com/office/drawing/2014/main" id="{8F93E5C8-C3CA-FE33-F249-B589051A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68413"/>
            <a:ext cx="7799388" cy="36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600" b="0" dirty="0">
              <a:latin typeface="굴림" pitchFamily="50" charset="-127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5519C1A8-083A-3141-2989-EB0086614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469" y="1582655"/>
            <a:ext cx="8028979" cy="126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1" i="0" u="none" strike="noStrike" cap="none" normalizeH="0" baseline="0" dirty="0">
                <a:ln>
                  <a:noFill/>
                </a:ln>
                <a:solidFill>
                  <a:srgbClr val="15159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제4조(정보주체의 권리) </a:t>
            </a: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정보주체는 자신의 개인정보 처리와 관련하여 다음 각 호의 권리를 가진다. 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1. 개인정보의 처리에 관한 정보를 제공받을 권리</a:t>
            </a:r>
            <a:endParaRPr kumimoji="0" lang="ko-KR" altLang="ko-K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2. 개인정보의 처리에 관한 동의 여부, 동의 범위 등을 선택하고 결정할 권리</a:t>
            </a:r>
            <a:endParaRPr kumimoji="0" lang="ko-KR" altLang="ko-K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3. 개인정보의 처리 여부를 확인하고 개인정보에 대한 열람(사본의 발급을 포함한다. 이하 같다) 및 전송을 요구할 권리</a:t>
            </a:r>
            <a:endParaRPr kumimoji="0" lang="ko-KR" altLang="ko-K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4. 개인정보의 처리 정지, </a:t>
            </a:r>
            <a:r>
              <a:rPr kumimoji="0" lang="ko-KR" altLang="ko-KR" sz="1100" b="0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정정ㆍ삭제</a:t>
            </a: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및 파기를 요구할 권리</a:t>
            </a:r>
            <a:endParaRPr kumimoji="0" lang="ko-KR" altLang="ko-K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5. 개인정보의 처리로 인하여 발생한 피해를 신속하고 공정한 절차에 따라 구제받을 권리</a:t>
            </a:r>
            <a:endParaRPr kumimoji="0" lang="ko-KR" altLang="ko-KR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6. 완전히 자동화된 개인정보 처리에 따른 결정을 거부하거나 그에 대한 설명 등을 요구할 권리</a:t>
            </a:r>
            <a:endParaRPr kumimoji="0" lang="ko-KR" altLang="ko-K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FA7D7494-FFE9-A0A8-D205-D9AE2852C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154933"/>
            <a:ext cx="8028979" cy="29084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50" b="1" i="0" u="none" strike="noStrike" cap="none" normalizeH="0" baseline="0" dirty="0">
                <a:ln>
                  <a:noFill/>
                </a:ln>
                <a:solidFill>
                  <a:srgbClr val="15159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제35조(개인정보의 열람) </a:t>
            </a:r>
            <a:r>
              <a:rPr kumimoji="0" lang="ko-KR" altLang="ko-KR" sz="105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① 정보주체는 개인정보처리자가 처리하는 자신의 개인정보에 대한 열람을 해당 개인정보처리자에게 요구할 </a:t>
            </a:r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50" dirty="0">
                <a:solidFill>
                  <a:srgbClr val="444444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ko-KR" sz="105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수 있다.</a:t>
            </a:r>
            <a:endParaRPr kumimoji="0" lang="ko-KR" altLang="ko-K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5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② 제1항에도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불구하고 정보주체가 자신의 개인정보에 대한 열람을 공공기관에 요구하고자 할 때에는 공공기관에 직접 열람을</a:t>
            </a: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50" dirty="0"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요구하거나 대통령</a:t>
            </a:r>
            <a:r>
              <a:rPr kumimoji="0" lang="ko-KR" altLang="en-US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령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으로 정하는 바에 따라 보호위원회를 통하여 열람을 요구할 수 있다. </a:t>
            </a:r>
            <a:endParaRPr kumimoji="0" lang="en-US" altLang="ko-KR" sz="1050" b="0" i="0" strike="noStrike" cap="none" normalizeH="0" baseline="0" dirty="0">
              <a:ln>
                <a:noFill/>
              </a:ln>
              <a:effectLst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③ 개인정보처리자는 제1항 및 제2항에 따른 열람을 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요구받았을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때에는 대통령령으로 정하는 기간 내에 정보주체가 해당 개인정보를 </a:t>
            </a:r>
            <a:endParaRPr kumimoji="0" lang="en-US" altLang="ko-KR" sz="1050" b="0" i="0" strike="noStrike" cap="none" normalizeH="0" baseline="0" dirty="0">
              <a:ln>
                <a:noFill/>
              </a:ln>
              <a:effectLst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50" dirty="0"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열람할 수 있도록 하여야 한다. 이 경우 해당 기간 내에 열람할 수 없는 정당한 사유가 있을 때에는 정보주체에게 그 사유를 알리고 </a:t>
            </a:r>
            <a:endParaRPr kumimoji="0" lang="en-US" altLang="ko-KR" sz="1050" b="0" i="0" strike="noStrike" cap="none" normalizeH="0" baseline="0" dirty="0">
              <a:ln>
                <a:noFill/>
              </a:ln>
              <a:effectLst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50" dirty="0"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열람을 연기할 수 있으며, 그 사유가 소멸하면 지체 없이 열람하게 하여야 한다.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④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개인정보처리자는 다음 각 호의 어느 하나에 해당하는 경우에는 정보주체에게 그 사유를 알리고 열람을 제한하거나 거절할 수 있다.</a:t>
            </a:r>
            <a:endParaRPr kumimoji="0" lang="ko-KR" altLang="ko-KR" sz="800" b="0" i="0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50" dirty="0"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1. 법률에 따라 열람이 금지되거나 제한되는 경우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2. 다른 사람의 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생명ㆍ신체를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해할 우려가 있거나 다른 사람의 재산과 그 밖의 이익을 부당하게 침해할 우려가 있는 경우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3. 공공기관이 다음 각 목의 어느 하나에 해당하는 업무를 수행할 때 중대한 지장을 초래하는 경우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가. 조세의 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부과ㆍ징수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또는 환급에 관한 업무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나. 「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초ㆍ중등교육법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」 및 「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고등교육법」에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따른 각급 학교, 「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평생교육법」에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따른 평생교육시설, 그 밖의 다른 법률에 따라 </a:t>
            </a: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      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50" dirty="0">
                <a:latin typeface="굴림" panose="020B0600000101010101" pitchFamily="50" charset="-127"/>
                <a:ea typeface="굴림" panose="020B0600000101010101" pitchFamily="50" charset="-127"/>
              </a:rPr>
              <a:t>        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설치된 고등교육기관에서의 성적 평가 또는 입학자 선발에 관한 업무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다. 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학력ㆍ기능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및 채용에 관한 시험, 자격 심사에 관한 업무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라. </a:t>
            </a:r>
            <a:r>
              <a:rPr kumimoji="0" lang="ko-KR" altLang="ko-KR" sz="1050" b="0" i="0" strike="noStrike" cap="none" normalizeH="0" baseline="0" dirty="0" err="1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보상금ㆍ급부금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산정 등에 대하여 진행 중인 평가 또는 판단에 관한 업무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    </a:t>
            </a: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마. 다른 법률에 따라 진행 중인 감사 및 조사에 관한 업무</a:t>
            </a:r>
            <a:endParaRPr kumimoji="0" lang="ko-KR" altLang="ko-KR" sz="800" b="0" i="0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50" b="0" i="0" strike="noStrike" cap="none" normalizeH="0" baseline="0" dirty="0">
                <a:ln>
                  <a:noFill/>
                </a:ln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⑤ 제1항부터 제4항까지의 규정에 따른 열람 요구, 열람 제한, 통지 등의 방법 및 절차에 관하여 필요한 사항은 대통령령으로 정한다.</a:t>
            </a:r>
            <a:endParaRPr kumimoji="0" lang="ko-KR" altLang="ko-KR" sz="24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ED172B6-1683-AB6C-05EE-5CB6C3A1E168}"/>
              </a:ext>
            </a:extLst>
          </p:cNvPr>
          <p:cNvSpPr txBox="1"/>
          <p:nvPr/>
        </p:nvSpPr>
        <p:spPr>
          <a:xfrm>
            <a:off x="575271" y="6115748"/>
            <a:ext cx="83892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0" i="0" dirty="0">
                <a:solidFill>
                  <a:srgbClr val="7030A0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* CCTV</a:t>
            </a:r>
            <a:r>
              <a:rPr lang="ko-KR" altLang="en-US" sz="1200" b="0" i="0" dirty="0">
                <a:solidFill>
                  <a:srgbClr val="7030A0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에 본인 이외 정보는 모자이크 처리 후 열람 및 복제가 가능하며</a:t>
            </a:r>
            <a:r>
              <a:rPr lang="en-US" altLang="ko-KR" sz="1200" b="0" i="0" dirty="0">
                <a:solidFill>
                  <a:srgbClr val="7030A0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, </a:t>
            </a:r>
            <a:r>
              <a:rPr lang="ko-KR" altLang="en-US" sz="1200" b="0" i="0" dirty="0">
                <a:solidFill>
                  <a:srgbClr val="7030A0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그 비용은 신청자가 지불해야 함</a:t>
            </a:r>
            <a:endParaRPr lang="ko-KR" altLang="en-US" sz="1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97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7853F6-C54D-FFF3-A1D6-7BAA2A07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90214333-D315-67F1-8D13-79253DD96F16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6250"/>
            <a:ext cx="7989888" cy="738172"/>
            <a:chOff x="315" y="709"/>
            <a:chExt cx="5033" cy="330"/>
          </a:xfrm>
        </p:grpSpPr>
        <p:sp>
          <p:nvSpPr>
            <p:cNvPr id="174083" name="AutoShape 3">
              <a:extLst>
                <a:ext uri="{FF2B5EF4-FFF2-40B4-BE49-F238E27FC236}">
                  <a16:creationId xmlns="" xmlns:a16="http://schemas.microsoft.com/office/drawing/2014/main" id="{4D0BFBA4-7C99-D450-668E-F217A646243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>
              <a:extLst>
                <a:ext uri="{FF2B5EF4-FFF2-40B4-BE49-F238E27FC236}">
                  <a16:creationId xmlns="" xmlns:a16="http://schemas.microsoft.com/office/drawing/2014/main" id="{C8D8D426-4BC8-9034-05D8-026CDA6EE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>
              <a:extLst>
                <a:ext uri="{FF2B5EF4-FFF2-40B4-BE49-F238E27FC236}">
                  <a16:creationId xmlns="" xmlns:a16="http://schemas.microsoft.com/office/drawing/2014/main" id="{F2D5B765-A22C-551E-8E6E-44559E02D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>
            <a:extLst>
              <a:ext uri="{FF2B5EF4-FFF2-40B4-BE49-F238E27FC236}">
                <a16:creationId xmlns="" xmlns:a16="http://schemas.microsoft.com/office/drawing/2014/main" id="{A19A87FC-B4E4-0786-7EE1-C4FC1291A19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19930" y="603752"/>
            <a:ext cx="7619207" cy="523875"/>
          </a:xfrm>
          <a:prstGeom prst="flowChartAlternateProcess">
            <a:avLst/>
          </a:prstGeom>
          <a:noFill/>
          <a:ln/>
        </p:spPr>
        <p:txBody>
          <a:bodyPr>
            <a:normAutofit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5. ‘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개인정보보호법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’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상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CCTV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의 열람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="" xmlns:a16="http://schemas.microsoft.com/office/drawing/2014/main" id="{68160FDD-C877-6DDF-E7D0-802A5E8F8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68413"/>
            <a:ext cx="7799388" cy="36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600" b="0" dirty="0">
              <a:latin typeface="굴림" pitchFamily="50" charset="-127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="" xmlns:a16="http://schemas.microsoft.com/office/drawing/2014/main" id="{999EF857-B3EB-E862-3208-9B55E6A5A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52053"/>
            <a:ext cx="8245003" cy="62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CCTV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 열람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,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제공을 부당하게 거부하는 경우 </a:t>
            </a:r>
            <a:endParaRPr lang="en-US" altLang="ko-KR" sz="1400" b="0" dirty="0">
              <a:latin typeface="굴림" pitchFamily="50" charset="-127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1B8215D8-24F5-63AA-0BAA-09EFD7158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284923"/>
            <a:ext cx="8137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>
                <a:ln>
                  <a:noFill/>
                </a:ln>
                <a:solidFill>
                  <a:srgbClr val="15159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제62조(침해 사실의 신고 등) 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① 개인정보처리자가 개인정보를 처리할 때 개인정보에 관한 권리 또는 이익을 </a:t>
            </a:r>
            <a:r>
              <a:rPr kumimoji="0" lang="ko-KR" altLang="ko-KR" sz="1200" b="0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침해받은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사람은 보호위원회에 그 침해 사실을 신고할 수 있다. </a:t>
            </a: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3B6B66B9-1962-72AF-2376-A1E532D11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953322"/>
            <a:ext cx="77773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>
                <a:ln>
                  <a:noFill/>
                </a:ln>
                <a:solidFill>
                  <a:srgbClr val="15159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제75조(과태료) 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① 다음 각 호의 어느 하나에 해당하는 자에게는 5천만원 이하의 과태료를 부과한다</a:t>
            </a:r>
            <a:r>
              <a:rPr kumimoji="0" lang="ko-KR" altLang="ko-KR" sz="11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r>
              <a:rPr kumimoji="0" lang="ko-KR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952F6A2-9A57-BC2E-14BB-E21E958B3CD3}"/>
              </a:ext>
            </a:extLst>
          </p:cNvPr>
          <p:cNvSpPr txBox="1"/>
          <p:nvPr/>
        </p:nvSpPr>
        <p:spPr>
          <a:xfrm>
            <a:off x="1043607" y="3189100"/>
            <a:ext cx="77773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19. </a:t>
            </a:r>
            <a:r>
              <a:rPr lang="ko-KR" altLang="en-US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제</a:t>
            </a:r>
            <a:r>
              <a:rPr lang="en-US" altLang="ko-KR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35</a:t>
            </a:r>
            <a:r>
              <a:rPr lang="ko-KR" altLang="en-US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조제</a:t>
            </a:r>
            <a:r>
              <a:rPr lang="en-US" altLang="ko-KR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3</a:t>
            </a:r>
            <a:r>
              <a:rPr lang="ko-KR" altLang="en-US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항</a:t>
            </a:r>
            <a:r>
              <a:rPr lang="en-US" altLang="ko-KR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(</a:t>
            </a:r>
            <a:r>
              <a:rPr lang="ko-KR" altLang="en-US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제</a:t>
            </a:r>
            <a:r>
              <a:rPr lang="en-US" altLang="ko-KR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26</a:t>
            </a:r>
            <a:r>
              <a:rPr lang="ko-KR" altLang="en-US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조제</a:t>
            </a:r>
            <a:r>
              <a:rPr lang="en-US" altLang="ko-KR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8</a:t>
            </a:r>
            <a:r>
              <a:rPr lang="ko-KR" altLang="en-US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항에 따라 준용되는 경우를 포함한다</a:t>
            </a:r>
            <a:r>
              <a:rPr lang="en-US" altLang="ko-KR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)</a:t>
            </a:r>
            <a:r>
              <a:rPr lang="ko-KR" altLang="en-US" sz="1200" b="0" i="0" dirty="0"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을 위반하여 열람을 제한하거나 거절한 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4348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850CD0E-BBAD-2B88-C653-51E7F0AB0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7998F7C9-375F-0867-CBD3-5DB00D80279C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6250"/>
            <a:ext cx="7989888" cy="738172"/>
            <a:chOff x="315" y="709"/>
            <a:chExt cx="5033" cy="330"/>
          </a:xfrm>
        </p:grpSpPr>
        <p:sp>
          <p:nvSpPr>
            <p:cNvPr id="174083" name="AutoShape 3">
              <a:extLst>
                <a:ext uri="{FF2B5EF4-FFF2-40B4-BE49-F238E27FC236}">
                  <a16:creationId xmlns="" xmlns:a16="http://schemas.microsoft.com/office/drawing/2014/main" id="{7E681F64-98B5-B929-DE8C-02431B12578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>
              <a:extLst>
                <a:ext uri="{FF2B5EF4-FFF2-40B4-BE49-F238E27FC236}">
                  <a16:creationId xmlns="" xmlns:a16="http://schemas.microsoft.com/office/drawing/2014/main" id="{0BABD442-CF36-95A7-E3EE-83B16B97D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>
              <a:extLst>
                <a:ext uri="{FF2B5EF4-FFF2-40B4-BE49-F238E27FC236}">
                  <a16:creationId xmlns="" xmlns:a16="http://schemas.microsoft.com/office/drawing/2014/main" id="{CC862C39-658D-49E0-45D1-11F631FAF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>
            <a:extLst>
              <a:ext uri="{FF2B5EF4-FFF2-40B4-BE49-F238E27FC236}">
                <a16:creationId xmlns="" xmlns:a16="http://schemas.microsoft.com/office/drawing/2014/main" id="{DFBED5ED-4C12-95C5-F2C5-592B882F40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19930" y="603752"/>
            <a:ext cx="7619207" cy="523875"/>
          </a:xfrm>
          <a:prstGeom prst="flowChartAlternateProcess">
            <a:avLst/>
          </a:prstGeom>
          <a:noFill/>
          <a:ln/>
        </p:spPr>
        <p:txBody>
          <a:bodyPr>
            <a:normAutofit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5-1. CCTV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의 일반적 열람신청 방법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="" xmlns:a16="http://schemas.microsoft.com/office/drawing/2014/main" id="{4E07897D-A07A-FD64-F9B8-F6D082189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68413"/>
            <a:ext cx="7799388" cy="36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600" b="0" dirty="0">
              <a:latin typeface="굴림" pitchFamily="50" charset="-127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="" xmlns:a16="http://schemas.microsoft.com/office/drawing/2014/main" id="{F1F1D49A-533C-2D7C-6926-C1322D6F9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91534"/>
            <a:ext cx="8245003" cy="51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경찰과 함께</a:t>
            </a:r>
            <a:r>
              <a:rPr lang="en-US" altLang="ko-KR" sz="1400" dirty="0">
                <a:solidFill>
                  <a:srgbClr val="FF0000"/>
                </a:solidFill>
                <a:latin typeface="Noto Sans KR"/>
              </a:rPr>
              <a:t> CCTV </a:t>
            </a:r>
            <a:r>
              <a:rPr lang="ko-KR" altLang="en-US" sz="1400" dirty="0">
                <a:solidFill>
                  <a:srgbClr val="FF0000"/>
                </a:solidFill>
                <a:latin typeface="Noto Sans KR"/>
              </a:rPr>
              <a:t>열람하는 방법</a:t>
            </a:r>
            <a:endParaRPr lang="en-US" altLang="ko-KR" sz="1400" dirty="0">
              <a:solidFill>
                <a:srgbClr val="FF0000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Noto Sans KR"/>
              </a:rPr>
              <a:t>  -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열람이 필요한 사건이 발생하면 해당 사건을 경찰에 보고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경찰은 보고된 사건에 대해 조사를 진행 후 열람 여부 </a:t>
            </a:r>
            <a:r>
              <a:rPr lang="ko-KR" altLang="en-US" sz="1400" dirty="0">
                <a:solidFill>
                  <a:srgbClr val="222222"/>
                </a:solidFill>
                <a:latin typeface="-apple-system"/>
              </a:rPr>
              <a:t>결정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경찰은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열람을 위한 절차를 안내하고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열람을 요청하기 위한 양식이나 동의서를 </a:t>
            </a:r>
            <a:r>
              <a:rPr lang="ko-KR" altLang="en-US" sz="1400" b="0" i="0" dirty="0" err="1" smtClean="0">
                <a:solidFill>
                  <a:srgbClr val="222222"/>
                </a:solidFill>
                <a:effectLst/>
                <a:latin typeface="-apple-system"/>
              </a:rPr>
              <a:t>작성하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 </a:t>
            </a:r>
            <a:endParaRPr lang="en-US" altLang="ko-KR" sz="1400" b="0" i="0" dirty="0" smtClean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</a:t>
            </a:r>
            <a:r>
              <a:rPr lang="en-US" altLang="ko-KR" sz="1400" dirty="0" smtClean="0">
                <a:solidFill>
                  <a:srgbClr val="222222"/>
                </a:solidFill>
                <a:latin typeface="-apple-system"/>
              </a:rPr>
              <a:t>    </a:t>
            </a:r>
            <a:r>
              <a:rPr lang="ko-KR" altLang="en-US" sz="1400" b="0" i="0" dirty="0" err="1" smtClean="0">
                <a:solidFill>
                  <a:srgbClr val="222222"/>
                </a:solidFill>
                <a:effectLst/>
                <a:latin typeface="-apple-system"/>
              </a:rPr>
              <a:t>도록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 안내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경찰은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시스템이 설치된 장소의 소유자 또는 관리자와 협의하여 열람을 진행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경찰과 </a:t>
            </a:r>
            <a:r>
              <a:rPr lang="ko-KR" altLang="en-US" sz="1400" dirty="0">
                <a:solidFill>
                  <a:srgbClr val="222222"/>
                </a:solidFill>
                <a:latin typeface="-apple-system"/>
              </a:rPr>
              <a:t>신청자는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 열람을 위해 지정된 일시와 장소에 보안 조치와 함께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를 열람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열람이 완료되면 경찰은 열람 내용을 기록하고 필요한 경우 관련된 보고서를 작성</a:t>
            </a:r>
            <a:endParaRPr lang="en-US" altLang="ko-KR" sz="1400" dirty="0">
              <a:solidFill>
                <a:srgbClr val="222222"/>
              </a:solidFill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dirty="0">
              <a:solidFill>
                <a:srgbClr val="FF0000"/>
              </a:solidFill>
              <a:latin typeface="Noto Sans KR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dirty="0">
                <a:solidFill>
                  <a:srgbClr val="FF0000"/>
                </a:solidFill>
                <a:latin typeface="Noto Sans KR"/>
              </a:rPr>
              <a:t>증거보전 신청</a:t>
            </a:r>
            <a:endParaRPr lang="en-US" altLang="ko-KR" sz="1400" dirty="0">
              <a:solidFill>
                <a:srgbClr val="FF0000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Noto Sans KR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법정에서 소송이 진행될 때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증거물을 보존해야 할 필요성이 있는 경우 해당 증거물을 </a:t>
            </a:r>
            <a:r>
              <a:rPr lang="ko-KR" altLang="en-US" sz="1400" b="0" i="0" dirty="0" err="1" smtClean="0">
                <a:solidFill>
                  <a:srgbClr val="222222"/>
                </a:solidFill>
                <a:effectLst/>
                <a:latin typeface="-apple-system"/>
              </a:rPr>
              <a:t>보존하도법정에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신청하는 절차로 소송 과정에서 중요한 증거가 훼손되거나 손실되는 것을 방지하기 위해 </a:t>
            </a:r>
            <a:r>
              <a:rPr lang="ko-KR" altLang="en-US" sz="1400" dirty="0">
                <a:solidFill>
                  <a:srgbClr val="222222"/>
                </a:solidFill>
                <a:latin typeface="-apple-system"/>
              </a:rPr>
              <a:t>필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요한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절차임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증거보전 신청은 보통 소송 당사자나 소송 참여자가 소송 절차 중에 신청할 수 있음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신청서를 작성하여 법원에 제출하게 되며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해당 신청서에는 어떤 증거물을 보전하고자 하는지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그 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증거물이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왜 중요한지에 대한 이유를 명시해야</a:t>
            </a: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</a:t>
            </a:r>
            <a:r>
              <a:rPr lang="ko-KR" altLang="en-US" sz="1400" dirty="0">
                <a:solidFill>
                  <a:srgbClr val="222222"/>
                </a:solidFill>
                <a:latin typeface="-apple-system"/>
              </a:rPr>
              <a:t>함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7912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9194880-C1D3-FA6B-D427-A0CF31667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1BA420C9-D9E1-7542-D12E-4B54E0A250BA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6250"/>
            <a:ext cx="7989888" cy="738172"/>
            <a:chOff x="315" y="709"/>
            <a:chExt cx="5033" cy="330"/>
          </a:xfrm>
        </p:grpSpPr>
        <p:sp>
          <p:nvSpPr>
            <p:cNvPr id="174083" name="AutoShape 3">
              <a:extLst>
                <a:ext uri="{FF2B5EF4-FFF2-40B4-BE49-F238E27FC236}">
                  <a16:creationId xmlns="" xmlns:a16="http://schemas.microsoft.com/office/drawing/2014/main" id="{8F6CF7D1-57F6-3692-1ECA-0A2B1C04251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2" y="709"/>
              <a:ext cx="4966" cy="330"/>
            </a:xfrm>
            <a:prstGeom prst="flowChartAlternateProcess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EAEAEA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endParaRPr lang="ko-KR" altLang="en-US" sz="20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084" name="Oval 4">
              <a:extLst>
                <a:ext uri="{FF2B5EF4-FFF2-40B4-BE49-F238E27FC236}">
                  <a16:creationId xmlns="" xmlns:a16="http://schemas.microsoft.com/office/drawing/2014/main" id="{53DBD9BA-6D3F-2D41-4295-4CE6A3F4C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766"/>
              <a:ext cx="227" cy="227"/>
            </a:xfrm>
            <a:prstGeom prst="ellipse">
              <a:avLst/>
            </a:prstGeom>
            <a:solidFill>
              <a:srgbClr val="013D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085" name="AutoShape 5">
              <a:extLst>
                <a:ext uri="{FF2B5EF4-FFF2-40B4-BE49-F238E27FC236}">
                  <a16:creationId xmlns="" xmlns:a16="http://schemas.microsoft.com/office/drawing/2014/main" id="{3CE5C9F3-DE53-634A-2B13-C326D8A8F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766"/>
              <a:ext cx="317" cy="182"/>
            </a:xfrm>
            <a:prstGeom prst="rightArrow">
              <a:avLst>
                <a:gd name="adj1" fmla="val 50000"/>
                <a:gd name="adj2" fmla="val 43544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086" name="AutoShape 6">
            <a:extLst>
              <a:ext uri="{FF2B5EF4-FFF2-40B4-BE49-F238E27FC236}">
                <a16:creationId xmlns="" xmlns:a16="http://schemas.microsoft.com/office/drawing/2014/main" id="{6E33F422-642A-59FA-4925-CD38E75C07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19930" y="603752"/>
            <a:ext cx="7619207" cy="523875"/>
          </a:xfrm>
          <a:prstGeom prst="flowChartAlternateProcess">
            <a:avLst/>
          </a:prstGeom>
          <a:noFill/>
          <a:ln/>
        </p:spPr>
        <p:txBody>
          <a:bodyPr>
            <a:normAutofit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5-1. CCTV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의 일반적 열람신청 방법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4087" name="Text Box 7">
            <a:extLst>
              <a:ext uri="{FF2B5EF4-FFF2-40B4-BE49-F238E27FC236}">
                <a16:creationId xmlns="" xmlns:a16="http://schemas.microsoft.com/office/drawing/2014/main" id="{80CB734E-67FE-AD47-DC9E-09D96AAE9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68413"/>
            <a:ext cx="7799388" cy="36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endParaRPr lang="en-US" altLang="ko-KR" sz="1600" b="0" dirty="0">
              <a:latin typeface="굴림" pitchFamily="50" charset="-127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="" xmlns:a16="http://schemas.microsoft.com/office/drawing/2014/main" id="{D819F87E-8683-C05D-743F-A186CEB53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91534"/>
            <a:ext cx="8245003" cy="51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pitchFamily="50" charset="-127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en-US" altLang="ko-KR" sz="1400" b="0" i="0" dirty="0">
                <a:solidFill>
                  <a:srgbClr val="FF0000"/>
                </a:solidFill>
                <a:effectLst/>
                <a:latin typeface="Noto Sans KR"/>
              </a:rPr>
              <a:t>CCTV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Noto Sans KR"/>
              </a:rPr>
              <a:t> 열람이 어려운 경우</a:t>
            </a:r>
            <a:endParaRPr lang="en-US" altLang="ko-KR" sz="1400" b="0" i="0" dirty="0">
              <a:solidFill>
                <a:srgbClr val="FF0000"/>
              </a:solidFill>
              <a:effectLst/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Noto Sans KR"/>
              </a:rPr>
              <a:t>  - </a:t>
            </a:r>
            <a:r>
              <a:rPr lang="ko-KR" altLang="en-US" sz="1400" b="0" i="0" dirty="0">
                <a:solidFill>
                  <a:srgbClr val="7030A0"/>
                </a:solidFill>
                <a:effectLst/>
                <a:latin typeface="-apple-system"/>
              </a:rPr>
              <a:t>개인정보 보호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: CCTV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는 사생활과 관련된 개인정보를 포함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b="0" i="0" dirty="0">
                <a:solidFill>
                  <a:srgbClr val="7030A0"/>
                </a:solidFill>
                <a:effectLst/>
                <a:latin typeface="-apple-system"/>
              </a:rPr>
              <a:t>법적 규제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: 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국가 및 지역에는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시스템의 운영 및 열람에 대한 법적 규제가 존재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dirty="0">
                <a:solidFill>
                  <a:srgbClr val="7030A0"/>
                </a:solidFill>
                <a:latin typeface="-apple-system"/>
              </a:rPr>
              <a:t>보안과 위험 요소 </a:t>
            </a: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: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시스템은 보안 목적으로 설치되며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열람 절차는 불법적인 접근 및 악용을 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방지하기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위해 엄격하게 제한될 수 있음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 - </a:t>
            </a:r>
            <a:r>
              <a:rPr lang="ko-KR" altLang="en-US" sz="1400" dirty="0">
                <a:solidFill>
                  <a:srgbClr val="7030A0"/>
                </a:solidFill>
                <a:latin typeface="-apple-system"/>
              </a:rPr>
              <a:t>관리 및 접근 권한 </a:t>
            </a: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: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시스템은 보통 해당 건물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시설물 또는 공공장소의 소유자 또는 운영자가 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관리하므로</a:t>
            </a:r>
            <a:r>
              <a:rPr lang="en-US" altLang="ko-KR" sz="1400" b="0" i="0" dirty="0" smtClean="0">
                <a:solidFill>
                  <a:srgbClr val="222222"/>
                </a:solidFill>
                <a:effectLst/>
                <a:latin typeface="-apple-system"/>
              </a:rPr>
              <a:t>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의 열람은 해당 관리자의 승인과 지침을 따라야 함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dirty="0">
              <a:solidFill>
                <a:srgbClr val="FF0000"/>
              </a:solidFill>
              <a:latin typeface="Noto Sans KR"/>
            </a:endParaRPr>
          </a:p>
          <a:p>
            <a:pPr marL="617538" lvl="1" indent="-342900" algn="just" eaLnBrk="0" hangingPunct="0">
              <a:lnSpc>
                <a:spcPct val="130000"/>
              </a:lnSpc>
              <a:buClr>
                <a:srgbClr val="828183"/>
              </a:buClr>
              <a:buFontTx/>
              <a:buChar char="•"/>
            </a:pPr>
            <a:r>
              <a:rPr lang="ko-KR" altLang="en-US" sz="1400" dirty="0">
                <a:solidFill>
                  <a:srgbClr val="FF0000"/>
                </a:solidFill>
                <a:latin typeface="Noto Sans KR"/>
              </a:rPr>
              <a:t>열람 방법</a:t>
            </a:r>
            <a:endParaRPr lang="en-US" altLang="ko-KR" sz="1400" dirty="0">
              <a:solidFill>
                <a:srgbClr val="FF0000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Noto Sans KR"/>
              </a:rPr>
              <a:t> -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시스템이 설치된 건물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시설물 또는 공공장소의 소유자 또는 관리자와 연락하여 열람에 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대한</a:t>
            </a:r>
            <a:r>
              <a:rPr lang="en-US" altLang="ko-KR" sz="1400" dirty="0" smtClean="0">
                <a:solidFill>
                  <a:srgbClr val="222222"/>
                </a:solidFill>
                <a:latin typeface="-apple-system"/>
              </a:rPr>
              <a:t>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요청</a:t>
            </a:r>
            <a:endParaRPr lang="en-US" altLang="ko-KR" sz="1400" b="0" i="0" dirty="0">
              <a:solidFill>
                <a:srgbClr val="FF0000"/>
              </a:solidFill>
              <a:effectLst/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FF0000"/>
                </a:solidFill>
                <a:latin typeface="Noto Sans KR"/>
              </a:rPr>
              <a:t>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관리자로부터 제공된 양식에 따라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열람 요청서를 작성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-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시스템의 열람은 개인 프라이버시와 관련된 사항이므로 법률 및 정책을 준수</a:t>
            </a:r>
            <a:endParaRPr lang="en-US" altLang="ko-KR" sz="1400" dirty="0">
              <a:solidFill>
                <a:srgbClr val="222222"/>
              </a:solidFill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-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요청서를 제출한 후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,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관리자 또는 소유자는 열람 요청을 검토한 후 승인 또는 거부할 수 있음</a:t>
            </a:r>
            <a:endParaRPr lang="en-US" altLang="ko-KR" sz="1400" b="0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r>
              <a:rPr lang="en-US" altLang="ko-KR" sz="1400" dirty="0">
                <a:solidFill>
                  <a:srgbClr val="222222"/>
                </a:solidFill>
                <a:latin typeface="-apple-system"/>
              </a:rPr>
              <a:t> - 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-apple-system"/>
              </a:rPr>
              <a:t>CTV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시스템을 열람한 후에는 개인 정보 및 녹화된 영상의 보안을 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유지해야 함</a:t>
            </a:r>
            <a:r>
              <a:rPr lang="en-US" altLang="ko-KR" sz="1400" b="0" i="0" dirty="0" smtClean="0">
                <a:solidFill>
                  <a:srgbClr val="222222"/>
                </a:solidFill>
                <a:effectLst/>
                <a:latin typeface="-apple-system"/>
              </a:rPr>
              <a:t>.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무단 복사나 </a:t>
            </a:r>
            <a:r>
              <a:rPr lang="ko-KR" altLang="en-US" sz="1400" b="0" i="0" dirty="0" smtClean="0">
                <a:solidFill>
                  <a:srgbClr val="222222"/>
                </a:solidFill>
                <a:effectLst/>
                <a:latin typeface="-apple-system"/>
              </a:rPr>
              <a:t>불법적인 </a:t>
            </a:r>
            <a:r>
              <a:rPr lang="ko-KR" altLang="en-US" sz="1400" b="0" i="0" dirty="0">
                <a:solidFill>
                  <a:srgbClr val="222222"/>
                </a:solidFill>
                <a:effectLst/>
                <a:latin typeface="-apple-system"/>
              </a:rPr>
              <a:t>사용을 방지하기 위해 엄격한 절차를 준수해야 함</a:t>
            </a:r>
            <a:endParaRPr lang="en-US" altLang="ko-KR" sz="1400" dirty="0">
              <a:solidFill>
                <a:srgbClr val="FF0000"/>
              </a:solidFill>
              <a:latin typeface="Noto Sans KR"/>
            </a:endParaRPr>
          </a:p>
          <a:p>
            <a:pPr marL="274638" lvl="1" algn="just" eaLnBrk="0" hangingPunct="0">
              <a:lnSpc>
                <a:spcPct val="130000"/>
              </a:lnSpc>
              <a:buClr>
                <a:srgbClr val="828183"/>
              </a:buClr>
            </a:pPr>
            <a:endParaRPr lang="en-US" altLang="ko-KR" sz="1400" b="0" dirty="0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2458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224</TotalTime>
  <Words>1873</Words>
  <Application>Microsoft Office PowerPoint</Application>
  <PresentationFormat>화면 슬라이드 쇼(4:3)</PresentationFormat>
  <Paragraphs>197</Paragraphs>
  <Slides>19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2" baseType="lpstr">
      <vt:lpstr>-apple-system</vt:lpstr>
      <vt:lpstr>HY견고딕</vt:lpstr>
      <vt:lpstr>HY견명조</vt:lpstr>
      <vt:lpstr>Noto Sans KR</vt:lpstr>
      <vt:lpstr>굴림</vt:lpstr>
      <vt:lpstr>굴림</vt:lpstr>
      <vt:lpstr>굴림체</vt:lpstr>
      <vt:lpstr>맑은 고딕</vt:lpstr>
      <vt:lpstr>휴먼명조,한컴돋움</vt:lpstr>
      <vt:lpstr>Arial</vt:lpstr>
      <vt:lpstr>Georgia</vt:lpstr>
      <vt:lpstr>Wingdings</vt:lpstr>
      <vt:lpstr>고구려 벽화</vt:lpstr>
      <vt:lpstr>경찰생활안전론  제9주 </vt:lpstr>
      <vt:lpstr>1. 영국의 사례</vt:lpstr>
      <vt:lpstr>1-1. 영국의 실시 프로그램</vt:lpstr>
      <vt:lpstr>1-1. 영국의 실시프로그램</vt:lpstr>
      <vt:lpstr>1-1. 영국의 실시 프로그램</vt:lpstr>
      <vt:lpstr>2. 일본 도쿄시내 CCTV 활용사례 등 </vt:lpstr>
      <vt:lpstr>2. 일본 도쿄시내 CCTV 활용사례 등 </vt:lpstr>
      <vt:lpstr>2. 일본 도쿄시내 CCTV 활용사례 등 </vt:lpstr>
      <vt:lpstr>3. 한국의 CCTV 도입</vt:lpstr>
      <vt:lpstr>3-1. CCTV 초기 운용경과</vt:lpstr>
      <vt:lpstr>3-1. CCTV 운용경과</vt:lpstr>
      <vt:lpstr>3-1. CCTV 운용경과</vt:lpstr>
      <vt:lpstr>4. ‘개인정보보호법’과 공공기관과 민간 분야에 적용되는 고정형  영상정보처리기기(CCTV) 설치‧운영 가이드라인</vt:lpstr>
      <vt:lpstr>4. ‘개인정보보호법’과 공공기관과 민간 분야에 적용되는 고정형  영상정보처리기기(CCTV) 설치‧운영 가이드라인</vt:lpstr>
      <vt:lpstr>4. ‘개인정보보호법’과 공공기관과 민간 분야에 적용되는 고정형  영상정보처리기기(CCTV) 설치‧운영 가이드라인</vt:lpstr>
      <vt:lpstr>5. ‘개인정보보호법’ 상 CCTV의 열람  </vt:lpstr>
      <vt:lpstr>5. ‘개인정보보호법’ 상 CCTV의 열람  </vt:lpstr>
      <vt:lpstr>5-1. CCTV의 일반적 열람신청 방법  </vt:lpstr>
      <vt:lpstr>5-1. CCTV의 일반적 열람신청 방법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범죄예방론 제8주 </dc:title>
  <dc:creator>LG</dc:creator>
  <cp:lastModifiedBy>user</cp:lastModifiedBy>
  <cp:revision>49</cp:revision>
  <dcterms:created xsi:type="dcterms:W3CDTF">2007-10-29T02:15:04Z</dcterms:created>
  <dcterms:modified xsi:type="dcterms:W3CDTF">2025-02-21T06:10:44Z</dcterms:modified>
</cp:coreProperties>
</file>