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4" r:id="rId9"/>
    <p:sldId id="263" r:id="rId10"/>
    <p:sldId id="265" r:id="rId11"/>
    <p:sldId id="266" r:id="rId12"/>
    <p:sldId id="269" r:id="rId13"/>
    <p:sldId id="270" r:id="rId14"/>
    <p:sldId id="272" r:id="rId15"/>
    <p:sldId id="271" r:id="rId16"/>
    <p:sldId id="274" r:id="rId17"/>
    <p:sldId id="275" r:id="rId18"/>
    <p:sldId id="276" r:id="rId19"/>
    <p:sldId id="273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958D4BD-5BC3-49C5-A3E8-B76390DCEAE2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2F5DB4A-E56E-4769-A3C8-8269D552B29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643866" cy="1500198"/>
          </a:xfrm>
        </p:spPr>
        <p:txBody>
          <a:bodyPr/>
          <a:lstStyle/>
          <a:p>
            <a:r>
              <a:rPr lang="ko-KR" altLang="en-US" dirty="0"/>
              <a:t>합리적 선택이론과 범죄통제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/>
              <a:t>경찰생활안전론</a:t>
            </a:r>
            <a:r>
              <a:rPr lang="ko-KR" altLang="en-US" dirty="0"/>
              <a:t> 제</a:t>
            </a:r>
            <a:r>
              <a:rPr lang="en-US" altLang="ko-KR"/>
              <a:t>6-1</a:t>
            </a:r>
            <a:r>
              <a:rPr lang="ko-KR" altLang="en-US"/>
              <a:t>주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525963"/>
          </a:xfrm>
        </p:spPr>
        <p:txBody>
          <a:bodyPr>
            <a:noAutofit/>
          </a:bodyPr>
          <a:lstStyle/>
          <a:p>
            <a:pPr algn="just"/>
            <a:r>
              <a:rPr lang="en-US" altLang="ko-KR" sz="1400" dirty="0"/>
              <a:t>Ronald Clarke</a:t>
            </a:r>
            <a:r>
              <a:rPr lang="ko-KR" altLang="en-US" sz="1400" dirty="0"/>
              <a:t>와 </a:t>
            </a:r>
            <a:r>
              <a:rPr lang="en-US" altLang="ko-KR" sz="1400" dirty="0"/>
              <a:t>Derek Cornish</a:t>
            </a:r>
            <a:r>
              <a:rPr lang="ko-KR" altLang="en-US" sz="1400" dirty="0"/>
              <a:t>에 발전된 합리적 선택 관점은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공리주의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/>
              <a:t>와 전통적 관점에서의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경제적 선택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/>
              <a:t>에 기초함</a:t>
            </a:r>
            <a:endParaRPr lang="en-US" altLang="ko-KR" sz="1400" dirty="0"/>
          </a:p>
          <a:p>
            <a:pPr algn="just"/>
            <a:endParaRPr lang="en-US" altLang="ko-KR" sz="1400" dirty="0"/>
          </a:p>
          <a:p>
            <a:pPr algn="just"/>
            <a:r>
              <a:rPr lang="ko-KR" altLang="en-US" sz="1400" dirty="0"/>
              <a:t> 이러한 관점에 따르면</a:t>
            </a:r>
            <a:r>
              <a:rPr lang="en-US" altLang="ko-KR" sz="1400" dirty="0"/>
              <a:t>, </a:t>
            </a:r>
            <a:r>
              <a:rPr lang="ko-KR" altLang="en-US" sz="1400" dirty="0"/>
              <a:t>사람은 이익</a:t>
            </a:r>
            <a:r>
              <a:rPr lang="en-US" altLang="ko-KR" sz="1400" dirty="0"/>
              <a:t>(</a:t>
            </a:r>
            <a:r>
              <a:rPr lang="ko-KR" altLang="en-US" sz="1400" dirty="0"/>
              <a:t>만족</a:t>
            </a:r>
            <a:r>
              <a:rPr lang="en-US" altLang="ko-KR" sz="1400" dirty="0"/>
              <a:t>, benefits/pleasure)</a:t>
            </a:r>
            <a:r>
              <a:rPr lang="ko-KR" altLang="en-US" sz="1400" dirty="0"/>
              <a:t>이 위험</a:t>
            </a:r>
            <a:r>
              <a:rPr lang="en-US" altLang="ko-KR" sz="1400" dirty="0"/>
              <a:t>(risks)</a:t>
            </a:r>
            <a:r>
              <a:rPr lang="ko-KR" altLang="en-US" sz="1400" dirty="0"/>
              <a:t>과 노력</a:t>
            </a:r>
            <a:r>
              <a:rPr lang="en-US" altLang="ko-KR" sz="1400" dirty="0"/>
              <a:t>(</a:t>
            </a:r>
            <a:r>
              <a:rPr lang="ko-KR" altLang="en-US" sz="1400" dirty="0"/>
              <a:t>고통</a:t>
            </a:r>
            <a:r>
              <a:rPr lang="en-US" altLang="ko-KR" sz="1400" dirty="0"/>
              <a:t>, effort, pain)</a:t>
            </a:r>
            <a:r>
              <a:rPr lang="ko-KR" altLang="en-US" sz="1400" dirty="0"/>
              <a:t>을 능가한다고 결론을 내린 후에 특별한 범죄를 저지르도록 결심한다고 함 </a:t>
            </a:r>
            <a:r>
              <a:rPr lang="en-US" altLang="ko-KR" sz="1400" dirty="0"/>
              <a:t>–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자유의지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en-US" sz="1400" dirty="0">
                <a:solidFill>
                  <a:srgbClr val="FF0000"/>
                </a:solidFill>
              </a:rPr>
              <a:t>with free will)</a:t>
            </a:r>
            <a:r>
              <a:rPr lang="ko-KR" altLang="en-US" sz="1400" dirty="0"/>
              <a:t>를 강조</a:t>
            </a:r>
            <a:r>
              <a:rPr lang="en-US" altLang="ko-KR" sz="1400" dirty="0"/>
              <a:t>.</a:t>
            </a:r>
          </a:p>
          <a:p>
            <a:pPr algn="just"/>
            <a:endParaRPr lang="en-US" altLang="ko-KR" sz="1400" dirty="0"/>
          </a:p>
          <a:p>
            <a:pPr algn="just"/>
            <a:r>
              <a:rPr lang="ko-KR" altLang="en-US" sz="1400" dirty="0"/>
              <a:t>또한 </a:t>
            </a:r>
            <a:r>
              <a:rPr lang="ko-KR" altLang="en-US" sz="1400" dirty="0">
                <a:solidFill>
                  <a:srgbClr val="FF0000"/>
                </a:solidFill>
              </a:rPr>
              <a:t>특별한</a:t>
            </a:r>
            <a:r>
              <a:rPr lang="en-US" altLang="ko-KR" sz="1400" dirty="0">
                <a:solidFill>
                  <a:srgbClr val="FF0000"/>
                </a:solidFill>
              </a:rPr>
              <a:t>(particular) </a:t>
            </a:r>
            <a:r>
              <a:rPr lang="ko-KR" altLang="en-US" sz="1400" dirty="0">
                <a:solidFill>
                  <a:srgbClr val="FF0000"/>
                </a:solidFill>
              </a:rPr>
              <a:t>시간과 장소에서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특별한</a:t>
            </a:r>
            <a:r>
              <a:rPr lang="en-US" altLang="ko-KR" sz="1400" dirty="0">
                <a:solidFill>
                  <a:srgbClr val="FF0000"/>
                </a:solidFill>
              </a:rPr>
              <a:t>(specific)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r>
              <a:rPr lang="ko-KR" altLang="en-US" sz="1400" dirty="0"/>
              <a:t>를 저지르려는 범죄자의 의사결정이라는 측면에서</a:t>
            </a:r>
            <a:r>
              <a:rPr lang="en-US" altLang="ko-KR" sz="1400" dirty="0"/>
              <a:t>, </a:t>
            </a:r>
            <a:r>
              <a:rPr lang="ko-KR" altLang="en-US" sz="1400" dirty="0"/>
              <a:t>합리적 선택 관점은 범죄를 설명함</a:t>
            </a:r>
            <a:r>
              <a:rPr lang="en-US" altLang="ko-KR" sz="1400" dirty="0"/>
              <a:t>.</a:t>
            </a:r>
          </a:p>
          <a:p>
            <a:pPr algn="just"/>
            <a:endParaRPr lang="en-US" altLang="ko-KR" sz="1400" dirty="0"/>
          </a:p>
          <a:p>
            <a:pPr algn="just"/>
            <a:r>
              <a:rPr lang="ko-KR" altLang="en-US" sz="1400" dirty="0"/>
              <a:t>예를 들어</a:t>
            </a:r>
            <a:r>
              <a:rPr lang="en-US" altLang="ko-KR" sz="1400" dirty="0"/>
              <a:t>, </a:t>
            </a:r>
            <a:r>
              <a:rPr lang="ko-KR" altLang="en-US" sz="1400" dirty="0"/>
              <a:t>절도범들은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▪ 범행대상물의 숫자와 그것들에 대한 접근가능성</a:t>
            </a:r>
          </a:p>
          <a:p>
            <a:pPr>
              <a:buNone/>
            </a:pPr>
            <a:r>
              <a:rPr lang="ko-KR" altLang="en-US" sz="1400" dirty="0"/>
              <a:t>     ▪ 선택된 범행방법에 대한 친숙도</a:t>
            </a:r>
            <a:r>
              <a:rPr lang="en-US" altLang="ko-KR" sz="1400" dirty="0"/>
              <a:t>(</a:t>
            </a:r>
            <a:r>
              <a:rPr lang="ko-KR" altLang="en-US" sz="1400" dirty="0"/>
              <a:t>예를 들면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크레딧</a:t>
            </a:r>
            <a:r>
              <a:rPr lang="ko-KR" altLang="en-US" sz="1400" dirty="0"/>
              <a:t> 카드를 이용한 사기</a:t>
            </a:r>
            <a:r>
              <a:rPr lang="en-US" altLang="ko-KR" sz="1400"/>
              <a:t>)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    ▪ 각 범죄당 얻어질 수 있는 금전적 수익</a:t>
            </a:r>
          </a:p>
          <a:p>
            <a:pPr>
              <a:buNone/>
            </a:pPr>
            <a:r>
              <a:rPr lang="ko-KR" altLang="en-US" sz="1400" dirty="0"/>
              <a:t>     ▪ 범죄를 저지르는 데 요구되는 숙련도</a:t>
            </a:r>
          </a:p>
          <a:p>
            <a:pPr>
              <a:buNone/>
            </a:pPr>
            <a:r>
              <a:rPr lang="ko-KR" altLang="en-US" sz="1400" dirty="0"/>
              <a:t>     ▪범행을 감행하는 데 필요한 시간</a:t>
            </a:r>
          </a:p>
          <a:p>
            <a:pPr>
              <a:buNone/>
            </a:pPr>
            <a:r>
              <a:rPr lang="ko-KR" altLang="en-US" sz="1400" dirty="0"/>
              <a:t>     ▪관련된 물리적 위험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▪체포될 위험성 등을 고려함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 algn="just">
              <a:buNone/>
            </a:pPr>
            <a:endParaRPr lang="en-US" altLang="ko-KR" sz="1400" dirty="0"/>
          </a:p>
          <a:p>
            <a:pPr algn="just"/>
            <a:endParaRPr lang="en-US" altLang="ko-KR" sz="1400" dirty="0"/>
          </a:p>
          <a:p>
            <a:pPr algn="just"/>
            <a:endParaRPr lang="ko-KR" altLang="en-US" sz="1400" dirty="0"/>
          </a:p>
          <a:p>
            <a:pPr algn="just"/>
            <a:endParaRPr lang="en-US" sz="1400" dirty="0"/>
          </a:p>
          <a:p>
            <a:pPr algn="just"/>
            <a:endParaRPr lang="en-US" altLang="ko-KR" sz="1400" dirty="0"/>
          </a:p>
          <a:p>
            <a:pPr algn="just"/>
            <a:endParaRPr lang="ko-KR" altLang="en-US" sz="1400" dirty="0"/>
          </a:p>
          <a:p>
            <a:pPr algn="just"/>
            <a:endParaRPr lang="ko-KR" altLang="en-US" sz="1400" dirty="0"/>
          </a:p>
          <a:p>
            <a:pPr algn="just"/>
            <a:endParaRPr lang="ko-KR" altLang="en-US" sz="1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범죄행동과 합리적 선택 관점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    </a:t>
            </a:r>
            <a:r>
              <a:rPr lang="en-US" altLang="ko-KR" sz="2800" b="0" dirty="0"/>
              <a:t>(</a:t>
            </a:r>
            <a:r>
              <a:rPr lang="en-US" sz="2800" b="0" dirty="0"/>
              <a:t>Rational-Choice Perspective)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400" dirty="0"/>
              <a:t>범인이 범행을 결정하는 데 있어서는 범죄의 유형</a:t>
            </a:r>
            <a:r>
              <a:rPr lang="en-US" altLang="ko-KR" sz="1400" dirty="0"/>
              <a:t>(type of crime), </a:t>
            </a:r>
            <a:r>
              <a:rPr lang="ko-KR" altLang="en-US" sz="1400" dirty="0"/>
              <a:t>범행 장소 및 시간</a:t>
            </a:r>
            <a:r>
              <a:rPr lang="en-US" altLang="ko-KR" sz="1400" dirty="0"/>
              <a:t>(time and place of crime) </a:t>
            </a:r>
            <a:r>
              <a:rPr lang="ko-KR" altLang="en-US" sz="1400" dirty="0"/>
              <a:t>그리고 범행대상</a:t>
            </a:r>
            <a:r>
              <a:rPr lang="en-US" altLang="ko-KR" sz="1400" dirty="0"/>
              <a:t>(target)</a:t>
            </a:r>
            <a:r>
              <a:rPr lang="ko-KR" altLang="en-US" sz="1400" dirty="0"/>
              <a:t>을 고려함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b="1" dirty="0">
                <a:solidFill>
                  <a:srgbClr val="FF0000"/>
                </a:solidFill>
              </a:rPr>
              <a:t>범죄유형의 선택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endParaRPr lang="en-US" altLang="ko-KR" sz="1400" b="1" dirty="0"/>
          </a:p>
          <a:p>
            <a:pPr>
              <a:buNone/>
            </a:pPr>
            <a:r>
              <a:rPr lang="en-US" altLang="ko-KR" sz="1400" b="1" dirty="0"/>
              <a:t> - </a:t>
            </a:r>
            <a:r>
              <a:rPr lang="ko-KR" altLang="en-US" sz="1400" dirty="0"/>
              <a:t>범죄자들이 범죄유형을 선택함에 있어서는 소위 시장의 상황이나 조건들</a:t>
            </a:r>
            <a:r>
              <a:rPr lang="en-US" altLang="ko-KR" sz="1400" dirty="0"/>
              <a:t>(</a:t>
            </a:r>
            <a:r>
              <a:rPr lang="ko-KR" altLang="en-US" sz="1400" dirty="0"/>
              <a:t>예를 들면 장물이 거래되는 상황 등</a:t>
            </a:r>
            <a:r>
              <a:rPr lang="en-US" altLang="ko-KR" sz="1400" dirty="0"/>
              <a:t>)</a:t>
            </a:r>
            <a:r>
              <a:rPr lang="ko-KR" altLang="en-US" sz="1400" dirty="0"/>
              <a:t>에 대한 범인들 나름대로의 합리적인 분석을 통해서 이루어짐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들면</a:t>
            </a:r>
            <a:r>
              <a:rPr lang="en-US" altLang="ko-KR" sz="1400" dirty="0"/>
              <a:t>, </a:t>
            </a:r>
            <a:r>
              <a:rPr lang="ko-KR" altLang="en-US" sz="1400" dirty="0"/>
              <a:t>미국의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범인들이 노인들을 대상으로 매월 초에 강도 짓을 저지를 가능성이 높음</a:t>
            </a:r>
            <a:r>
              <a:rPr lang="en-US" altLang="ko-KR" sz="1400" dirty="0"/>
              <a:t>(</a:t>
            </a:r>
            <a:r>
              <a:rPr lang="ko-KR" altLang="en-US" sz="1400" dirty="0"/>
              <a:t>연금 때문</a:t>
            </a:r>
            <a:r>
              <a:rPr lang="en-US" altLang="ko-KR" sz="1400" dirty="0"/>
              <a:t>)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Eric </a:t>
            </a:r>
            <a:r>
              <a:rPr lang="en-US" altLang="ko-KR" sz="1400" dirty="0" err="1"/>
              <a:t>Baumer</a:t>
            </a:r>
            <a:r>
              <a:rPr lang="ko-KR" altLang="en-US" sz="1400" dirty="0"/>
              <a:t>와 그의 동료들의 연구에 의하면</a:t>
            </a:r>
            <a:r>
              <a:rPr lang="en-US" altLang="ko-KR" sz="1400" dirty="0"/>
              <a:t>, </a:t>
            </a:r>
            <a:r>
              <a:rPr lang="ko-KR" altLang="en-US" sz="1400" dirty="0"/>
              <a:t> </a:t>
            </a:r>
            <a:r>
              <a:rPr lang="en-US" altLang="ko-KR" sz="1400" dirty="0"/>
              <a:t>Cocaine</a:t>
            </a:r>
            <a:r>
              <a:rPr lang="ko-KR" altLang="en-US" sz="1400" dirty="0"/>
              <a:t>의 소비량이 많은 도시들에서는 종종 강도범죄 발생이 증가하고</a:t>
            </a:r>
            <a:r>
              <a:rPr lang="en-US" altLang="ko-KR" sz="1400" dirty="0"/>
              <a:t>, </a:t>
            </a:r>
            <a:r>
              <a:rPr lang="ko-KR" altLang="en-US" sz="1400" dirty="0"/>
              <a:t>반대로 주거침입절도가 감소하는 것을 경험</a:t>
            </a:r>
            <a:r>
              <a:rPr lang="en-US" altLang="ko-KR" sz="1400" dirty="0"/>
              <a:t>(</a:t>
            </a:r>
            <a:r>
              <a:rPr lang="ko-KR" altLang="en-US" sz="1400" dirty="0"/>
              <a:t>현금 마련을 위해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/>
              <a:t>2. </a:t>
            </a:r>
            <a:r>
              <a:rPr lang="ko-KR" altLang="en-US" sz="2800" b="1" dirty="0"/>
              <a:t>합리적 선택이론과 범행결정시 고려사항들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2686056"/>
          </a:xfrm>
        </p:spPr>
        <p:txBody>
          <a:bodyPr>
            <a:noAutofit/>
          </a:bodyPr>
          <a:lstStyle/>
          <a:p>
            <a:pPr algn="just"/>
            <a:r>
              <a:rPr lang="ko-KR" altLang="en-US" sz="1400" b="1" dirty="0">
                <a:solidFill>
                  <a:srgbClr val="FF0000"/>
                </a:solidFill>
              </a:rPr>
              <a:t>범행시간 및 장소의 선택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algn="just"/>
            <a:endParaRPr lang="ko-KR" altLang="en-US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범죄자들이 범행을 저지르는 방식에 있어서 나름대로 합리적이라는 증거는 범행시간과 범행장소를 선택하는 있어서도 발견됨</a:t>
            </a:r>
            <a:r>
              <a:rPr lang="en-US" altLang="ko-KR" sz="1400" dirty="0"/>
              <a:t>.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미국의 경우 주거침입절도범죄는 주로 주부들이 일하는 시간대</a:t>
            </a:r>
            <a:r>
              <a:rPr lang="ko-KR" altLang="en-US" sz="1400" dirty="0"/>
              <a:t>라고 할 수 있는 오전 </a:t>
            </a:r>
            <a:r>
              <a:rPr lang="en-US" altLang="ko-KR" sz="1400" dirty="0"/>
              <a:t>09</a:t>
            </a:r>
            <a:r>
              <a:rPr lang="ko-KR" altLang="en-US" sz="1400" dirty="0"/>
              <a:t>시부터 </a:t>
            </a:r>
            <a:r>
              <a:rPr lang="en-US" altLang="ko-KR" sz="1400" dirty="0"/>
              <a:t>11</a:t>
            </a:r>
            <a:r>
              <a:rPr lang="ko-KR" altLang="en-US" sz="1400" dirty="0"/>
              <a:t>시경과 오후에 자주 발생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同시간대에는</a:t>
            </a:r>
            <a:r>
              <a:rPr lang="ko-KR" altLang="en-US" sz="1400" dirty="0"/>
              <a:t> 주부들이 일을 하거나 이웃집에 들르거나 자녀들을 데리러 학교에 가는 등으로 집을 비우는 시간대임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절도범들은 대체로 주변에 다른 빌딩들이 거의 없는 </a:t>
            </a:r>
            <a:r>
              <a:rPr lang="ko-KR" altLang="en-US" sz="1400" dirty="0">
                <a:solidFill>
                  <a:srgbClr val="FF0000"/>
                </a:solidFill>
              </a:rPr>
              <a:t>외딴 빌딩을 범죄대상으로 삼지 않음 </a:t>
            </a:r>
            <a:r>
              <a:rPr lang="en-US" altLang="ko-KR" sz="1400" dirty="0"/>
              <a:t>- </a:t>
            </a:r>
            <a:r>
              <a:rPr lang="ko-KR" altLang="en-US" sz="1400" dirty="0"/>
              <a:t>이러한 건물의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사건이 발생할 경우 경찰에 의하여 쉽게 에워싸이게 되고</a:t>
            </a:r>
            <a:r>
              <a:rPr lang="en-US" altLang="ko-KR" sz="1400" dirty="0"/>
              <a:t>, </a:t>
            </a:r>
            <a:r>
              <a:rPr lang="ko-KR" altLang="en-US" sz="1400" dirty="0"/>
              <a:t>봉쇄될 수 있기 때문</a:t>
            </a:r>
            <a:r>
              <a:rPr lang="en-US" altLang="ko-KR" sz="1400" dirty="0"/>
              <a:t>.</a:t>
            </a:r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또한 범인들은 </a:t>
            </a:r>
            <a:r>
              <a:rPr lang="ko-KR" altLang="en-US" sz="1400" dirty="0">
                <a:solidFill>
                  <a:srgbClr val="FF0000"/>
                </a:solidFill>
              </a:rPr>
              <a:t>현금을 수시로 취급하고 있는 상업지역</a:t>
            </a:r>
            <a:r>
              <a:rPr lang="en-US" altLang="ko-KR" sz="1400" dirty="0"/>
              <a:t>, </a:t>
            </a:r>
            <a:r>
              <a:rPr lang="ko-KR" altLang="en-US" sz="1400" dirty="0"/>
              <a:t>예를 들면 술집</a:t>
            </a:r>
            <a:r>
              <a:rPr lang="en-US" altLang="ko-KR" sz="1400" dirty="0"/>
              <a:t>, </a:t>
            </a:r>
            <a:r>
              <a:rPr lang="ko-KR" altLang="en-US" sz="1400" dirty="0"/>
              <a:t>슈퍼마켓</a:t>
            </a:r>
            <a:r>
              <a:rPr lang="en-US" altLang="ko-KR" sz="1400" dirty="0"/>
              <a:t>, </a:t>
            </a:r>
            <a:r>
              <a:rPr lang="ko-KR" altLang="en-US" sz="1400" dirty="0"/>
              <a:t>레스토랑 등을 </a:t>
            </a:r>
            <a:r>
              <a:rPr lang="ko-KR" altLang="en-US" sz="1400" dirty="0">
                <a:solidFill>
                  <a:srgbClr val="FF0000"/>
                </a:solidFill>
              </a:rPr>
              <a:t>우선적인 범행대상</a:t>
            </a:r>
            <a:r>
              <a:rPr lang="ko-KR" altLang="en-US" sz="1400" dirty="0"/>
              <a:t>으로 삼음</a:t>
            </a:r>
            <a:r>
              <a:rPr lang="en-US" altLang="ko-KR" sz="1400" dirty="0"/>
              <a:t>.</a:t>
            </a:r>
          </a:p>
          <a:p>
            <a:pPr algn="just">
              <a:buFontTx/>
              <a:buChar char="-"/>
            </a:pPr>
            <a:endParaRPr lang="ko-KR" altLang="en-US" sz="1400" dirty="0"/>
          </a:p>
          <a:p>
            <a:pPr algn="just">
              <a:buNone/>
            </a:pPr>
            <a:r>
              <a:rPr lang="en-US" altLang="ko-KR" sz="1400" dirty="0"/>
              <a:t>-  </a:t>
            </a:r>
            <a:r>
              <a:rPr lang="ko-KR" altLang="en-US" sz="1400" dirty="0"/>
              <a:t>뿐만 아니라 외딴 곳에 떨어져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주위에 </a:t>
            </a:r>
            <a:r>
              <a:rPr lang="ko-KR" altLang="en-US" sz="1400" dirty="0">
                <a:solidFill>
                  <a:srgbClr val="FF0000"/>
                </a:solidFill>
              </a:rPr>
              <a:t>숲이 있는 지역에 위치한 주택이나 막다른 골목길에 위치한</a:t>
            </a:r>
            <a:r>
              <a:rPr lang="en-US" altLang="ko-KR" sz="1400" dirty="0">
                <a:solidFill>
                  <a:srgbClr val="FF0000"/>
                </a:solidFill>
              </a:rPr>
              <a:t>(cul-de-sac) </a:t>
            </a:r>
            <a:r>
              <a:rPr lang="ko-KR" altLang="en-US" sz="1400" dirty="0">
                <a:solidFill>
                  <a:srgbClr val="FF0000"/>
                </a:solidFill>
              </a:rPr>
              <a:t>주택들이야말로 좋은 범행대상이 되기도 함</a:t>
            </a:r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endParaRPr lang="ko-KR" altLang="en-US" sz="1400" dirty="0"/>
          </a:p>
          <a:p>
            <a:pPr algn="just"/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/>
              <a:t>2. </a:t>
            </a:r>
            <a:r>
              <a:rPr lang="ko-KR" altLang="en-US" sz="2800" b="1" dirty="0"/>
              <a:t>합리적 선택이론과 범행결정시 고려사항들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1000132"/>
          </a:xfrm>
        </p:spPr>
        <p:txBody>
          <a:bodyPr>
            <a:noAutofit/>
          </a:bodyPr>
          <a:lstStyle/>
          <a:p>
            <a:pPr algn="just"/>
            <a:r>
              <a:rPr lang="ko-KR" altLang="en-US" sz="1400" b="1" dirty="0">
                <a:solidFill>
                  <a:srgbClr val="FF0000"/>
                </a:solidFill>
              </a:rPr>
              <a:t>범행시간 및 장소의 선택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pPr algn="just"/>
            <a:endParaRPr lang="en-US" altLang="ko-KR" sz="1400" b="1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범행장소의 좋은 표적이 되는 </a:t>
            </a:r>
            <a:r>
              <a:rPr lang="en-US" altLang="ko-KR" sz="1400" dirty="0"/>
              <a:t>‘</a:t>
            </a:r>
            <a:r>
              <a:rPr lang="ko-KR" altLang="en-US" sz="1400" dirty="0"/>
              <a:t>주택단지</a:t>
            </a:r>
            <a:r>
              <a:rPr lang="en-US" altLang="ko-KR" sz="1400" dirty="0"/>
              <a:t>’ : </a:t>
            </a:r>
            <a:r>
              <a:rPr lang="ko-KR" altLang="en-US" sz="1400" dirty="0"/>
              <a:t>우거진 숲과 막다른 골목</a:t>
            </a:r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endParaRPr lang="ko-KR" altLang="en-US" sz="1400" dirty="0"/>
          </a:p>
          <a:p>
            <a:pPr algn="just"/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/>
              <a:t>2. </a:t>
            </a:r>
            <a:r>
              <a:rPr lang="ko-KR" altLang="en-US" sz="2800" b="1" dirty="0"/>
              <a:t>합리적 선택이론과 범행결정시 고려사항들</a:t>
            </a:r>
            <a:endParaRPr lang="ko-KR" altLang="en-US" sz="2800" dirty="0"/>
          </a:p>
        </p:txBody>
      </p:sp>
      <p:pic>
        <p:nvPicPr>
          <p:cNvPr id="1027" name="Picture 3" descr="C:\DOCUME~1\LG\LOCALS~1\Temp\UNI00000b78597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428868"/>
            <a:ext cx="3571900" cy="2114547"/>
          </a:xfrm>
          <a:prstGeom prst="rect">
            <a:avLst/>
          </a:prstGeom>
          <a:noFill/>
        </p:spPr>
      </p:pic>
      <p:pic>
        <p:nvPicPr>
          <p:cNvPr id="1028" name="Picture 4" descr="C:\DOCUME~1\LG\LOCALS~1\Temp\UNI00000b78597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572008"/>
            <a:ext cx="3714776" cy="1985966"/>
          </a:xfrm>
          <a:prstGeom prst="rect">
            <a:avLst/>
          </a:prstGeom>
          <a:noFill/>
        </p:spPr>
      </p:pic>
      <p:pic>
        <p:nvPicPr>
          <p:cNvPr id="1029" name="Picture 5" descr="C:\DOCUME~1\LG\LOCALS~1\Temp\UNI00000b78597f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572008"/>
            <a:ext cx="3571900" cy="1971679"/>
          </a:xfrm>
          <a:prstGeom prst="rect">
            <a:avLst/>
          </a:prstGeom>
          <a:noFill/>
        </p:spPr>
      </p:pic>
      <p:pic>
        <p:nvPicPr>
          <p:cNvPr id="1026" name="Picture 2" descr="C:\DOCUME~1\LG\LOCALS~1\Temp\UNI00000b785979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2428868"/>
            <a:ext cx="3714776" cy="2195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429156"/>
          </a:xfrm>
        </p:spPr>
        <p:txBody>
          <a:bodyPr>
            <a:noAutofit/>
          </a:bodyPr>
          <a:lstStyle/>
          <a:p>
            <a:pPr algn="just"/>
            <a:r>
              <a:rPr lang="ko-KR" altLang="en-US" sz="1400" b="1" dirty="0">
                <a:solidFill>
                  <a:srgbClr val="FF0000"/>
                </a:solidFill>
              </a:rPr>
              <a:t>범행대상의 선택과 환경의 영향</a:t>
            </a:r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범인들은 또한 범행 대상의 취약성을 고려함 </a:t>
            </a:r>
            <a:r>
              <a:rPr lang="en-US" altLang="ko-KR" sz="1400" dirty="0"/>
              <a:t>:  </a:t>
            </a:r>
            <a:r>
              <a:rPr lang="ko-KR" altLang="en-US" sz="1400" dirty="0"/>
              <a:t>소위 </a:t>
            </a:r>
            <a:r>
              <a:rPr lang="ko-KR" altLang="en-US" sz="1400" dirty="0">
                <a:solidFill>
                  <a:srgbClr val="FF0000"/>
                </a:solidFill>
              </a:rPr>
              <a:t>“더럽혀진 손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en-US" sz="1400" dirty="0">
                <a:solidFill>
                  <a:srgbClr val="FF0000"/>
                </a:solidFill>
              </a:rPr>
              <a:t>dirty hands)”</a:t>
            </a:r>
            <a:r>
              <a:rPr lang="ko-KR" altLang="en-US" sz="1400" dirty="0"/>
              <a:t>이 오히려 범죄피해를 더욱 잘 당함</a:t>
            </a:r>
            <a:r>
              <a:rPr lang="en-US" altLang="ko-KR" sz="1400" dirty="0"/>
              <a:t>(</a:t>
            </a:r>
            <a:r>
              <a:rPr lang="ko-KR" altLang="en-US" sz="1400" dirty="0"/>
              <a:t>범죄에의 근접성</a:t>
            </a:r>
            <a:r>
              <a:rPr lang="en-US" altLang="ko-KR" sz="1400" dirty="0"/>
              <a:t>, </a:t>
            </a:r>
            <a:r>
              <a:rPr lang="ko-KR" altLang="en-US" sz="1400" dirty="0"/>
              <a:t>낮은 신고가능성</a:t>
            </a:r>
            <a:r>
              <a:rPr lang="en-US" altLang="ko-KR" sz="1400" dirty="0"/>
              <a:t>)</a:t>
            </a:r>
            <a:endParaRPr lang="en-US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합리적 선택이론은 범죄발생이 </a:t>
            </a:r>
            <a:r>
              <a:rPr lang="ko-KR" altLang="en-US" sz="1400" dirty="0">
                <a:solidFill>
                  <a:srgbClr val="FF0000"/>
                </a:solidFill>
              </a:rPr>
              <a:t>범행기회의 산물이라고 하는 측면에서 일상활동이론과 동일</a:t>
            </a:r>
            <a:r>
              <a:rPr lang="ko-KR" altLang="en-US" sz="1400" dirty="0"/>
              <a:t>하게 접근함 </a:t>
            </a:r>
            <a:r>
              <a:rPr lang="en-US" altLang="ko-KR" sz="1400" dirty="0"/>
              <a:t>: </a:t>
            </a:r>
            <a:r>
              <a:rPr lang="ko-KR" altLang="en-US" sz="1400" dirty="0"/>
              <a:t>효과적 범죄통제 수단의 모색을 제공함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따라서 합리적 선택이론에서는 범행표적물</a:t>
            </a:r>
            <a:r>
              <a:rPr lang="en-US" altLang="ko-KR" sz="1400" dirty="0"/>
              <a:t>(</a:t>
            </a:r>
            <a:r>
              <a:rPr lang="ko-KR" altLang="en-US" sz="1400" dirty="0"/>
              <a:t>범행대상</a:t>
            </a:r>
            <a:r>
              <a:rPr lang="en-US" altLang="ko-KR" sz="1400" dirty="0"/>
              <a:t>)</a:t>
            </a:r>
            <a:r>
              <a:rPr lang="ko-KR" altLang="en-US" sz="1400" dirty="0"/>
              <a:t>이라는 것이 범죄로부터 얻을 수 있는 이익</a:t>
            </a:r>
            <a:r>
              <a:rPr lang="en-US" altLang="ko-KR" sz="1400" dirty="0"/>
              <a:t>(rewards)</a:t>
            </a:r>
            <a:r>
              <a:rPr lang="ko-KR" altLang="en-US" sz="1400" dirty="0"/>
              <a:t>에 대한 비용</a:t>
            </a:r>
            <a:r>
              <a:rPr lang="en-US" altLang="ko-KR" sz="1400" dirty="0"/>
              <a:t>(costs, </a:t>
            </a:r>
            <a:r>
              <a:rPr lang="ko-KR" altLang="en-US" sz="1400" dirty="0"/>
              <a:t>희생</a:t>
            </a:r>
            <a:r>
              <a:rPr lang="en-US" altLang="ko-KR" sz="1400" dirty="0"/>
              <a:t>)</a:t>
            </a:r>
            <a:r>
              <a:rPr lang="ko-KR" altLang="en-US" sz="1400" dirty="0"/>
              <a:t>을 견주어봄으로써 결정된다고 함</a:t>
            </a:r>
            <a:endParaRPr lang="en-US" altLang="ko-KR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Bennett</a:t>
            </a:r>
            <a:r>
              <a:rPr lang="ko-KR" altLang="en-US" sz="1400" dirty="0"/>
              <a:t>와 </a:t>
            </a:r>
            <a:r>
              <a:rPr lang="en-US" altLang="ko-KR" sz="1400" dirty="0"/>
              <a:t>Wright(1984)</a:t>
            </a:r>
            <a:r>
              <a:rPr lang="ko-KR" altLang="en-US" sz="1400" dirty="0"/>
              <a:t>의 연구 </a:t>
            </a:r>
            <a:r>
              <a:rPr lang="en-US" altLang="ko-KR" sz="1400" dirty="0"/>
              <a:t>: </a:t>
            </a:r>
            <a:r>
              <a:rPr lang="ko-KR" altLang="en-US" sz="1400" dirty="0"/>
              <a:t>주거침입절도범들은 용이한 출입구가 있고 이웃사람들이 눈여겨보지 않는 단독주택들</a:t>
            </a:r>
            <a:r>
              <a:rPr lang="en-US" altLang="ko-KR" sz="1400" dirty="0"/>
              <a:t>(houses)</a:t>
            </a:r>
            <a:r>
              <a:rPr lang="ko-KR" altLang="en-US" sz="1400" dirty="0"/>
              <a:t>을 물색하며</a:t>
            </a:r>
            <a:r>
              <a:rPr lang="en-US" altLang="ko-KR" sz="1400" dirty="0"/>
              <a:t>, </a:t>
            </a:r>
            <a:r>
              <a:rPr lang="ko-KR" altLang="en-US" sz="1400" dirty="0"/>
              <a:t>그러한 단독주택들에는 훔쳐갈 물건들이 풍부하다고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r>
              <a:rPr lang="en-US" altLang="ko-KR" sz="1400" dirty="0"/>
              <a:t>* </a:t>
            </a:r>
            <a:r>
              <a:rPr lang="ko-KR" altLang="en-US" sz="1400" dirty="0"/>
              <a:t>주의 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합리적 선택이론과 피해자학에서의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일상활동이론 모두 고전주의 범죄학의 산물</a:t>
            </a:r>
            <a:r>
              <a:rPr lang="en-US" altLang="ko-KR" sz="1400" dirty="0">
                <a:solidFill>
                  <a:srgbClr val="FF0000"/>
                </a:solidFill>
              </a:rPr>
              <a:t>!!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ko-KR" altLang="en-US" sz="1400" dirty="0"/>
          </a:p>
          <a:p>
            <a:pPr algn="just">
              <a:buNone/>
            </a:pPr>
            <a:endParaRPr lang="en-US" altLang="ko-KR" sz="1400" dirty="0"/>
          </a:p>
          <a:p>
            <a:pPr algn="just">
              <a:buNone/>
            </a:pPr>
            <a:endParaRPr lang="ko-KR" altLang="en-US" sz="1400" dirty="0"/>
          </a:p>
          <a:p>
            <a:pPr algn="just"/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/>
              <a:t>2. </a:t>
            </a:r>
            <a:r>
              <a:rPr lang="ko-KR" altLang="en-US" sz="2800" b="1" dirty="0"/>
              <a:t>합리적 선택이론과 범행결정시 고려사항들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3-1. </a:t>
            </a:r>
            <a:r>
              <a:rPr lang="ko-KR" altLang="en-US" sz="1400" b="1" dirty="0">
                <a:solidFill>
                  <a:srgbClr val="FF0000"/>
                </a:solidFill>
              </a:rPr>
              <a:t>상황적 범죄예방전략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이 전략은 동기가 부여된 범죄자로 하여금 </a:t>
            </a:r>
            <a:r>
              <a:rPr lang="ko-KR" altLang="en-US" sz="1400" b="1" dirty="0">
                <a:solidFill>
                  <a:srgbClr val="FF0000"/>
                </a:solidFill>
              </a:rPr>
              <a:t>적당한 범행대상물에 대해 접근하지 못하도록 통제한다면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범죄가 예방 혹은 회피될 수 있다는 원칙</a:t>
            </a:r>
            <a:r>
              <a:rPr lang="ko-KR" altLang="en-US" sz="1400" dirty="0">
                <a:solidFill>
                  <a:srgbClr val="FF0000"/>
                </a:solidFill>
              </a:rPr>
              <a:t>에</a:t>
            </a:r>
            <a:r>
              <a:rPr lang="ko-KR" altLang="en-US" sz="1400" dirty="0"/>
              <a:t> 근거함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범죄가 발생할 수 있는 상황을 사전에 억제함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들어 가정에 보안시스템을 설치하거나 경비원을 고용</a:t>
            </a:r>
            <a:r>
              <a:rPr lang="en-US" altLang="ko-KR" sz="1400" dirty="0"/>
              <a:t>․</a:t>
            </a:r>
            <a:r>
              <a:rPr lang="ko-KR" altLang="en-US" sz="1400" dirty="0"/>
              <a:t>배치하면</a:t>
            </a:r>
            <a:r>
              <a:rPr lang="en-US" altLang="ko-KR" sz="1400" dirty="0"/>
              <a:t>, </a:t>
            </a:r>
            <a:r>
              <a:rPr lang="ko-KR" altLang="en-US" sz="1400" dirty="0"/>
              <a:t>그 지역은 경비가 잘 이루어지고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범죄자들로 하여금 그 지역에 얼씬거리지 못하도록 하는 경고효과가 생김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최근에는 죄의식 혹은 수치심을 야기하는 전략들로 범죄를 억제함 </a:t>
            </a:r>
            <a:r>
              <a:rPr lang="en-US" altLang="ko-KR" sz="1400" dirty="0"/>
              <a:t>: "</a:t>
            </a:r>
            <a:r>
              <a:rPr lang="ko-KR" altLang="en-US" sz="1400" dirty="0"/>
              <a:t>상점에서 물건을 가져가는 것은 절도범죄입니다</a:t>
            </a:r>
            <a:r>
              <a:rPr lang="en-US" altLang="ko-KR" sz="1400" dirty="0"/>
              <a:t>" , “</a:t>
            </a:r>
            <a:r>
              <a:rPr lang="ko-KR" altLang="en-US" sz="1400" dirty="0"/>
              <a:t>너 양심에 </a:t>
            </a:r>
            <a:r>
              <a:rPr lang="ko-KR" altLang="en-US" sz="1400" dirty="0" err="1"/>
              <a:t>털났냐</a:t>
            </a:r>
            <a:r>
              <a:rPr lang="en-US" altLang="ko-KR" sz="1400" dirty="0"/>
              <a:t>??”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b="1" dirty="0">
                <a:solidFill>
                  <a:srgbClr val="FF0000"/>
                </a:solidFill>
              </a:rPr>
              <a:t>3-2. </a:t>
            </a:r>
            <a:r>
              <a:rPr lang="ko-KR" altLang="en-US" sz="1600" b="1" dirty="0">
                <a:solidFill>
                  <a:srgbClr val="FF0000"/>
                </a:solidFill>
              </a:rPr>
              <a:t>일반예방</a:t>
            </a:r>
            <a:r>
              <a:rPr lang="en-US" altLang="ko-KR" sz="1600" b="1" dirty="0">
                <a:solidFill>
                  <a:srgbClr val="FF0000"/>
                </a:solidFill>
              </a:rPr>
              <a:t>(general deterrence)</a:t>
            </a:r>
            <a:r>
              <a:rPr lang="ko-KR" altLang="en-US" sz="1600" b="1" dirty="0">
                <a:solidFill>
                  <a:srgbClr val="FF0000"/>
                </a:solidFill>
              </a:rPr>
              <a:t>혹은 억제 전략들</a:t>
            </a:r>
            <a:endParaRPr lang="ko-KR" altLang="en-US" sz="1600" dirty="0">
              <a:solidFill>
                <a:srgbClr val="FF0000"/>
              </a:solidFill>
            </a:endParaRPr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일반예방은 잠재적 범죄자로 하여금 범죄가 저질러지는 과정에서 </a:t>
            </a:r>
            <a:r>
              <a:rPr lang="ko-KR" altLang="en-US" sz="1600" dirty="0">
                <a:solidFill>
                  <a:srgbClr val="FF0000"/>
                </a:solidFill>
              </a:rPr>
              <a:t>공포를 느끼도록 하는 것을 지향함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일반예방이라는 개념은 범죄율이라는 것은 형벌의 </a:t>
            </a:r>
            <a:r>
              <a:rPr lang="ko-KR" altLang="en-US" sz="1600" dirty="0" err="1"/>
              <a:t>위하를</a:t>
            </a:r>
            <a:r>
              <a:rPr lang="ko-KR" altLang="en-US" sz="1600" dirty="0"/>
              <a:t> 통하여 영향을 받고 통제 받는다는 것을 지지함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따라서</a:t>
            </a:r>
            <a:r>
              <a:rPr lang="en-US" altLang="ko-KR" sz="1600" dirty="0"/>
              <a:t> </a:t>
            </a:r>
            <a:r>
              <a:rPr lang="ko-KR" altLang="en-US" sz="1600" dirty="0"/>
              <a:t>만약 사람들이 </a:t>
            </a:r>
            <a:r>
              <a:rPr lang="ko-KR" altLang="en-US" sz="1600" dirty="0">
                <a:solidFill>
                  <a:srgbClr val="FF0000"/>
                </a:solidFill>
              </a:rPr>
              <a:t>체포되어 처벌받는다는 것을 두려워한다면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그들은 법을 위반하려 하지 않을 것임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특히</a:t>
            </a:r>
            <a:r>
              <a:rPr lang="en-US" altLang="ko-KR" sz="1600" dirty="0"/>
              <a:t>, </a:t>
            </a:r>
            <a:r>
              <a:rPr lang="ko-KR" altLang="en-US" sz="1600" dirty="0"/>
              <a:t>일반예방 전략에서는 </a:t>
            </a:r>
            <a:r>
              <a:rPr lang="ko-KR" altLang="en-US" sz="1600" dirty="0">
                <a:solidFill>
                  <a:srgbClr val="FF0000"/>
                </a:solidFill>
              </a:rPr>
              <a:t>처벌의 </a:t>
            </a:r>
            <a:r>
              <a:rPr lang="ko-KR" altLang="en-US" sz="1600" dirty="0" err="1">
                <a:solidFill>
                  <a:srgbClr val="FF0000"/>
                </a:solidFill>
              </a:rPr>
              <a:t>가혹성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혹은 엄격성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en-US" sz="1600" dirty="0">
                <a:solidFill>
                  <a:srgbClr val="FF0000"/>
                </a:solidFill>
              </a:rPr>
              <a:t>severity</a:t>
            </a:r>
            <a:r>
              <a:rPr lang="en-US" sz="1600" dirty="0"/>
              <a:t>), </a:t>
            </a:r>
            <a:r>
              <a:rPr lang="ko-KR" altLang="en-US" sz="1600" dirty="0">
                <a:solidFill>
                  <a:srgbClr val="FF0000"/>
                </a:solidFill>
              </a:rPr>
              <a:t>확실성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en-US" sz="1600" dirty="0">
                <a:solidFill>
                  <a:srgbClr val="FF0000"/>
                </a:solidFill>
              </a:rPr>
              <a:t>certainty) </a:t>
            </a:r>
            <a:r>
              <a:rPr lang="ko-KR" altLang="en-US" sz="1600" dirty="0">
                <a:solidFill>
                  <a:srgbClr val="FF0000"/>
                </a:solidFill>
              </a:rPr>
              <a:t>그리고 처벌의 신속성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en-US" sz="1600" dirty="0">
                <a:solidFill>
                  <a:srgbClr val="FF0000"/>
                </a:solidFill>
              </a:rPr>
              <a:t>speed of legal sanction)</a:t>
            </a:r>
            <a:r>
              <a:rPr lang="ko-KR" altLang="en-US" sz="1600" dirty="0">
                <a:solidFill>
                  <a:srgbClr val="FF0000"/>
                </a:solidFill>
              </a:rPr>
              <a:t>이 강조됨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억제이론에 따르면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체포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유죄선고 그리고 투옥 가능성이 높아진다면 범죄발생률이 반드시 감소하게 됨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</a:p>
          <a:p>
            <a:endParaRPr lang="en-US" altLang="ko-KR" sz="1600" dirty="0"/>
          </a:p>
          <a:p>
            <a:r>
              <a:rPr lang="ko-KR" altLang="en-US" sz="1600" dirty="0"/>
              <a:t>실제로 경찰이 직무 </a:t>
            </a:r>
            <a:r>
              <a:rPr lang="ko-KR" altLang="en-US" sz="1600" dirty="0" err="1"/>
              <a:t>효과성을</a:t>
            </a:r>
            <a:r>
              <a:rPr lang="ko-KR" altLang="en-US" sz="1600" dirty="0"/>
              <a:t> 향상시키고</a:t>
            </a:r>
            <a:r>
              <a:rPr lang="en-US" altLang="ko-KR" sz="1600" dirty="0"/>
              <a:t>, </a:t>
            </a:r>
            <a:r>
              <a:rPr lang="ko-KR" altLang="en-US" sz="1600" dirty="0"/>
              <a:t>적어도 모든 신고된 사건의 </a:t>
            </a:r>
            <a:r>
              <a:rPr lang="en-US" altLang="ko-KR" sz="1600" dirty="0"/>
              <a:t>30%</a:t>
            </a:r>
            <a:r>
              <a:rPr lang="ko-KR" altLang="en-US" sz="1600" dirty="0"/>
              <a:t>이상을 체포할 수 있다면</a:t>
            </a:r>
            <a:r>
              <a:rPr lang="en-US" altLang="ko-KR" sz="1600" dirty="0"/>
              <a:t>, </a:t>
            </a:r>
            <a:r>
              <a:rPr lang="ko-KR" altLang="en-US" sz="1600" dirty="0"/>
              <a:t>범죄발생률은 상당한 정도로 감소할 것이라는 연구가 있음</a:t>
            </a:r>
            <a:endParaRPr lang="en-US" altLang="ko-KR" sz="1600" dirty="0"/>
          </a:p>
          <a:p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ko-KR" altLang="en-US" sz="1600" dirty="0">
                <a:solidFill>
                  <a:srgbClr val="FF0000"/>
                </a:solidFill>
              </a:rPr>
              <a:t>그렇다면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/>
              <a:t>경찰력의 증원이 반드시 </a:t>
            </a:r>
            <a:r>
              <a:rPr lang="ko-KR" altLang="en-US" sz="1600" dirty="0" err="1"/>
              <a:t>범죄발생율의</a:t>
            </a:r>
            <a:r>
              <a:rPr lang="ko-KR" altLang="en-US" sz="1600" dirty="0"/>
              <a:t> 감소로 이어질까</a:t>
            </a:r>
            <a:r>
              <a:rPr lang="en-US" altLang="ko-KR" sz="1600" dirty="0"/>
              <a:t>??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상반된 연구결과가 제시되고 있지만</a:t>
            </a:r>
            <a:r>
              <a:rPr lang="en-US" altLang="ko-KR" sz="1600" dirty="0"/>
              <a:t>, </a:t>
            </a:r>
            <a:r>
              <a:rPr lang="ko-KR" altLang="en-US" sz="1600" dirty="0"/>
              <a:t>단순히 어떤 지역에 경찰력을 증원하고</a:t>
            </a:r>
            <a:r>
              <a:rPr lang="en-US" altLang="ko-KR" sz="1600" dirty="0"/>
              <a:t>, </a:t>
            </a:r>
            <a:r>
              <a:rPr lang="ko-KR" altLang="en-US" sz="1600" dirty="0"/>
              <a:t>집중시킨다고 범죄를 억제되기보다는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면밀한 분석을 통해 특정한 문제와 지역에 집중된 노력을 투입할 때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범죄억제적 효과를 가질 수 있음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600" dirty="0"/>
          </a:p>
          <a:p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700" dirty="0"/>
              <a:t>3-2-1. </a:t>
            </a:r>
            <a:r>
              <a:rPr lang="ko-KR" altLang="en-US" sz="2700" b="1" dirty="0"/>
              <a:t>처벌의 확실성</a:t>
            </a:r>
            <a:r>
              <a:rPr lang="en-US" altLang="ko-KR" sz="2700" b="1" dirty="0"/>
              <a:t>(</a:t>
            </a:r>
            <a:r>
              <a:rPr lang="en-US" sz="2700" b="1" dirty="0"/>
              <a:t>Certainty of Punishment)</a:t>
            </a:r>
            <a:endParaRPr lang="ko-KR" alt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/>
              <a:t>억제이론</a:t>
            </a:r>
            <a:r>
              <a:rPr lang="en-US" altLang="ko-KR" sz="1600" dirty="0"/>
              <a:t>(</a:t>
            </a:r>
            <a:r>
              <a:rPr lang="en-US" sz="1600" dirty="0"/>
              <a:t>deterrence theory)</a:t>
            </a:r>
            <a:r>
              <a:rPr lang="ko-KR" altLang="en-US" sz="1600" dirty="0"/>
              <a:t>에 따르면</a:t>
            </a:r>
            <a:r>
              <a:rPr lang="en-US" altLang="ko-KR" sz="1600" dirty="0"/>
              <a:t>, </a:t>
            </a:r>
            <a:r>
              <a:rPr lang="ko-KR" altLang="en-US" sz="1600" dirty="0"/>
              <a:t>처벌의 엄격성</a:t>
            </a:r>
            <a:r>
              <a:rPr lang="en-US" altLang="ko-KR" sz="1600" dirty="0"/>
              <a:t>(</a:t>
            </a:r>
            <a:r>
              <a:rPr lang="en-US" sz="1600" dirty="0"/>
              <a:t>the severity of punishment)</a:t>
            </a:r>
            <a:r>
              <a:rPr lang="ko-KR" altLang="en-US" sz="1600" dirty="0"/>
              <a:t>은 범죄발생률 수준과 반비례 관계</a:t>
            </a:r>
            <a:r>
              <a:rPr lang="en-US" altLang="ko-KR" sz="1600" dirty="0"/>
              <a:t>(</a:t>
            </a:r>
            <a:r>
              <a:rPr lang="en-US" sz="1600" dirty="0"/>
              <a:t>inversely proportional)</a:t>
            </a:r>
            <a:r>
              <a:rPr lang="ko-KR" altLang="en-US" sz="1600" dirty="0"/>
              <a:t>를 보여야 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그러나 이에 대한 </a:t>
            </a:r>
            <a:r>
              <a:rPr lang="ko-KR" altLang="en-US" sz="1600" dirty="0">
                <a:solidFill>
                  <a:srgbClr val="FF0000"/>
                </a:solidFill>
              </a:rPr>
              <a:t>명확한 합의는 제시되지 못하고 있음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/>
              <a:t>한편에서 그러한 것들의 범죄억제적 효과에 의문을 제기함</a:t>
            </a:r>
            <a:r>
              <a:rPr lang="en-US" altLang="ko-KR" sz="1600" dirty="0"/>
              <a:t>. </a:t>
            </a:r>
          </a:p>
          <a:p>
            <a:endParaRPr lang="en-US" altLang="ko-KR" sz="1600" dirty="0"/>
          </a:p>
          <a:p>
            <a:r>
              <a:rPr lang="ko-KR" altLang="en-US" sz="1600" dirty="0"/>
              <a:t>따라서 특정한 범죄에 대한 처벌을 강화시키는 것만이 범죄발생을 줄일 수 있음이 증명되지 않고 있음 </a:t>
            </a:r>
            <a:r>
              <a:rPr lang="en-US" altLang="ko-KR" sz="1600" dirty="0"/>
              <a:t>– </a:t>
            </a:r>
            <a:r>
              <a:rPr lang="ko-KR" altLang="en-US" sz="1600" dirty="0"/>
              <a:t>대표적으로 </a:t>
            </a:r>
            <a:r>
              <a:rPr lang="ko-KR" altLang="en-US" sz="1600" dirty="0">
                <a:solidFill>
                  <a:srgbClr val="FF0000"/>
                </a:solidFill>
              </a:rPr>
              <a:t>사형제도</a:t>
            </a:r>
          </a:p>
          <a:p>
            <a:endParaRPr lang="en-US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3-2-2. </a:t>
            </a:r>
            <a:r>
              <a:rPr lang="ko-KR" altLang="en-US" sz="2800" b="1" dirty="0"/>
              <a:t>처벌의 엄격성과 억제효과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직접적 영향 분석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Robert </a:t>
            </a:r>
            <a:r>
              <a:rPr lang="en-US" altLang="ko-KR" sz="1400" dirty="0" err="1"/>
              <a:t>Dann</a:t>
            </a:r>
            <a:r>
              <a:rPr lang="ko-KR" altLang="en-US" sz="1400" dirty="0"/>
              <a:t>은 </a:t>
            </a:r>
            <a:r>
              <a:rPr lang="en-US" altLang="ko-KR" sz="1400" dirty="0"/>
              <a:t>1935</a:t>
            </a:r>
            <a:r>
              <a:rPr lang="ko-KR" altLang="en-US" sz="1400" dirty="0"/>
              <a:t>년 수년 동안 살인죄로 유죄를 선고 받은 </a:t>
            </a:r>
            <a:r>
              <a:rPr lang="en-US" altLang="ko-KR" sz="1400" dirty="0"/>
              <a:t>5</a:t>
            </a:r>
            <a:r>
              <a:rPr lang="ko-KR" altLang="en-US" sz="1400" dirty="0"/>
              <a:t>명의 범인들 사형집행 당시  사형집행 전</a:t>
            </a:r>
            <a:r>
              <a:rPr lang="en-US" altLang="ko-KR" sz="1400" dirty="0"/>
              <a:t>(before) ․ </a:t>
            </a:r>
            <a:r>
              <a:rPr lang="ko-KR" altLang="en-US" sz="1400" dirty="0"/>
              <a:t>후</a:t>
            </a:r>
            <a:r>
              <a:rPr lang="en-US" altLang="ko-KR" sz="1400" dirty="0"/>
              <a:t>(after) 60</a:t>
            </a:r>
            <a:r>
              <a:rPr lang="ko-KR" altLang="en-US" sz="1400" dirty="0"/>
              <a:t>일간 살인사건 발생건수를 확인함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en-US" altLang="ko-KR" sz="1400" dirty="0" err="1"/>
              <a:t>Dann</a:t>
            </a:r>
            <a:r>
              <a:rPr lang="ko-KR" altLang="en-US" sz="1400" dirty="0"/>
              <a:t>의 연구에 따르면</a:t>
            </a:r>
            <a:r>
              <a:rPr lang="en-US" altLang="ko-KR" sz="1400" dirty="0"/>
              <a:t>, </a:t>
            </a:r>
            <a:r>
              <a:rPr lang="ko-KR" altLang="en-US" sz="1400" dirty="0"/>
              <a:t>사형집행이 이루어지기 전 </a:t>
            </a:r>
            <a:r>
              <a:rPr lang="en-US" altLang="ko-KR" sz="1400" dirty="0"/>
              <a:t>60</a:t>
            </a:r>
            <a:r>
              <a:rPr lang="ko-KR" altLang="en-US" sz="1400" dirty="0"/>
              <a:t>일 동안보다</a:t>
            </a:r>
            <a:r>
              <a:rPr lang="en-US" altLang="ko-KR" sz="1400" dirty="0"/>
              <a:t> </a:t>
            </a:r>
            <a:r>
              <a:rPr lang="ko-KR" altLang="en-US" sz="1400" dirty="0"/>
              <a:t>사형집행이 이루어진 後 </a:t>
            </a:r>
            <a:r>
              <a:rPr lang="en-US" altLang="ko-KR" sz="1400" dirty="0"/>
              <a:t>60</a:t>
            </a:r>
            <a:r>
              <a:rPr lang="ko-KR" altLang="en-US" sz="1400" dirty="0"/>
              <a:t>일 동안에</a:t>
            </a:r>
            <a:r>
              <a:rPr lang="en-US" altLang="ko-KR" sz="1400" dirty="0"/>
              <a:t> </a:t>
            </a:r>
            <a:r>
              <a:rPr lang="ko-KR" altLang="en-US" sz="1400" dirty="0"/>
              <a:t>평균 </a:t>
            </a:r>
            <a:r>
              <a:rPr lang="en-US" altLang="ko-KR" sz="1400" dirty="0"/>
              <a:t>4.4</a:t>
            </a:r>
            <a:r>
              <a:rPr lang="ko-KR" altLang="en-US" sz="1400" dirty="0"/>
              <a:t>건 정도 더 많은 살인사건이 일어났다는 것을 밝혀냄</a:t>
            </a:r>
            <a:r>
              <a:rPr lang="en-US" altLang="ko-KR" sz="1400" dirty="0"/>
              <a:t> : </a:t>
            </a:r>
            <a:r>
              <a:rPr lang="ko-KR" altLang="en-US" sz="1400" dirty="0">
                <a:solidFill>
                  <a:srgbClr val="FF0000"/>
                </a:solidFill>
              </a:rPr>
              <a:t>사형제도의 단기 억제효과 입증</a:t>
            </a:r>
          </a:p>
          <a:p>
            <a:pPr>
              <a:buNone/>
            </a:pPr>
            <a:endParaRPr lang="ko-KR" alt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비교연구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사형제도가 폐지된 관할구역의 </a:t>
            </a:r>
            <a:r>
              <a:rPr lang="ko-KR" altLang="en-US" sz="1400" dirty="0" err="1"/>
              <a:t>살인범죄율과</a:t>
            </a:r>
            <a:r>
              <a:rPr lang="ko-KR" altLang="en-US" sz="1400" dirty="0"/>
              <a:t> 사형제도를 유지하고 있는 형사사법관할 구역들의 </a:t>
            </a:r>
            <a:r>
              <a:rPr lang="ko-KR" altLang="en-US" sz="1400" dirty="0" err="1"/>
              <a:t>살인범죄율을</a:t>
            </a:r>
            <a:r>
              <a:rPr lang="ko-KR" altLang="en-US" sz="1400" dirty="0"/>
              <a:t> 비교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연구결과 </a:t>
            </a:r>
            <a:r>
              <a:rPr lang="ko-KR" altLang="en-US" sz="1400" dirty="0">
                <a:solidFill>
                  <a:srgbClr val="FF0000"/>
                </a:solidFill>
              </a:rPr>
              <a:t>미국의 각 주들에서는 차이를 보이지 못함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 </a:t>
            </a:r>
            <a:r>
              <a:rPr lang="ko-KR" altLang="en-US" sz="1400" dirty="0">
                <a:solidFill>
                  <a:srgbClr val="FF0000"/>
                </a:solidFill>
              </a:rPr>
              <a:t>全세계 </a:t>
            </a:r>
            <a:r>
              <a:rPr lang="en-US" altLang="ko-KR" sz="1400" dirty="0">
                <a:solidFill>
                  <a:srgbClr val="FF0000"/>
                </a:solidFill>
              </a:rPr>
              <a:t>14</a:t>
            </a:r>
            <a:r>
              <a:rPr lang="ko-KR" altLang="en-US" sz="1400" dirty="0">
                <a:solidFill>
                  <a:srgbClr val="FF0000"/>
                </a:solidFill>
              </a:rPr>
              <a:t>개 국가</a:t>
            </a:r>
            <a:r>
              <a:rPr lang="ko-KR" altLang="en-US" sz="1400" dirty="0"/>
              <a:t>들에서 수행된 연구에 의하면</a:t>
            </a:r>
            <a:r>
              <a:rPr lang="en-US" altLang="ko-KR" sz="1400" dirty="0"/>
              <a:t>, </a:t>
            </a:r>
            <a:r>
              <a:rPr lang="ko-KR" altLang="en-US" sz="1400" dirty="0"/>
              <a:t>사형제도를 유지하고 있는 국가들의 </a:t>
            </a:r>
            <a:r>
              <a:rPr lang="ko-KR" altLang="en-US" sz="1400" dirty="0" err="1"/>
              <a:t>살인범죄율이</a:t>
            </a:r>
            <a:r>
              <a:rPr lang="ko-KR" altLang="en-US" sz="1400" dirty="0"/>
              <a:t> 그렇지 않은 나라들보다 보다 낮은 </a:t>
            </a:r>
            <a:r>
              <a:rPr lang="ko-KR" altLang="en-US" sz="1400" dirty="0" err="1"/>
              <a:t>살인범죄율을</a:t>
            </a:r>
            <a:r>
              <a:rPr lang="ko-KR" altLang="en-US" sz="1400" dirty="0"/>
              <a:t> 갖고 있다는 </a:t>
            </a:r>
            <a:r>
              <a:rPr lang="ko-KR" altLang="en-US" sz="1400" dirty="0">
                <a:solidFill>
                  <a:srgbClr val="FF0000"/>
                </a:solidFill>
              </a:rPr>
              <a:t>증거를 거의 발견하지 못함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r>
              <a:rPr lang="ko-KR" altLang="en-US" sz="1400" b="1" dirty="0" err="1">
                <a:solidFill>
                  <a:srgbClr val="FF0000"/>
                </a:solidFill>
              </a:rPr>
              <a:t>시계열</a:t>
            </a:r>
            <a:r>
              <a:rPr lang="ko-KR" altLang="en-US" sz="1400" b="1" dirty="0">
                <a:solidFill>
                  <a:srgbClr val="FF0000"/>
                </a:solidFill>
              </a:rPr>
              <a:t> 연구</a:t>
            </a:r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시계열</a:t>
            </a:r>
            <a:r>
              <a:rPr lang="ko-KR" altLang="en-US" sz="1400" dirty="0"/>
              <a:t> 연구들</a:t>
            </a:r>
            <a:r>
              <a:rPr lang="en-US" altLang="ko-KR" sz="1400" dirty="0"/>
              <a:t>(Time-series studies)</a:t>
            </a:r>
            <a:r>
              <a:rPr lang="ko-KR" altLang="en-US" sz="1400" dirty="0"/>
              <a:t>은 사형집행과 살인사건간의 </a:t>
            </a:r>
            <a:r>
              <a:rPr lang="ko-KR" altLang="en-US" sz="1400" dirty="0">
                <a:solidFill>
                  <a:srgbClr val="FF0000"/>
                </a:solidFill>
              </a:rPr>
              <a:t>장기적인 연관성을 살펴보는 것</a:t>
            </a:r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대부분의 연구결과 사형집행과 범죄감소와의 관련성을 보여주지 못함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예를 들면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텍사스州에서</a:t>
            </a:r>
            <a:r>
              <a:rPr lang="ko-KR" altLang="en-US" sz="1400" dirty="0"/>
              <a:t> 사형집행의 억제적 효과에 관한 최근 연구에서는</a:t>
            </a:r>
            <a:r>
              <a:rPr lang="en-US" altLang="ko-KR" sz="1400" dirty="0"/>
              <a:t> </a:t>
            </a:r>
            <a:r>
              <a:rPr lang="ko-KR" altLang="en-US" sz="1400" dirty="0"/>
              <a:t>지난 </a:t>
            </a:r>
            <a:r>
              <a:rPr lang="en-US" altLang="ko-KR" sz="1400" dirty="0"/>
              <a:t>1984</a:t>
            </a:r>
            <a:r>
              <a:rPr lang="ko-KR" altLang="en-US" sz="1400" dirty="0"/>
              <a:t>년부터 </a:t>
            </a:r>
            <a:r>
              <a:rPr lang="en-US" altLang="ko-KR" sz="1400" dirty="0"/>
              <a:t>1997</a:t>
            </a:r>
            <a:r>
              <a:rPr lang="ko-KR" altLang="en-US" sz="1400" dirty="0"/>
              <a:t>년까지 집행된 사형과 </a:t>
            </a:r>
            <a:r>
              <a:rPr lang="ko-KR" altLang="en-US" sz="1400" dirty="0" err="1"/>
              <a:t>살인범죄율간에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연관성이 없었다고 함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3-2-3. </a:t>
            </a:r>
            <a:r>
              <a:rPr lang="ko-KR" altLang="en-US" sz="2800" b="1" dirty="0"/>
              <a:t>사형제도와 억제효과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사형제도와 억제효과의 결론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많은 범죄학자들이 사형제도의 효용성에 대해서 의문을 갖고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단기적으로는 범죄자들을 사형시키는 것이 </a:t>
            </a:r>
            <a:r>
              <a:rPr lang="ko-KR" altLang="en-US" sz="1400" dirty="0" err="1"/>
              <a:t>살인범죄율을</a:t>
            </a:r>
            <a:r>
              <a:rPr lang="ko-KR" altLang="en-US" sz="1400" dirty="0"/>
              <a:t> 줄일 수 있다는 연구가 최근 제시되고 있음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다수설은</a:t>
            </a:r>
            <a:r>
              <a:rPr lang="ko-KR" altLang="en-US" sz="1400" dirty="0"/>
              <a:t> 상관관계가 없다는 것임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3-2-3. </a:t>
            </a:r>
            <a:r>
              <a:rPr lang="ko-KR" altLang="en-US" sz="2800" b="1" dirty="0"/>
              <a:t>사형제도와 억제효과</a:t>
            </a:r>
            <a:endParaRPr lang="ko-KR" altLang="en-US" sz="2800" dirty="0"/>
          </a:p>
        </p:txBody>
      </p:sp>
      <p:pic>
        <p:nvPicPr>
          <p:cNvPr id="19458" name="Picture 2" descr="C:\DOCUME~1\LG\LOCALS~1\Temp\UNI00000b7859a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929" y="2924944"/>
            <a:ext cx="2928958" cy="3419475"/>
          </a:xfrm>
          <a:prstGeom prst="rect">
            <a:avLst/>
          </a:prstGeom>
          <a:noFill/>
        </p:spPr>
      </p:pic>
      <p:pic>
        <p:nvPicPr>
          <p:cNvPr id="19460" name="Picture 4" descr="C:\DOCUME~1\LG\LOCALS~1\Temp\UNI00000b7859a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3639" y="2924944"/>
            <a:ext cx="2571768" cy="3429024"/>
          </a:xfrm>
          <a:prstGeom prst="rect">
            <a:avLst/>
          </a:prstGeom>
          <a:noFill/>
        </p:spPr>
      </p:pic>
      <p:pic>
        <p:nvPicPr>
          <p:cNvPr id="19462" name="Picture 6" descr="C:\DOCUME~1\LG\LOCALS~1\Temp\UNI00000b7859b6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8284" y="2924944"/>
            <a:ext cx="2714644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548680"/>
            <a:ext cx="8229600" cy="1500197"/>
          </a:xfrm>
        </p:spPr>
        <p:txBody>
          <a:bodyPr>
            <a:normAutofit/>
          </a:bodyPr>
          <a:lstStyle/>
          <a:p>
            <a:r>
              <a:rPr lang="ko-KR" altLang="en-US" sz="1400" dirty="0" err="1"/>
              <a:t>엠네스티에</a:t>
            </a:r>
            <a:r>
              <a:rPr lang="ko-KR" altLang="en-US" sz="1400" dirty="0"/>
              <a:t> 따르면</a:t>
            </a:r>
            <a:r>
              <a:rPr lang="en-US" altLang="ko-KR" sz="1400" dirty="0"/>
              <a:t>, </a:t>
            </a:r>
            <a:r>
              <a:rPr lang="ko-KR" altLang="en-US" sz="1400" dirty="0"/>
              <a:t>현재 완전 사형폐지국은 </a:t>
            </a:r>
            <a:r>
              <a:rPr lang="en-US" altLang="ko-KR" sz="1400" dirty="0"/>
              <a:t>102</a:t>
            </a:r>
            <a:r>
              <a:rPr lang="ko-KR" altLang="en-US" sz="1400" dirty="0"/>
              <a:t>개국</a:t>
            </a:r>
            <a:r>
              <a:rPr lang="en-US" altLang="ko-KR" sz="1400" dirty="0"/>
              <a:t>, </a:t>
            </a:r>
            <a:r>
              <a:rPr lang="ko-KR" altLang="en-US" sz="1400" dirty="0"/>
              <a:t>실질적 사형폐지국은 </a:t>
            </a:r>
            <a:r>
              <a:rPr lang="en-US" altLang="ko-KR" sz="1400" dirty="0"/>
              <a:t>31</a:t>
            </a:r>
            <a:r>
              <a:rPr lang="ko-KR" altLang="en-US" sz="1400" dirty="0"/>
              <a:t>개국이며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사형존치국은</a:t>
            </a:r>
            <a:r>
              <a:rPr lang="ko-KR" altLang="en-US" sz="1400" dirty="0"/>
              <a:t> </a:t>
            </a:r>
            <a:r>
              <a:rPr lang="en-US" altLang="ko-KR" sz="1400" dirty="0"/>
              <a:t>64</a:t>
            </a:r>
            <a:r>
              <a:rPr lang="ko-KR" altLang="en-US" sz="1400" dirty="0"/>
              <a:t>개국</a:t>
            </a:r>
            <a:r>
              <a:rPr lang="en-US" altLang="ko-KR" sz="1400" dirty="0"/>
              <a:t>. </a:t>
            </a:r>
          </a:p>
          <a:p>
            <a:r>
              <a:rPr lang="ko-KR" altLang="en-US" sz="1400" dirty="0"/>
              <a:t>우리나라는 김대중 정부시절인 </a:t>
            </a:r>
            <a:r>
              <a:rPr lang="en-US" altLang="ko-KR" sz="1400" dirty="0"/>
              <a:t>1997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</a:t>
            </a:r>
            <a:r>
              <a:rPr lang="en-US" altLang="ko-KR" sz="1400" dirty="0"/>
              <a:t>30</a:t>
            </a:r>
            <a:r>
              <a:rPr lang="ko-KR" altLang="en-US" sz="1400" dirty="0"/>
              <a:t>일 이후 지금까지 </a:t>
            </a:r>
            <a:r>
              <a:rPr lang="en-US" altLang="ko-KR" sz="1400" dirty="0"/>
              <a:t>10</a:t>
            </a:r>
            <a:r>
              <a:rPr lang="ko-KR" altLang="en-US" sz="1400" dirty="0"/>
              <a:t>년간 단 한 건의 사형도 집행되지 않고 있음</a:t>
            </a:r>
          </a:p>
          <a:p>
            <a:endParaRPr lang="ko-KR" altLang="en-US" sz="1400" dirty="0"/>
          </a:p>
        </p:txBody>
      </p:sp>
      <p:pic>
        <p:nvPicPr>
          <p:cNvPr id="27650" name="Picture 2" descr="C:\DOCUME~1\LG\LOCALS~1\Temp\UNI00000b7859b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42686"/>
            <a:ext cx="4071966" cy="2400694"/>
          </a:xfrm>
          <a:prstGeom prst="rect">
            <a:avLst/>
          </a:prstGeom>
          <a:noFill/>
        </p:spPr>
      </p:pic>
      <p:pic>
        <p:nvPicPr>
          <p:cNvPr id="27652" name="Picture 4" descr="C:\DOCUME~1\LG\LOCALS~1\Temp\UNI00000b7859c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714488"/>
            <a:ext cx="3857652" cy="2357454"/>
          </a:xfrm>
          <a:prstGeom prst="rect">
            <a:avLst/>
          </a:prstGeom>
          <a:noFill/>
        </p:spPr>
      </p:pic>
      <p:pic>
        <p:nvPicPr>
          <p:cNvPr id="27654" name="Picture 6" descr="C:\DOCUME~1\LG\LOCALS~1\Temp\UNI00000b7859c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286256"/>
            <a:ext cx="4071966" cy="2214578"/>
          </a:xfrm>
          <a:prstGeom prst="rect">
            <a:avLst/>
          </a:prstGeom>
          <a:noFill/>
        </p:spPr>
      </p:pic>
      <p:pic>
        <p:nvPicPr>
          <p:cNvPr id="27656" name="Picture 8" descr="C:\DOCUME~1\LG\LOCALS~1\Temp\UNI00000b7859d6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4286256"/>
            <a:ext cx="3857652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많은 연구결과들에 의하면</a:t>
            </a:r>
            <a:r>
              <a:rPr lang="en-US" altLang="ko-KR" sz="1400" b="1" dirty="0"/>
              <a:t>, </a:t>
            </a:r>
            <a:r>
              <a:rPr lang="ko-KR" altLang="en-US" sz="1400" dirty="0"/>
              <a:t>범법자들과 일반인들은 자신이 범죄를 범할 가능성을 평가하는 데 처벌의 강도나 확률은 거의 고려하지 않는 반면에 성공할 때 생기는 利得과 成功확률을 중점적으로 고려한다는 것이 밝혀짐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처벌의 엄격성은 </a:t>
            </a:r>
            <a:r>
              <a:rPr lang="ko-KR" altLang="en-US" sz="1400" dirty="0" err="1">
                <a:solidFill>
                  <a:srgbClr val="FF0000"/>
                </a:solidFill>
              </a:rPr>
              <a:t>범죄율</a:t>
            </a:r>
            <a:r>
              <a:rPr lang="ko-KR" altLang="en-US" sz="1400" dirty="0">
                <a:solidFill>
                  <a:srgbClr val="FF0000"/>
                </a:solidFill>
              </a:rPr>
              <a:t> 감소와는 관련이 희박하다는 것이 다수 연구결과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ko-KR" altLang="en-US" sz="1400" dirty="0"/>
          </a:p>
          <a:p>
            <a:r>
              <a:rPr lang="ko-KR" altLang="en-US" sz="1400" dirty="0"/>
              <a:t>반면에 음주운전 단속을 빈번히 하여 </a:t>
            </a:r>
            <a:r>
              <a:rPr lang="ko-KR" altLang="en-US" sz="1400" b="1" dirty="0">
                <a:solidFill>
                  <a:srgbClr val="FF0000"/>
                </a:solidFill>
              </a:rPr>
              <a:t>적발될 가능성 혹은 확실성</a:t>
            </a:r>
            <a:r>
              <a:rPr lang="ko-KR" altLang="en-US" sz="1400" dirty="0"/>
              <a:t>을 높이는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교통사고에 의한 사망자수가 확실히 줄어든다는 연구가 제시됨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또한 </a:t>
            </a:r>
            <a:r>
              <a:rPr lang="en-US" altLang="ko-KR" sz="1400" dirty="0"/>
              <a:t>Greenberg</a:t>
            </a:r>
            <a:r>
              <a:rPr lang="ko-KR" altLang="en-US" sz="1400" dirty="0"/>
              <a:t>와 </a:t>
            </a:r>
            <a:r>
              <a:rPr lang="en-US" altLang="ko-KR" sz="1400" dirty="0"/>
              <a:t>Kessler(1982)</a:t>
            </a:r>
            <a:r>
              <a:rPr lang="ko-KR" altLang="en-US" sz="1400" dirty="0"/>
              <a:t>는 범인검거율을 처벌의 확실성 지표로 사용하여 미국 내 </a:t>
            </a:r>
            <a:r>
              <a:rPr lang="en-US" altLang="ko-KR" sz="1400" dirty="0"/>
              <a:t>98</a:t>
            </a:r>
            <a:r>
              <a:rPr lang="ko-KR" altLang="en-US" sz="1400" dirty="0"/>
              <a:t>개 대도시에서 발생한 범죄를 조사하였는바</a:t>
            </a:r>
            <a:r>
              <a:rPr lang="en-US" altLang="ko-KR" sz="1400" dirty="0"/>
              <a:t>, </a:t>
            </a:r>
            <a:r>
              <a:rPr lang="ko-KR" altLang="en-US" sz="1400" b="1" dirty="0" err="1">
                <a:solidFill>
                  <a:srgbClr val="FF0000"/>
                </a:solidFill>
              </a:rPr>
              <a:t>검거율</a:t>
            </a:r>
            <a:r>
              <a:rPr lang="ko-KR" altLang="en-US" sz="1400" dirty="0" err="1">
                <a:solidFill>
                  <a:srgbClr val="FF0000"/>
                </a:solidFill>
              </a:rPr>
              <a:t>이</a:t>
            </a:r>
            <a:r>
              <a:rPr lang="ko-KR" altLang="en-US" sz="1400" dirty="0">
                <a:solidFill>
                  <a:srgbClr val="FF0000"/>
                </a:solidFill>
              </a:rPr>
              <a:t> 높을수록 범죄빈도가 낮다는 것이 확인되었음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endParaRPr lang="en-US" altLang="ko-KR" sz="1400" dirty="0"/>
          </a:p>
          <a:p>
            <a:r>
              <a:rPr lang="ko-KR" altLang="en-US" sz="1400" dirty="0"/>
              <a:t>그 외에도 </a:t>
            </a:r>
            <a:r>
              <a:rPr lang="en-US" altLang="ko-KR" sz="1400" dirty="0"/>
              <a:t>Waldo</a:t>
            </a:r>
            <a:r>
              <a:rPr lang="ko-KR" altLang="en-US" sz="1400" dirty="0"/>
              <a:t>와 </a:t>
            </a:r>
            <a:r>
              <a:rPr lang="en-US" altLang="ko-KR" sz="1400" dirty="0" err="1"/>
              <a:t>Chiricos</a:t>
            </a:r>
            <a:r>
              <a:rPr lang="en-US" altLang="ko-KR" sz="1400" dirty="0"/>
              <a:t>(1972)</a:t>
            </a:r>
            <a:r>
              <a:rPr lang="ko-KR" altLang="en-US" sz="1400" dirty="0"/>
              <a:t>의 연구에 따르면</a:t>
            </a:r>
            <a:r>
              <a:rPr lang="en-US" altLang="ko-KR" sz="1400" dirty="0"/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처벌의 확실성</a:t>
            </a:r>
            <a:r>
              <a:rPr lang="ko-KR" altLang="en-US" sz="1400" dirty="0">
                <a:solidFill>
                  <a:srgbClr val="FF0000"/>
                </a:solidFill>
              </a:rPr>
              <a:t>이 처벌의 엄격성보다 범죄예방기능을 더 가지고 있는 것으로 판명됨</a:t>
            </a:r>
          </a:p>
          <a:p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3-2-4. </a:t>
            </a:r>
            <a:r>
              <a:rPr lang="ko-KR" altLang="en-US" sz="2800" dirty="0"/>
              <a:t>억제적 효과에 관한 경험적 논의들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1600" b="1" dirty="0"/>
              <a:t>3-3.</a:t>
            </a:r>
            <a:r>
              <a:rPr lang="ko-KR" altLang="en-US" sz="1600" b="1" dirty="0"/>
              <a:t>특별예방 혹은 억제적 전략들</a:t>
            </a:r>
            <a:endParaRPr lang="en-US" altLang="ko-KR" sz="1600" b="1" dirty="0"/>
          </a:p>
          <a:p>
            <a:endParaRPr lang="ko-KR" altLang="en-US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특별예방전략</a:t>
            </a:r>
            <a:r>
              <a:rPr lang="en-US" altLang="ko-KR" sz="1600" dirty="0"/>
              <a:t>(specific deterrence)</a:t>
            </a:r>
            <a:r>
              <a:rPr lang="ko-KR" altLang="en-US" sz="1600" dirty="0"/>
              <a:t>은 이미 알려진 범죄자를 강하게</a:t>
            </a:r>
            <a:r>
              <a:rPr lang="en-US" altLang="ko-KR" sz="1600" dirty="0"/>
              <a:t>(</a:t>
            </a:r>
            <a:r>
              <a:rPr lang="ko-KR" altLang="en-US" sz="1600" dirty="0"/>
              <a:t>혹독하게</a:t>
            </a:r>
            <a:r>
              <a:rPr lang="en-US" altLang="ko-KR" sz="1600" dirty="0"/>
              <a:t>) </a:t>
            </a:r>
            <a:r>
              <a:rPr lang="ko-KR" altLang="en-US" sz="1600" dirty="0"/>
              <a:t>처벌함으로써</a:t>
            </a:r>
            <a:r>
              <a:rPr lang="en-US" altLang="ko-KR" sz="1600" dirty="0"/>
              <a:t>, </a:t>
            </a:r>
            <a:r>
              <a:rPr lang="ko-KR" altLang="en-US" sz="1600" dirty="0"/>
              <a:t>다시 그러한 범죄를 반복할 유혹에 결코 빠지지 않도록 하는 것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그런데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특별억제는 효과가 없어 보임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왜냐하면</a:t>
            </a:r>
            <a:r>
              <a:rPr lang="en-US" altLang="ko-KR" sz="1600" dirty="0"/>
              <a:t>, </a:t>
            </a:r>
            <a:r>
              <a:rPr lang="ko-KR" altLang="en-US" sz="1600" dirty="0"/>
              <a:t>대다수의 알려진 범죄자들</a:t>
            </a:r>
            <a:r>
              <a:rPr lang="en-US" altLang="ko-KR" sz="1600" dirty="0"/>
              <a:t>(</a:t>
            </a:r>
            <a:r>
              <a:rPr lang="ko-KR" altLang="en-US" sz="1600" dirty="0"/>
              <a:t>한 번 이상 처벌받았던 경험을 가진 전과자들</a:t>
            </a:r>
            <a:r>
              <a:rPr lang="en-US" altLang="ko-KR" sz="1600" dirty="0"/>
              <a:t>)</a:t>
            </a:r>
            <a:r>
              <a:rPr lang="ko-KR" altLang="en-US" sz="1600" dirty="0"/>
              <a:t>은 그들이 겪었던 처벌에 의하여 영향을 받지 않기 때문</a:t>
            </a:r>
            <a:r>
              <a:rPr lang="en-US" altLang="ko-KR" sz="1600" dirty="0"/>
              <a:t>. 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심지어 특별억제가 부정적으로 작용할 경우 심지어 이들은 아마도 새로운 범죄를 저지를 가능성을 증가시킬 수도 있음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 b="1" dirty="0"/>
              <a:t>3-4. </a:t>
            </a:r>
            <a:r>
              <a:rPr lang="ko-KR" altLang="en-US" sz="1400" b="1" dirty="0"/>
              <a:t>범죄자 무력화 전략들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선별적 무력화</a:t>
            </a:r>
            <a:r>
              <a:rPr lang="en-US" altLang="ko-KR" sz="1400" b="1" dirty="0"/>
              <a:t>)</a:t>
            </a:r>
          </a:p>
          <a:p>
            <a:endParaRPr lang="ko-KR" altLang="en-US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선별적 무력화 전략을 지지하는 그러한 사람들은 교도소에 이미 수감되어 있는 범죄자들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높은 비율의 상습범죄자들</a:t>
            </a:r>
            <a:r>
              <a:rPr lang="en-US" altLang="ko-KR" sz="1400" dirty="0"/>
              <a:t>)</a:t>
            </a:r>
            <a:r>
              <a:rPr lang="ko-KR" altLang="en-US" sz="1400" dirty="0"/>
              <a:t>이 교도소 밖에 있는</a:t>
            </a:r>
            <a:r>
              <a:rPr lang="en-US" altLang="ko-KR" sz="1400" dirty="0"/>
              <a:t>(</a:t>
            </a:r>
            <a:r>
              <a:rPr lang="ko-KR" altLang="en-US" sz="1400" dirty="0"/>
              <a:t>낮은 비율의 범죄자들</a:t>
            </a:r>
            <a:r>
              <a:rPr lang="en-US" altLang="ko-KR" sz="1400" dirty="0"/>
              <a:t>) </a:t>
            </a:r>
            <a:r>
              <a:rPr lang="ko-KR" altLang="en-US" sz="1400" dirty="0"/>
              <a:t>평균적인 범죄자들 보다 매년 </a:t>
            </a:r>
            <a:r>
              <a:rPr lang="ko-KR" altLang="en-US" sz="1400" dirty="0">
                <a:solidFill>
                  <a:srgbClr val="FF0000"/>
                </a:solidFill>
              </a:rPr>
              <a:t>훨씬 더 많은 범죄들을 저지르고 있다고 주장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동기</a:t>
            </a:r>
            <a:r>
              <a:rPr lang="en-US" altLang="ko-KR" sz="1400" dirty="0"/>
              <a:t>(desire)</a:t>
            </a:r>
            <a:r>
              <a:rPr lang="ko-KR" altLang="en-US" sz="1400" dirty="0"/>
              <a:t>가 생긴 범죄자들에게 범죄를 저지를 수 있는 기회</a:t>
            </a:r>
            <a:r>
              <a:rPr lang="en-US" altLang="ko-KR" sz="1400" dirty="0"/>
              <a:t>(opportunity)</a:t>
            </a:r>
            <a:r>
              <a:rPr lang="ko-KR" altLang="en-US" sz="1400" dirty="0"/>
              <a:t>를 없앰으로써</a:t>
            </a:r>
            <a:r>
              <a:rPr lang="en-US" altLang="ko-KR" sz="1400" dirty="0"/>
              <a:t>, </a:t>
            </a:r>
            <a:r>
              <a:rPr lang="ko-KR" altLang="en-US" sz="1400" dirty="0"/>
              <a:t>범죄발생률을 감소시키려는 시도를 말함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</a:t>
            </a:r>
          </a:p>
          <a:p>
            <a:pPr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만약</a:t>
            </a:r>
            <a:r>
              <a:rPr lang="en-US" altLang="ko-KR" sz="1400" dirty="0"/>
              <a:t>, </a:t>
            </a:r>
            <a:r>
              <a:rPr lang="ko-KR" altLang="en-US" sz="1400" dirty="0"/>
              <a:t>법률과 처벌을 통한 위협에도 불구하고</a:t>
            </a:r>
            <a:r>
              <a:rPr lang="en-US" altLang="ko-KR" sz="1400" dirty="0"/>
              <a:t>, </a:t>
            </a:r>
            <a:r>
              <a:rPr lang="ko-KR" altLang="en-US" sz="1400" dirty="0"/>
              <a:t>어떤 사람들에게 범죄를 저지르는 것이 여전히 매력적인 것으로 여겨진다면</a:t>
            </a:r>
            <a:r>
              <a:rPr lang="en-US" altLang="ko-KR" sz="1400" dirty="0"/>
              <a:t>, </a:t>
            </a:r>
            <a:r>
              <a:rPr lang="ko-KR" altLang="en-US" sz="1400" dirty="0"/>
              <a:t>그러한 경우 그들의 범행을 통제할 수 있는 유일한 방법은 상당한 </a:t>
            </a:r>
            <a:r>
              <a:rPr lang="ko-KR" altLang="en-US" sz="1400" dirty="0" err="1"/>
              <a:t>기간동안</a:t>
            </a:r>
            <a:r>
              <a:rPr lang="ko-KR" altLang="en-US" sz="1400" dirty="0"/>
              <a:t> 그들을 수감하는 것이 대안이라고 주장함</a:t>
            </a:r>
            <a:endParaRPr lang="en-US" altLang="ko-KR" sz="1400" dirty="0"/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- Rand </a:t>
            </a:r>
            <a:r>
              <a:rPr lang="ko-KR" altLang="en-US" sz="1400" dirty="0"/>
              <a:t>연구소의 </a:t>
            </a:r>
            <a:r>
              <a:rPr lang="en-US" altLang="ko-KR" sz="1400" dirty="0"/>
              <a:t>Peter Greenwood</a:t>
            </a:r>
            <a:r>
              <a:rPr lang="ko-KR" altLang="en-US" sz="1400" dirty="0"/>
              <a:t>가 주장하기를</a:t>
            </a:r>
            <a:r>
              <a:rPr lang="en-US" altLang="ko-KR" sz="1400" dirty="0"/>
              <a:t>, </a:t>
            </a:r>
            <a:r>
              <a:rPr lang="ko-KR" altLang="en-US" sz="1400" dirty="0"/>
              <a:t>선별적인 수감조치는 범죄감소 전략에 효과적이라고 함  </a:t>
            </a:r>
            <a:r>
              <a:rPr lang="en-US" altLang="ko-KR" sz="1400" dirty="0"/>
              <a:t>: </a:t>
            </a:r>
            <a:r>
              <a:rPr lang="ko-KR" altLang="en-US" sz="1400" dirty="0"/>
              <a:t>상습적인 범죄자들에 대한 선별적 수감조치는 </a:t>
            </a:r>
            <a:r>
              <a:rPr lang="en-US" altLang="ko-KR" sz="1400" dirty="0"/>
              <a:t>15% </a:t>
            </a:r>
            <a:r>
              <a:rPr lang="ko-KR" altLang="en-US" sz="1400" dirty="0"/>
              <a:t>정도의 강도범죄 </a:t>
            </a:r>
            <a:r>
              <a:rPr lang="ko-KR" altLang="en-US" sz="1400" dirty="0" err="1"/>
              <a:t>발생율과</a:t>
            </a:r>
            <a:r>
              <a:rPr lang="ko-KR" altLang="en-US" sz="1400" dirty="0"/>
              <a:t> </a:t>
            </a:r>
            <a:r>
              <a:rPr lang="en-US" altLang="ko-KR" sz="1400" dirty="0"/>
              <a:t>5% </a:t>
            </a:r>
            <a:r>
              <a:rPr lang="ko-KR" altLang="en-US" sz="1400" dirty="0"/>
              <a:t>정도의 재소자 비율을 줄일 수 있었다는 것을 발견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endParaRPr lang="ko-KR" altLang="en-US" sz="1400" dirty="0"/>
          </a:p>
          <a:p>
            <a:pPr>
              <a:buFontTx/>
              <a:buChar char="-"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r>
              <a:rPr lang="en-US" altLang="ko-KR" sz="1400" b="1" dirty="0"/>
              <a:t>3-5. </a:t>
            </a:r>
            <a:r>
              <a:rPr lang="ko-KR" altLang="en-US" sz="1400" b="1" dirty="0"/>
              <a:t>합리적 선택이론에 근거한 범죄유형의 이해 </a:t>
            </a:r>
            <a:r>
              <a:rPr lang="en-US" altLang="ko-KR" sz="1400" b="1" dirty="0"/>
              <a:t>: </a:t>
            </a:r>
            <a:r>
              <a:rPr lang="ko-KR" altLang="en-US" sz="1400" b="1" dirty="0">
                <a:solidFill>
                  <a:srgbClr val="FF0000"/>
                </a:solidFill>
              </a:rPr>
              <a:t>절도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endParaRPr lang="en-US" altLang="ko-KR" sz="1400" b="1" dirty="0"/>
          </a:p>
          <a:p>
            <a:r>
              <a:rPr lang="en-US" altLang="ko-KR" sz="1400" b="1" dirty="0"/>
              <a:t>ex : </a:t>
            </a:r>
            <a:r>
              <a:rPr lang="ko-KR" altLang="en-US" sz="1400" b="1" dirty="0"/>
              <a:t>상업지역 절도에 대한  선택사항 </a:t>
            </a:r>
            <a:r>
              <a:rPr lang="en-US" altLang="ko-KR" sz="1400" b="1" dirty="0"/>
              <a:t>10</a:t>
            </a:r>
            <a:r>
              <a:rPr lang="ko-KR" altLang="en-US" sz="1400" b="1" dirty="0"/>
              <a:t>가지</a:t>
            </a:r>
            <a:r>
              <a:rPr lang="en-US" altLang="ko-KR" sz="1400" b="1" dirty="0"/>
              <a:t>!!</a:t>
            </a:r>
          </a:p>
          <a:p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주거침입절도범에 의하여 만들어지는 이익들</a:t>
            </a:r>
            <a:r>
              <a:rPr lang="en-US" altLang="ko-KR" sz="1200" dirty="0"/>
              <a:t>: </a:t>
            </a:r>
            <a:r>
              <a:rPr lang="ko-KR" altLang="en-US" sz="1200" dirty="0"/>
              <a:t>높은 이익이 될 만한 것이 있는가</a:t>
            </a:r>
            <a:r>
              <a:rPr lang="en-US" altLang="ko-KR" sz="1200" dirty="0"/>
              <a:t>?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체포될 가능성</a:t>
            </a:r>
            <a:r>
              <a:rPr lang="en-US" altLang="ko-KR" sz="1200" dirty="0"/>
              <a:t>: </a:t>
            </a:r>
            <a:r>
              <a:rPr lang="ko-KR" altLang="en-US" sz="1200" dirty="0"/>
              <a:t>나는 그것으로부터 도주할 수 있는가</a:t>
            </a:r>
            <a:r>
              <a:rPr lang="en-US" altLang="ko-KR" sz="1200" dirty="0"/>
              <a:t>?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범행표적물의 장소</a:t>
            </a:r>
            <a:r>
              <a:rPr lang="en-US" altLang="ko-KR" sz="1200" dirty="0"/>
              <a:t>: </a:t>
            </a:r>
            <a:r>
              <a:rPr lang="ko-KR" altLang="en-US" sz="1200" dirty="0"/>
              <a:t>그 표적물이 중요한 도로 혹은 통로에 가까운가</a:t>
            </a:r>
            <a:r>
              <a:rPr lang="en-US" altLang="ko-KR" sz="1200" dirty="0"/>
              <a:t>? </a:t>
            </a:r>
            <a:r>
              <a:rPr lang="ko-KR" altLang="en-US" sz="1200" dirty="0"/>
              <a:t>상가지역의 주거침입절도범들은 멀리 떨어져 있는 표적물을 좋아한다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4. </a:t>
            </a:r>
            <a:r>
              <a:rPr lang="ko-KR" altLang="en-US" sz="1200" dirty="0"/>
              <a:t>모서리 장소</a:t>
            </a:r>
            <a:r>
              <a:rPr lang="en-US" altLang="ko-KR" sz="1200" dirty="0"/>
              <a:t>(corner lot):  </a:t>
            </a:r>
            <a:r>
              <a:rPr lang="ko-KR" altLang="en-US" sz="1200" dirty="0"/>
              <a:t>범행표적물이  코너에 있는가</a:t>
            </a:r>
            <a:r>
              <a:rPr lang="en-US" altLang="ko-KR" sz="1200" dirty="0"/>
              <a:t>? </a:t>
            </a:r>
            <a:r>
              <a:rPr lang="ko-KR" altLang="en-US" sz="1200" dirty="0"/>
              <a:t>코너에 있는 재물들이 들어가고 나오기에 용이하다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5. </a:t>
            </a:r>
            <a:r>
              <a:rPr lang="ko-KR" altLang="en-US" sz="1200" dirty="0"/>
              <a:t>쇼핑몰</a:t>
            </a:r>
            <a:r>
              <a:rPr lang="en-US" altLang="ko-KR" sz="1200" dirty="0"/>
              <a:t>: </a:t>
            </a:r>
            <a:r>
              <a:rPr lang="ko-KR" altLang="en-US" sz="1200" dirty="0"/>
              <a:t>범행 표적물이 쇼핑몰 안에 있는가</a:t>
            </a:r>
            <a:r>
              <a:rPr lang="en-US" altLang="ko-KR" sz="1200" dirty="0"/>
              <a:t>? Mall</a:t>
            </a:r>
            <a:r>
              <a:rPr lang="ko-KR" altLang="en-US" sz="1200" dirty="0"/>
              <a:t>과 대규모 소매상점들은 이상적인 범행표적물이다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6. </a:t>
            </a:r>
            <a:r>
              <a:rPr lang="ko-KR" altLang="en-US" sz="1200" dirty="0"/>
              <a:t>상업지역의 </a:t>
            </a:r>
            <a:r>
              <a:rPr lang="ko-KR" altLang="en-US" sz="1200" dirty="0" err="1"/>
              <a:t>집중성</a:t>
            </a:r>
            <a:r>
              <a:rPr lang="en-US" altLang="ko-KR" sz="1200" dirty="0"/>
              <a:t>: </a:t>
            </a:r>
            <a:r>
              <a:rPr lang="ko-KR" altLang="en-US" sz="1200" dirty="0"/>
              <a:t>주변에 다른 상가들이 있는가</a:t>
            </a:r>
            <a:r>
              <a:rPr lang="en-US" altLang="ko-KR" sz="1200" dirty="0"/>
              <a:t>?</a:t>
            </a:r>
            <a:endParaRPr lang="ko-KR" altLang="en-US" sz="1200" dirty="0"/>
          </a:p>
          <a:p>
            <a:pPr>
              <a:buNone/>
            </a:pPr>
            <a:r>
              <a:rPr lang="ko-KR" altLang="en-US" sz="1200" dirty="0"/>
              <a:t>상업적 시설물들이 주변에 많을수록</a:t>
            </a:r>
            <a:r>
              <a:rPr lang="en-US" altLang="ko-KR" sz="1200" dirty="0"/>
              <a:t>, </a:t>
            </a:r>
            <a:r>
              <a:rPr lang="ko-KR" altLang="en-US" sz="1200" dirty="0"/>
              <a:t>주거침입 절도를 당할 가능성은 더 크다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7. </a:t>
            </a:r>
            <a:r>
              <a:rPr lang="ko-KR" altLang="en-US" sz="1200" dirty="0"/>
              <a:t>주거침입절도 경보장치</a:t>
            </a:r>
            <a:r>
              <a:rPr lang="en-US" altLang="ko-KR" sz="1200" dirty="0"/>
              <a:t>: </a:t>
            </a:r>
            <a:r>
              <a:rPr lang="ko-KR" altLang="en-US" sz="1200" dirty="0"/>
              <a:t>가시적인 경보장치 혹은 경보표시가 있는가</a:t>
            </a:r>
            <a:r>
              <a:rPr lang="en-US" altLang="ko-KR" sz="1200" dirty="0"/>
              <a:t>?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8. </a:t>
            </a:r>
            <a:r>
              <a:rPr lang="ko-KR" altLang="en-US" sz="1200" dirty="0"/>
              <a:t>외부의 조명상태</a:t>
            </a:r>
            <a:r>
              <a:rPr lang="en-US" altLang="ko-KR" sz="1200" dirty="0"/>
              <a:t>: </a:t>
            </a:r>
            <a:r>
              <a:rPr lang="ko-KR" altLang="en-US" sz="1200" dirty="0"/>
              <a:t>범행 표적물 주변지역이 얼마나 어두운가</a:t>
            </a:r>
            <a:r>
              <a:rPr lang="en-US" altLang="ko-KR" sz="1200" dirty="0"/>
              <a:t>?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9. </a:t>
            </a:r>
            <a:r>
              <a:rPr lang="ko-KR" altLang="en-US" sz="1200" dirty="0"/>
              <a:t>상가지역에서 시설물이 형성되었던 시간의 길이</a:t>
            </a:r>
            <a:r>
              <a:rPr lang="en-US" altLang="ko-KR" sz="1200" dirty="0"/>
              <a:t>: </a:t>
            </a:r>
            <a:r>
              <a:rPr lang="ko-KR" altLang="en-US" sz="1200" dirty="0"/>
              <a:t>이것은 새로운 가게인가</a:t>
            </a:r>
            <a:r>
              <a:rPr lang="en-US" altLang="ko-KR" sz="1200" dirty="0"/>
              <a:t>? </a:t>
            </a:r>
            <a:r>
              <a:rPr lang="ko-KR" altLang="en-US" sz="1200" dirty="0"/>
              <a:t>새로운 상업지역 시설물은 주요한 범행표적물이다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>
              <a:buNone/>
            </a:pPr>
            <a:r>
              <a:rPr lang="en-US" altLang="ko-KR" sz="1200" dirty="0"/>
              <a:t>10. </a:t>
            </a:r>
            <a:r>
              <a:rPr lang="ko-KR" altLang="en-US" sz="1200" dirty="0"/>
              <a:t>소매상점</a:t>
            </a:r>
            <a:r>
              <a:rPr lang="en-US" altLang="ko-KR" sz="1200" dirty="0"/>
              <a:t>: </a:t>
            </a:r>
            <a:r>
              <a:rPr lang="ko-KR" altLang="en-US" sz="1200" dirty="0"/>
              <a:t>범행표적물이 소매가게인가</a:t>
            </a:r>
            <a:r>
              <a:rPr lang="en-US" altLang="ko-KR" sz="1200" dirty="0"/>
              <a:t>? </a:t>
            </a:r>
            <a:r>
              <a:rPr lang="ko-KR" altLang="en-US" sz="1200" dirty="0"/>
              <a:t>소매가게는 도매가게보다 선호된다</a:t>
            </a:r>
            <a:r>
              <a:rPr lang="en-US" altLang="ko-KR" sz="1200" dirty="0"/>
              <a:t>.</a:t>
            </a:r>
          </a:p>
          <a:p>
            <a:pPr>
              <a:buNone/>
            </a:pPr>
            <a:endParaRPr lang="en-US" altLang="ko-KR" sz="1200" dirty="0"/>
          </a:p>
          <a:p>
            <a:pPr>
              <a:buNone/>
            </a:pPr>
            <a:endParaRPr lang="en-US" altLang="ko-KR" sz="1200" dirty="0"/>
          </a:p>
          <a:p>
            <a:pPr>
              <a:buFontTx/>
              <a:buChar char="-"/>
            </a:pPr>
            <a:r>
              <a:rPr lang="en-US" altLang="ko-KR" sz="1200" dirty="0"/>
              <a:t>* </a:t>
            </a:r>
            <a:r>
              <a:rPr lang="ko-KR" altLang="en-US" sz="1200" dirty="0"/>
              <a:t>출처 </a:t>
            </a:r>
            <a:r>
              <a:rPr lang="en-US" altLang="ko-KR" sz="1200" dirty="0"/>
              <a:t>: </a:t>
            </a:r>
            <a:r>
              <a:rPr lang="en-US" sz="1100" dirty="0"/>
              <a:t>Simon </a:t>
            </a:r>
            <a:r>
              <a:rPr lang="en-US" sz="1100" dirty="0" err="1"/>
              <a:t>Hakin</a:t>
            </a:r>
            <a:r>
              <a:rPr lang="en-US" sz="1100" dirty="0"/>
              <a:t> and </a:t>
            </a:r>
            <a:r>
              <a:rPr lang="en-US" sz="1100" dirty="0" err="1"/>
              <a:t>Yochanan</a:t>
            </a:r>
            <a:r>
              <a:rPr lang="en-US" sz="1100" dirty="0"/>
              <a:t> </a:t>
            </a:r>
            <a:r>
              <a:rPr lang="en-US" sz="1100" dirty="0" err="1"/>
              <a:t>Shachmurove</a:t>
            </a:r>
            <a:r>
              <a:rPr lang="en-US" sz="1100" dirty="0"/>
              <a:t>, "Spatial and Temporal Patterns of Commercial Burglaries: The Evidence Examined," </a:t>
            </a:r>
            <a:r>
              <a:rPr lang="en-US" sz="1100" i="1" dirty="0"/>
              <a:t>American Journal of Economics and Sociology</a:t>
            </a:r>
            <a:r>
              <a:rPr lang="en-US" sz="1100" dirty="0"/>
              <a:t>, 55, 1996:443-456.</a:t>
            </a:r>
          </a:p>
          <a:p>
            <a:pPr>
              <a:buFontTx/>
              <a:buChar char="-"/>
            </a:pPr>
            <a:endParaRPr lang="ko-KR" altLang="en-US" sz="1200" dirty="0"/>
          </a:p>
          <a:p>
            <a:pPr>
              <a:buFontTx/>
              <a:buChar char="-"/>
            </a:pPr>
            <a:endParaRPr lang="ko-KR" altLang="en-US" sz="1200" dirty="0"/>
          </a:p>
          <a:p>
            <a:pPr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r>
              <a:rPr lang="en-US" altLang="ko-KR" sz="1400" b="1" dirty="0"/>
              <a:t>3-5. </a:t>
            </a:r>
            <a:r>
              <a:rPr lang="ko-KR" altLang="en-US" sz="1400" b="1" dirty="0"/>
              <a:t>합리적 선택이론에 근거한 범죄유형의 이해 </a:t>
            </a:r>
            <a:r>
              <a:rPr lang="en-US" altLang="ko-KR" sz="1400" b="1" dirty="0"/>
              <a:t>: </a:t>
            </a:r>
            <a:r>
              <a:rPr lang="ko-KR" altLang="en-US" sz="1400" b="1" dirty="0">
                <a:solidFill>
                  <a:srgbClr val="FF0000"/>
                </a:solidFill>
              </a:rPr>
              <a:t>강도</a:t>
            </a:r>
            <a:r>
              <a:rPr lang="en-US" sz="1400" b="1" dirty="0">
                <a:solidFill>
                  <a:srgbClr val="FF0000"/>
                </a:solidFill>
              </a:rPr>
              <a:t>(Robberies)</a:t>
            </a:r>
            <a:endParaRPr lang="en-US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800" b="1" dirty="0"/>
          </a:p>
          <a:p>
            <a:pPr>
              <a:buNone/>
            </a:pPr>
            <a:r>
              <a:rPr lang="en-US" altLang="ko-KR" sz="1800" b="1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노상강도범들은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주로 여성을 대상으로 함 </a:t>
            </a:r>
            <a:r>
              <a:rPr lang="en-US" altLang="ko-KR" sz="1400" dirty="0"/>
              <a:t>: </a:t>
            </a:r>
            <a:r>
              <a:rPr lang="ko-KR" altLang="en-US" sz="1400" dirty="0"/>
              <a:t>여성들이 범행 표적이 되는 경우는</a:t>
            </a:r>
            <a:r>
              <a:rPr lang="en-US" altLang="ko-KR" sz="1400" dirty="0"/>
              <a:t>, </a:t>
            </a:r>
            <a:r>
              <a:rPr lang="ko-KR" altLang="en-US" sz="1400" dirty="0"/>
              <a:t>피해여성들이 저항하지 않을 것이며</a:t>
            </a:r>
            <a:r>
              <a:rPr lang="en-US" altLang="ko-KR" sz="1400" dirty="0"/>
              <a:t>, </a:t>
            </a:r>
            <a:r>
              <a:rPr lang="ko-KR" altLang="en-US" sz="1400" dirty="0"/>
              <a:t>무장</a:t>
            </a:r>
            <a:r>
              <a:rPr lang="en-US" altLang="ko-KR" sz="1400" dirty="0"/>
              <a:t>(</a:t>
            </a:r>
            <a:r>
              <a:rPr lang="ko-KR" altLang="en-US" sz="1400" dirty="0"/>
              <a:t>武裝</a:t>
            </a:r>
            <a:r>
              <a:rPr lang="en-US" altLang="ko-KR" sz="1400" dirty="0"/>
              <a:t>)</a:t>
            </a:r>
            <a:r>
              <a:rPr lang="ko-KR" altLang="en-US" sz="1400" dirty="0"/>
              <a:t>하지 않았을 것이라고 강도범들이 믿고 있기 때문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반면에</a:t>
            </a:r>
            <a:r>
              <a:rPr lang="en-US" altLang="ko-KR" sz="1400" dirty="0"/>
              <a:t>, </a:t>
            </a:r>
            <a:r>
              <a:rPr lang="ko-KR" altLang="en-US" sz="1400" dirty="0"/>
              <a:t>여성들은 좋은 범행표적이 아니라고 하는 경우는</a:t>
            </a:r>
            <a:r>
              <a:rPr lang="en-US" altLang="ko-KR" sz="1400" dirty="0"/>
              <a:t> </a:t>
            </a:r>
            <a:r>
              <a:rPr lang="ko-KR" altLang="en-US" sz="1400" dirty="0"/>
              <a:t>여성들은 남성들만큼 많은 돈을 갖고 다니지 않는다고 강도범들이 생각하기 때문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강도를 저지르려는 강도범들 역시 주거침입절도범들이 고민하고 있는 것과 같은 몇몇 요소들에 관심을 갖고 있음</a:t>
            </a:r>
            <a:r>
              <a:rPr lang="en-US" altLang="ko-KR" sz="1400" dirty="0"/>
              <a:t> </a:t>
            </a:r>
          </a:p>
          <a:p>
            <a:pPr>
              <a:buNone/>
            </a:pPr>
            <a:r>
              <a:rPr lang="en-US" altLang="ko-KR" sz="1400" dirty="0"/>
              <a:t>    :  </a:t>
            </a:r>
            <a:r>
              <a:rPr lang="ko-KR" altLang="en-US" sz="1400" dirty="0"/>
              <a:t>잠재적 강도범죄 장소들</a:t>
            </a:r>
            <a:r>
              <a:rPr lang="en-US" altLang="ko-KR" sz="1400" dirty="0"/>
              <a:t>, </a:t>
            </a:r>
            <a:r>
              <a:rPr lang="ko-KR" altLang="en-US" sz="1400" dirty="0"/>
              <a:t>잠재적 이익</a:t>
            </a:r>
            <a:r>
              <a:rPr lang="en-US" altLang="ko-KR" sz="1400" dirty="0"/>
              <a:t>, </a:t>
            </a:r>
            <a:r>
              <a:rPr lang="ko-KR" altLang="en-US" sz="1400" dirty="0"/>
              <a:t>보안요원의 역량</a:t>
            </a:r>
            <a:r>
              <a:rPr lang="en-US" altLang="ko-KR" sz="1400" dirty="0"/>
              <a:t>, </a:t>
            </a:r>
            <a:r>
              <a:rPr lang="ko-KR" altLang="en-US" sz="1400" dirty="0"/>
              <a:t>우연하게 누군가가 끼어들 가능성</a:t>
            </a:r>
            <a:r>
              <a:rPr lang="en-US" altLang="ko-KR" sz="1400" dirty="0"/>
              <a:t>, </a:t>
            </a:r>
            <a:r>
              <a:rPr lang="ko-KR" altLang="en-US" sz="1400" dirty="0"/>
              <a:t>경비원의 배치</a:t>
            </a:r>
            <a:r>
              <a:rPr lang="en-US" altLang="ko-KR" sz="1400" dirty="0"/>
              <a:t>, </a:t>
            </a:r>
            <a:r>
              <a:rPr lang="ko-KR" altLang="en-US" sz="1400" dirty="0"/>
              <a:t>감시카메라들</a:t>
            </a:r>
            <a:r>
              <a:rPr lang="en-US" altLang="ko-KR" sz="1400" dirty="0"/>
              <a:t>, </a:t>
            </a:r>
            <a:r>
              <a:rPr lang="ko-KR" altLang="en-US" sz="1400" dirty="0"/>
              <a:t>경보장치 등</a:t>
            </a:r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FontTx/>
              <a:buChar char="-"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1400" dirty="0"/>
              <a:t>3-6. </a:t>
            </a:r>
            <a:r>
              <a:rPr lang="ko-KR" altLang="en-US" sz="1400"/>
              <a:t>정책적 </a:t>
            </a:r>
            <a:r>
              <a:rPr lang="ko-KR" altLang="en-US" sz="1400" smtClean="0"/>
              <a:t>함의 </a:t>
            </a:r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처벌의 확실성과 체포 가능성 확대야 말로 형벌의 </a:t>
            </a:r>
            <a:r>
              <a:rPr lang="ko-KR" altLang="en-US" sz="1400" dirty="0" err="1"/>
              <a:t>가혹성</a:t>
            </a:r>
            <a:r>
              <a:rPr lang="ko-KR" altLang="en-US" sz="1400" dirty="0"/>
              <a:t> 보다 범죄억지 효과가 훨씬 더 크다고 할 수 있음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소추</a:t>
            </a:r>
            <a:r>
              <a:rPr lang="en-US" altLang="ko-KR" sz="1400" dirty="0"/>
              <a:t>, </a:t>
            </a:r>
            <a:r>
              <a:rPr lang="ko-KR" altLang="en-US" sz="1400" dirty="0"/>
              <a:t>재판</a:t>
            </a:r>
            <a:r>
              <a:rPr lang="en-US" altLang="ko-KR" sz="1400" dirty="0"/>
              <a:t>, </a:t>
            </a:r>
            <a:r>
              <a:rPr lang="ko-KR" altLang="en-US" sz="1400" dirty="0"/>
              <a:t>형벌집행 단계에서의 형사정책적 수단보다는 경찰의 사전 예방활동과 수사단계에서의 체포가능성 및 발각될 가능성을 증대시키는 정책적 수단이 </a:t>
            </a:r>
            <a:r>
              <a:rPr lang="ko-KR" altLang="en-US" sz="1400" dirty="0" err="1"/>
              <a:t>범죄억지면에서</a:t>
            </a:r>
            <a:r>
              <a:rPr lang="ko-KR" altLang="en-US" sz="1400" dirty="0"/>
              <a:t> 더 효과적인 것임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/>
              <a:t>이 중에서도 경찰의 범죄예방활동 중 순찰근무의 효과성과 </a:t>
            </a:r>
            <a:r>
              <a:rPr lang="ko-KR" altLang="en-US" sz="1400" dirty="0">
                <a:solidFill>
                  <a:srgbClr val="FF0000"/>
                </a:solidFill>
              </a:rPr>
              <a:t>체포역량을 강화시키는 것이야말로 중요한 형사정책적 수단임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정복경찰이나 경찰을 표시하는 순찰차량의 가시적 순찰활동이 매우 중요한 것임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합리적 선택이론에 근거한 범죄통제 전략들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2400" dirty="0"/>
              <a:t>(</a:t>
            </a:r>
            <a:r>
              <a:rPr lang="en-US" sz="2000" dirty="0"/>
              <a:t>Crime Control Strategies Based on Rational Choice</a:t>
            </a:r>
            <a:r>
              <a:rPr lang="en-US" sz="2400" dirty="0"/>
              <a:t>)</a:t>
            </a:r>
            <a:endParaRPr lang="ko-KR" altLang="en-US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218</TotalTime>
  <Words>1688</Words>
  <Application>Microsoft Office PowerPoint</Application>
  <PresentationFormat>화면 슬라이드 쇼(4:3)</PresentationFormat>
  <Paragraphs>218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HY견명조</vt:lpstr>
      <vt:lpstr>Arial</vt:lpstr>
      <vt:lpstr>Georgia</vt:lpstr>
      <vt:lpstr>Wingdings</vt:lpstr>
      <vt:lpstr>고구려 벽화</vt:lpstr>
      <vt:lpstr>합리적 선택이론과 범죄통제</vt:lpstr>
      <vt:lpstr>1. 범죄행동과 합리적 선택 관점     (Rational-Choice Perspective)</vt:lpstr>
      <vt:lpstr>2. 합리적 선택이론과 범행결정시 고려사항들</vt:lpstr>
      <vt:lpstr>2. 합리적 선택이론과 범행결정시 고려사항들</vt:lpstr>
      <vt:lpstr>2. 합리적 선택이론과 범행결정시 고려사항들</vt:lpstr>
      <vt:lpstr>2. 합리적 선택이론과 범행결정시 고려사항들</vt:lpstr>
      <vt:lpstr>3. 합리적 선택이론에 근거한 범죄통제 전략들 (Crime Control Strategies Based on Rational Choice)</vt:lpstr>
      <vt:lpstr>3. 합리적 선택이론에 근거한 범죄통제 전략들 (Crime Control Strategies Based on Rational Choice)</vt:lpstr>
      <vt:lpstr>3-2-1. 처벌의 확실성(Certainty of Punishment)</vt:lpstr>
      <vt:lpstr>3-2-2. 처벌의 엄격성과 억제효과</vt:lpstr>
      <vt:lpstr>3-2-3. 사형제도와 억제효과</vt:lpstr>
      <vt:lpstr>3-2-3. 사형제도와 억제효과</vt:lpstr>
      <vt:lpstr>PowerPoint 프레젠테이션</vt:lpstr>
      <vt:lpstr>3-2-4. 억제적 효과에 관한 경험적 논의들</vt:lpstr>
      <vt:lpstr>3. 합리적 선택이론에 근거한 범죄통제 전략들 (Crime Control Strategies Based on Rational Choice)</vt:lpstr>
      <vt:lpstr>3. 합리적 선택이론에 근거한 범죄통제 전략들 (Crime Control Strategies Based on Rational Choice)</vt:lpstr>
      <vt:lpstr>3. 합리적 선택이론에 근거한 범죄통제 전략들 (Crime Control Strategies Based on Rational Choice)</vt:lpstr>
      <vt:lpstr>3. 합리적 선택이론에 근거한 범죄통제 전략들 (Crime Control Strategies Based on Rational Choice)</vt:lpstr>
      <vt:lpstr>3. 합리적 선택이론에 근거한 범죄통제 전략들 (Crime Control Strategies Based on Rational Choice)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합리적 선택이론과 범죄통제</dc:title>
  <dc:creator>LG</dc:creator>
  <cp:lastModifiedBy>user</cp:lastModifiedBy>
  <cp:revision>33</cp:revision>
  <dcterms:created xsi:type="dcterms:W3CDTF">2009-09-11T11:04:36Z</dcterms:created>
  <dcterms:modified xsi:type="dcterms:W3CDTF">2025-02-21T05:53:24Z</dcterms:modified>
</cp:coreProperties>
</file>