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B6881-EB34-4C92-B3F4-0C53F579A2BF}" type="datetimeFigureOut">
              <a:rPr lang="ko-KR" altLang="en-US" smtClean="0"/>
              <a:t>2018-09-20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624744-1536-432D-9166-EAE3AB743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4078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2018-09-20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2018-09-20</a:t>
            </a:fld>
            <a:endParaRPr lang="ko-KR" alt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2018-09-20</a:t>
            </a:fld>
            <a:endParaRPr lang="ko-KR" alt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2018-09-20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2018-09-20</a:t>
            </a:fld>
            <a:endParaRPr lang="ko-KR" alt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2018-09-20</a:t>
            </a:fld>
            <a:endParaRPr lang="ko-KR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2018-09-20</a:t>
            </a:fld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2018-09-20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2018-09-20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D8E824A1-D4B1-4BFD-8F97-88E3CCDBFB04}" type="datetimeFigureOut">
              <a:rPr lang="ko-KR" altLang="en-US" smtClean="0"/>
              <a:t>2018-09-20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1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23528" y="1556792"/>
            <a:ext cx="7543800" cy="784498"/>
          </a:xfrm>
        </p:spPr>
        <p:txBody>
          <a:bodyPr/>
          <a:lstStyle/>
          <a:p>
            <a:r>
              <a:rPr lang="ko-KR" altLang="en-US" sz="2400" dirty="0" smtClean="0"/>
              <a:t>범죄심리학 </a:t>
            </a:r>
            <a:r>
              <a:rPr lang="ko-KR" altLang="en-US" sz="2400" dirty="0" smtClean="0"/>
              <a:t>제</a:t>
            </a:r>
            <a:r>
              <a:rPr lang="en-US" altLang="ko-KR" sz="2400" dirty="0"/>
              <a:t>5</a:t>
            </a:r>
            <a:r>
              <a:rPr lang="ko-KR" altLang="en-US" sz="2400" dirty="0" smtClean="0"/>
              <a:t>주</a:t>
            </a:r>
            <a:endParaRPr lang="ko-KR" altLang="en-US" sz="24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051720" y="3356992"/>
            <a:ext cx="6172200" cy="685800"/>
          </a:xfrm>
        </p:spPr>
        <p:txBody>
          <a:bodyPr>
            <a:noAutofit/>
          </a:bodyPr>
          <a:lstStyle/>
          <a:p>
            <a:r>
              <a:rPr lang="ko-KR" altLang="en-US" sz="4000" dirty="0" smtClean="0"/>
              <a:t>공격성</a:t>
            </a:r>
            <a:r>
              <a:rPr lang="en-US" altLang="ko-KR" sz="4000" dirty="0" smtClean="0"/>
              <a:t> </a:t>
            </a:r>
            <a:endParaRPr lang="ko-KR" altLang="en-US" sz="4000" dirty="0"/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827584" y="5661248"/>
            <a:ext cx="7543800" cy="14481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ko-KR" altLang="en-US" sz="2400" dirty="0" smtClean="0"/>
              <a:t>남재성 교수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79356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1. </a:t>
            </a:r>
            <a:r>
              <a:rPr lang="ko-KR" altLang="en-US" sz="2800" dirty="0" smtClean="0"/>
              <a:t>공격성의 정의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747765" y="1844824"/>
            <a:ext cx="7992888" cy="3456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b="1" dirty="0" smtClean="0">
                <a:solidFill>
                  <a:srgbClr val="FFFF00"/>
                </a:solidFill>
              </a:rPr>
              <a:t>일반적 정의</a:t>
            </a:r>
            <a:endParaRPr lang="en-US" altLang="ko-KR" sz="1400" b="1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- </a:t>
            </a:r>
            <a:r>
              <a:rPr lang="ko-KR" altLang="en-US" sz="1400" b="1" dirty="0" smtClean="0"/>
              <a:t>신체적으로 </a:t>
            </a:r>
            <a:r>
              <a:rPr lang="ko-KR" altLang="en-US" sz="1400" b="1" dirty="0"/>
              <a:t>또는 사회적으로 다른 </a:t>
            </a:r>
            <a:r>
              <a:rPr lang="ko-KR" altLang="en-US" sz="1400" b="1" dirty="0" smtClean="0"/>
              <a:t>개인을 해치고 </a:t>
            </a:r>
            <a:r>
              <a:rPr lang="ko-KR" altLang="en-US" sz="1400" b="1" dirty="0"/>
              <a:t>사물을 파괴하려는 의향과 </a:t>
            </a:r>
            <a:r>
              <a:rPr lang="ko-KR" altLang="en-US" sz="1400" b="1" dirty="0" smtClean="0"/>
              <a:t>시도</a:t>
            </a:r>
          </a:p>
          <a:p>
            <a:endParaRPr lang="en-US" altLang="ko-KR" sz="1400" b="1" dirty="0" smtClean="0"/>
          </a:p>
          <a:p>
            <a:r>
              <a:rPr lang="en-US" altLang="ko-KR" sz="1400" b="1" dirty="0" smtClean="0">
                <a:solidFill>
                  <a:srgbClr val="FFFF00"/>
                </a:solidFill>
              </a:rPr>
              <a:t>Bandura</a:t>
            </a:r>
            <a:r>
              <a:rPr lang="ko-KR" altLang="en-US" sz="1400" b="1" dirty="0" smtClean="0">
                <a:solidFill>
                  <a:srgbClr val="FFFF00"/>
                </a:solidFill>
              </a:rPr>
              <a:t>의 접근</a:t>
            </a:r>
            <a:endParaRPr lang="en-US" altLang="ko-KR" sz="1400" b="1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- </a:t>
            </a:r>
            <a:r>
              <a:rPr lang="ko-KR" altLang="en-US" sz="1400" b="1" dirty="0" smtClean="0"/>
              <a:t>가해자의 </a:t>
            </a:r>
            <a:r>
              <a:rPr lang="ko-KR" altLang="en-US" sz="1400" b="1" dirty="0"/>
              <a:t>행동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피해자의 판단 양쪽 </a:t>
            </a:r>
            <a:r>
              <a:rPr lang="ko-KR" altLang="en-US" sz="1400" b="1" dirty="0" smtClean="0"/>
              <a:t>모두를 고려해야 </a:t>
            </a:r>
            <a:r>
              <a:rPr lang="ko-KR" altLang="en-US" sz="1400" b="1" dirty="0"/>
              <a:t>한다고 지적</a:t>
            </a:r>
          </a:p>
          <a:p>
            <a:endParaRPr lang="en-US" altLang="ko-KR" sz="1400" b="1" dirty="0"/>
          </a:p>
          <a:p>
            <a:r>
              <a:rPr lang="ko-KR" altLang="en-US" sz="1400" b="1" dirty="0" smtClean="0">
                <a:solidFill>
                  <a:srgbClr val="FFFF00"/>
                </a:solidFill>
              </a:rPr>
              <a:t>종합적 정의</a:t>
            </a:r>
            <a:endParaRPr lang="en-US" altLang="ko-KR" sz="1400" b="1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- </a:t>
            </a:r>
            <a:r>
              <a:rPr lang="ko-KR" altLang="en-US" sz="1400" b="1" dirty="0" smtClean="0"/>
              <a:t>타인을 </a:t>
            </a:r>
            <a:r>
              <a:rPr lang="ko-KR" altLang="en-US" sz="1400" b="1" dirty="0"/>
              <a:t>신체적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심리적으로 해하려는 </a:t>
            </a:r>
            <a:r>
              <a:rPr lang="ko-KR" altLang="en-US" sz="1400" b="1" dirty="0" smtClean="0"/>
              <a:t>의도를 가지고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물건을 파괴하기 위하여 </a:t>
            </a:r>
            <a:r>
              <a:rPr lang="ko-KR" altLang="en-US" sz="1400" b="1" dirty="0" smtClean="0"/>
              <a:t>실행하거나 </a:t>
            </a:r>
            <a:r>
              <a:rPr lang="ko-KR" altLang="en-US" sz="1400" b="1" dirty="0" err="1" smtClean="0"/>
              <a:t>시도하</a:t>
            </a:r>
            <a:endParaRPr lang="en-US" altLang="ko-KR" sz="1400" b="1" dirty="0" smtClean="0"/>
          </a:p>
          <a:p>
            <a:pPr marL="18288" indent="0">
              <a:buNone/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 </a:t>
            </a:r>
            <a:r>
              <a:rPr lang="ko-KR" altLang="en-US" sz="1400" b="1" dirty="0" smtClean="0"/>
              <a:t>는 </a:t>
            </a:r>
            <a:r>
              <a:rPr lang="ko-KR" altLang="en-US" sz="1400" b="1" dirty="0"/>
              <a:t>사회에 반하는 행동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01571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2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공격성의 유형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747765" y="1844824"/>
            <a:ext cx="7992888" cy="3456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b="1" dirty="0" smtClean="0">
                <a:solidFill>
                  <a:srgbClr val="FFFF00"/>
                </a:solidFill>
              </a:rPr>
              <a:t>감정의 촉발 유무</a:t>
            </a:r>
            <a:endParaRPr lang="en-US" altLang="ko-KR" sz="1400" b="1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- </a:t>
            </a:r>
            <a:r>
              <a:rPr lang="ko-KR" altLang="en-US" sz="1400" b="1" dirty="0" smtClean="0"/>
              <a:t>적대적 공격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/>
              <a:t>도구적 공격</a:t>
            </a:r>
          </a:p>
          <a:p>
            <a:endParaRPr lang="en-US" altLang="ko-KR" sz="1400" b="1" dirty="0" smtClean="0"/>
          </a:p>
          <a:p>
            <a:r>
              <a:rPr lang="ko-KR" altLang="en-US" sz="1400" b="1" dirty="0" smtClean="0">
                <a:solidFill>
                  <a:srgbClr val="FFFF00"/>
                </a:solidFill>
              </a:rPr>
              <a:t>공격성의 발현 형태</a:t>
            </a:r>
            <a:endParaRPr lang="en-US" altLang="ko-KR" sz="1400" b="1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b="1" dirty="0" smtClean="0"/>
              <a:t>  - </a:t>
            </a:r>
            <a:r>
              <a:rPr lang="ko-KR" altLang="en-US" sz="1400" b="1" dirty="0" smtClean="0"/>
              <a:t>직접적인 공격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/>
              <a:t>간접적인 공격</a:t>
            </a:r>
            <a:endParaRPr lang="ko-KR" altLang="en-US" sz="1400" b="1" dirty="0"/>
          </a:p>
          <a:p>
            <a:endParaRPr lang="en-US" altLang="ko-KR" sz="1400" b="1" dirty="0"/>
          </a:p>
          <a:p>
            <a:r>
              <a:rPr lang="ko-KR" altLang="en-US" sz="1400" b="1" dirty="0" smtClean="0">
                <a:solidFill>
                  <a:srgbClr val="FFFF00"/>
                </a:solidFill>
              </a:rPr>
              <a:t>사회 규범에 의한 허용 여부</a:t>
            </a:r>
            <a:endParaRPr lang="en-US" altLang="ko-KR" sz="1400" b="1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- </a:t>
            </a:r>
            <a:r>
              <a:rPr lang="ko-KR" altLang="en-US" sz="1400" b="1" dirty="0" smtClean="0"/>
              <a:t>반사회적인 공격</a:t>
            </a:r>
            <a:r>
              <a:rPr lang="en-US" altLang="ko-KR" sz="1400" b="1" dirty="0" smtClean="0"/>
              <a:t>/</a:t>
            </a:r>
            <a:r>
              <a:rPr lang="ko-KR" altLang="en-US" sz="1400" b="1" dirty="0" err="1" smtClean="0"/>
              <a:t>친사회적인</a:t>
            </a:r>
            <a:r>
              <a:rPr lang="ko-KR" altLang="en-US" sz="1400" b="1" dirty="0" smtClean="0"/>
              <a:t> 공격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63271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19" y="188640"/>
            <a:ext cx="8489133" cy="914400"/>
          </a:xfrm>
        </p:spPr>
        <p:txBody>
          <a:bodyPr/>
          <a:lstStyle/>
          <a:p>
            <a:r>
              <a:rPr lang="en-US" altLang="ko-KR" sz="2800" dirty="0" smtClean="0"/>
              <a:t>2-1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공격성의 유형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적대적 공격성과 도구적 공격성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747765" y="1844824"/>
            <a:ext cx="7992888" cy="3456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 err="1"/>
              <a:t>Feshbach</a:t>
            </a:r>
            <a:r>
              <a:rPr lang="en-US" altLang="ko-KR" sz="1400" dirty="0"/>
              <a:t>(1964)</a:t>
            </a:r>
            <a:r>
              <a:rPr lang="ko-KR" altLang="en-US" sz="1400" dirty="0"/>
              <a:t>에 의해 최초로 구별</a:t>
            </a:r>
          </a:p>
          <a:p>
            <a:pPr marL="18288" indent="0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 smtClean="0"/>
              <a:t>가해자에게 </a:t>
            </a:r>
            <a:r>
              <a:rPr lang="ko-KR" altLang="en-US" sz="1400" dirty="0"/>
              <a:t>제공되는 보상에 의해 구별</a:t>
            </a:r>
          </a:p>
          <a:p>
            <a:endParaRPr lang="en-US" altLang="ko-KR" sz="1400" dirty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적대적 </a:t>
            </a:r>
            <a:r>
              <a:rPr lang="ko-KR" altLang="en-US" sz="1400" dirty="0">
                <a:solidFill>
                  <a:srgbClr val="FFFF00"/>
                </a:solidFill>
              </a:rPr>
              <a:t>공격</a:t>
            </a:r>
          </a:p>
          <a:p>
            <a:pPr marL="18288" indent="0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/>
              <a:t>목표 </a:t>
            </a:r>
            <a:r>
              <a:rPr lang="en-US" altLang="ko-KR" sz="1400" dirty="0"/>
              <a:t>: </a:t>
            </a:r>
            <a:r>
              <a:rPr lang="ko-KR" altLang="en-US" sz="1400" dirty="0">
                <a:solidFill>
                  <a:srgbClr val="FFFF00"/>
                </a:solidFill>
              </a:rPr>
              <a:t>피해자에게 해를 입히는 것</a:t>
            </a:r>
          </a:p>
          <a:p>
            <a:pPr marL="18288" indent="0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/>
              <a:t>종류 </a:t>
            </a:r>
            <a:r>
              <a:rPr lang="en-US" altLang="ko-KR" sz="1400" dirty="0"/>
              <a:t>: </a:t>
            </a:r>
            <a:r>
              <a:rPr lang="ko-KR" altLang="en-US" sz="1400" dirty="0"/>
              <a:t>모욕</a:t>
            </a:r>
            <a:r>
              <a:rPr lang="en-US" altLang="ko-KR" sz="1400" dirty="0"/>
              <a:t>, </a:t>
            </a:r>
            <a:r>
              <a:rPr lang="ko-KR" altLang="en-US" sz="1400" dirty="0"/>
              <a:t>신체적 공격</a:t>
            </a:r>
            <a:r>
              <a:rPr lang="en-US" altLang="ko-KR" sz="1400" dirty="0"/>
              <a:t>, </a:t>
            </a:r>
            <a:r>
              <a:rPr lang="ko-KR" altLang="en-US" sz="1400" dirty="0"/>
              <a:t>분노 화 유발상태에 대한 반응</a:t>
            </a:r>
          </a:p>
          <a:p>
            <a:pPr marL="18288" indent="0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/>
              <a:t>특징 </a:t>
            </a:r>
            <a:r>
              <a:rPr lang="en-US" altLang="ko-KR" sz="1400" dirty="0"/>
              <a:t>: </a:t>
            </a:r>
            <a:r>
              <a:rPr lang="ko-KR" altLang="en-US" sz="1400" dirty="0"/>
              <a:t>적대감에 의해 촉진</a:t>
            </a:r>
            <a:r>
              <a:rPr lang="en-US" altLang="ko-KR" sz="1400" dirty="0"/>
              <a:t>, </a:t>
            </a:r>
            <a:r>
              <a:rPr lang="ko-KR" altLang="en-US" sz="1400" dirty="0"/>
              <a:t>공격 좌절 분노 등 </a:t>
            </a:r>
            <a:r>
              <a:rPr lang="ko-KR" altLang="en-US" sz="1400" dirty="0" smtClean="0"/>
              <a:t>격렬하고 파괴적인 </a:t>
            </a:r>
            <a:r>
              <a:rPr lang="ko-KR" altLang="en-US" sz="1400" dirty="0"/>
              <a:t>감정과 관련</a:t>
            </a:r>
          </a:p>
          <a:p>
            <a:endParaRPr lang="en-US" altLang="ko-KR" sz="1400" dirty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도구적 </a:t>
            </a:r>
            <a:r>
              <a:rPr lang="ko-KR" altLang="en-US" sz="1400" dirty="0">
                <a:solidFill>
                  <a:srgbClr val="FFFF00"/>
                </a:solidFill>
              </a:rPr>
              <a:t>공격</a:t>
            </a:r>
          </a:p>
          <a:p>
            <a:pPr marL="18288" indent="0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/>
              <a:t>목표</a:t>
            </a:r>
            <a:r>
              <a:rPr lang="en-US" altLang="ko-KR" sz="1400" dirty="0"/>
              <a:t>: </a:t>
            </a:r>
            <a:r>
              <a:rPr lang="ko-KR" altLang="en-US" sz="1400" dirty="0">
                <a:solidFill>
                  <a:srgbClr val="FFFF00"/>
                </a:solidFill>
              </a:rPr>
              <a:t>현금가치를 가진 사물을 획득하는 것</a:t>
            </a:r>
          </a:p>
          <a:p>
            <a:pPr marL="18288" indent="0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/>
              <a:t>종류 </a:t>
            </a:r>
            <a:r>
              <a:rPr lang="en-US" altLang="ko-KR" sz="1400" dirty="0"/>
              <a:t>: </a:t>
            </a:r>
            <a:r>
              <a:rPr lang="ko-KR" altLang="en-US" sz="1400" dirty="0"/>
              <a:t>강도</a:t>
            </a:r>
            <a:r>
              <a:rPr lang="en-US" altLang="ko-KR" sz="1400" dirty="0"/>
              <a:t>, </a:t>
            </a:r>
            <a:r>
              <a:rPr lang="ko-KR" altLang="en-US" sz="1400" dirty="0"/>
              <a:t>절도</a:t>
            </a:r>
            <a:r>
              <a:rPr lang="en-US" altLang="ko-KR" sz="1400" dirty="0"/>
              <a:t>, </a:t>
            </a:r>
            <a:r>
              <a:rPr lang="ko-KR" altLang="en-US" sz="1400" dirty="0"/>
              <a:t>사기</a:t>
            </a:r>
          </a:p>
          <a:p>
            <a:pPr marL="18288" indent="0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/>
              <a:t>특징 </a:t>
            </a:r>
            <a:r>
              <a:rPr lang="en-US" altLang="ko-KR" sz="1400" dirty="0"/>
              <a:t>: </a:t>
            </a:r>
            <a:r>
              <a:rPr lang="ko-KR" altLang="en-US" sz="1400" dirty="0"/>
              <a:t>경쟁</a:t>
            </a:r>
            <a:r>
              <a:rPr lang="en-US" altLang="ko-KR" sz="1400" dirty="0"/>
              <a:t>, </a:t>
            </a:r>
            <a:r>
              <a:rPr lang="ko-KR" altLang="en-US" sz="1400" dirty="0"/>
              <a:t>타인이 소유한 것에 대한 욕망으로 부터 시작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93300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19" y="188640"/>
            <a:ext cx="8489133" cy="914400"/>
          </a:xfrm>
        </p:spPr>
        <p:txBody>
          <a:bodyPr/>
          <a:lstStyle/>
          <a:p>
            <a:r>
              <a:rPr lang="en-US" altLang="ko-KR" sz="2800" dirty="0" smtClean="0"/>
              <a:t>2-2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공격성의 유형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직</a:t>
            </a:r>
            <a:r>
              <a:rPr lang="ko-KR" altLang="en-US" sz="2800" dirty="0"/>
              <a:t>접</a:t>
            </a:r>
            <a:r>
              <a:rPr lang="ko-KR" altLang="en-US" sz="2800" dirty="0" smtClean="0"/>
              <a:t>적 공격성과 간접적 공격성</a:t>
            </a:r>
            <a:endParaRPr lang="ko-KR" alt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816"/>
            <a:ext cx="7771780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612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19" y="188640"/>
            <a:ext cx="8489133" cy="914400"/>
          </a:xfrm>
        </p:spPr>
        <p:txBody>
          <a:bodyPr/>
          <a:lstStyle/>
          <a:p>
            <a:r>
              <a:rPr lang="en-US" altLang="ko-KR" sz="2800" dirty="0" smtClean="0"/>
              <a:t>2-3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공격성의 유형 </a:t>
            </a:r>
            <a:r>
              <a:rPr lang="en-US" altLang="ko-KR" sz="2800" dirty="0" smtClean="0"/>
              <a:t>: </a:t>
            </a:r>
            <a:r>
              <a:rPr lang="ko-KR" altLang="en-US" sz="2400" dirty="0" smtClean="0"/>
              <a:t>반사회적 공격성과 </a:t>
            </a:r>
            <a:r>
              <a:rPr lang="ko-KR" altLang="en-US" sz="2400" dirty="0" err="1" smtClean="0"/>
              <a:t>친사회적</a:t>
            </a:r>
            <a:r>
              <a:rPr lang="ko-KR" altLang="en-US" sz="2400" dirty="0" smtClean="0"/>
              <a:t> 공격성</a:t>
            </a:r>
            <a:endParaRPr lang="ko-KR" altLang="en-US" sz="2400" dirty="0"/>
          </a:p>
        </p:txBody>
      </p:sp>
      <p:sp>
        <p:nvSpPr>
          <p:cNvPr id="4" name="내용 개체 틀 1"/>
          <p:cNvSpPr txBox="1">
            <a:spLocks/>
          </p:cNvSpPr>
          <p:nvPr/>
        </p:nvSpPr>
        <p:spPr>
          <a:xfrm>
            <a:off x="747765" y="1844824"/>
            <a:ext cx="7992888" cy="3456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b="1" dirty="0" err="1">
                <a:solidFill>
                  <a:srgbClr val="FFFF00"/>
                </a:solidFill>
              </a:rPr>
              <a:t>친사회적</a:t>
            </a:r>
            <a:r>
              <a:rPr lang="ko-KR" altLang="en-US" sz="1400" b="1" dirty="0">
                <a:solidFill>
                  <a:srgbClr val="FFFF00"/>
                </a:solidFill>
              </a:rPr>
              <a:t> 공격 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 smtClean="0"/>
              <a:t>사회 </a:t>
            </a:r>
            <a:r>
              <a:rPr lang="ko-KR" altLang="en-US" sz="1400" dirty="0"/>
              <a:t>규범에 </a:t>
            </a:r>
            <a:r>
              <a:rPr lang="ko-KR" altLang="en-US" sz="1400" dirty="0" smtClean="0"/>
              <a:t>의해 받아들여지며</a:t>
            </a:r>
            <a:r>
              <a:rPr lang="en-US" altLang="ko-KR" sz="1400" dirty="0"/>
              <a:t>, </a:t>
            </a:r>
            <a:r>
              <a:rPr lang="ko-KR" altLang="en-US" sz="1400" dirty="0"/>
              <a:t>이로움을 주는 공격행동들</a:t>
            </a:r>
            <a:r>
              <a:rPr lang="en-US" altLang="ko-KR" sz="1400" dirty="0"/>
              <a:t>.</a:t>
            </a:r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ko-KR" altLang="en-US" sz="1400" dirty="0" smtClean="0"/>
              <a:t>종류 </a:t>
            </a:r>
            <a:r>
              <a:rPr lang="en-US" altLang="ko-KR" sz="1400" dirty="0"/>
              <a:t>: </a:t>
            </a:r>
            <a:r>
              <a:rPr lang="ko-KR" altLang="en-US" sz="1400" dirty="0"/>
              <a:t>법의 집행</a:t>
            </a:r>
            <a:r>
              <a:rPr lang="en-US" altLang="ko-KR" sz="1400" dirty="0"/>
              <a:t>, </a:t>
            </a:r>
            <a:r>
              <a:rPr lang="ko-KR" altLang="en-US" sz="1400" dirty="0"/>
              <a:t>부모의 훈육</a:t>
            </a:r>
            <a:r>
              <a:rPr lang="en-US" altLang="ko-KR" sz="1400" dirty="0"/>
              <a:t>, </a:t>
            </a:r>
            <a:r>
              <a:rPr lang="ko-KR" altLang="en-US" sz="1400" dirty="0"/>
              <a:t>전시에 </a:t>
            </a:r>
            <a:r>
              <a:rPr lang="ko-KR" altLang="en-US" sz="1400" dirty="0" smtClean="0"/>
              <a:t>명령에 복종</a:t>
            </a:r>
            <a:endParaRPr lang="ko-KR" altLang="en-US" sz="1400" dirty="0"/>
          </a:p>
          <a:p>
            <a:endParaRPr lang="en-US" altLang="ko-KR" sz="1400" b="1" dirty="0" smtClean="0"/>
          </a:p>
          <a:p>
            <a:r>
              <a:rPr lang="ko-KR" altLang="en-US" sz="1400" b="1" dirty="0" smtClean="0">
                <a:solidFill>
                  <a:srgbClr val="FFFF00"/>
                </a:solidFill>
              </a:rPr>
              <a:t>허용된 </a:t>
            </a:r>
            <a:r>
              <a:rPr lang="ko-KR" altLang="en-US" sz="1400" b="1" dirty="0">
                <a:solidFill>
                  <a:srgbClr val="FFFF00"/>
                </a:solidFill>
              </a:rPr>
              <a:t>공격 </a:t>
            </a:r>
            <a:endParaRPr lang="en-US" altLang="ko-KR" sz="1400" b="1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b="1" dirty="0" smtClean="0"/>
              <a:t>   - </a:t>
            </a:r>
            <a:r>
              <a:rPr lang="ko-KR" altLang="en-US" sz="1400" dirty="0" err="1" smtClean="0"/>
              <a:t>친사회적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공격과 </a:t>
            </a:r>
            <a:r>
              <a:rPr lang="ko-KR" altLang="en-US" sz="1400" dirty="0" smtClean="0"/>
              <a:t>반사회적 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공격의 </a:t>
            </a:r>
            <a:r>
              <a:rPr lang="ko-KR" altLang="en-US" sz="1400" dirty="0"/>
              <a:t>사이에 있음</a:t>
            </a:r>
            <a:r>
              <a:rPr lang="en-US" altLang="ko-KR" sz="1400" dirty="0"/>
              <a:t>.</a:t>
            </a:r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ko-KR" altLang="en-US" sz="1400" dirty="0" smtClean="0"/>
              <a:t>종류 </a:t>
            </a:r>
            <a:r>
              <a:rPr lang="en-US" altLang="ko-KR" sz="1400" dirty="0"/>
              <a:t>: </a:t>
            </a:r>
            <a:r>
              <a:rPr lang="ko-KR" altLang="en-US" sz="1400" dirty="0"/>
              <a:t>선수를 퇴장시키는 코치</a:t>
            </a:r>
            <a:r>
              <a:rPr lang="en-US" altLang="ko-KR" sz="1400" dirty="0"/>
              <a:t>, </a:t>
            </a:r>
            <a:r>
              <a:rPr lang="ko-KR" altLang="en-US" sz="1400" dirty="0"/>
              <a:t>정당방위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87719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19" y="188640"/>
            <a:ext cx="8489133" cy="914400"/>
          </a:xfrm>
        </p:spPr>
        <p:txBody>
          <a:bodyPr/>
          <a:lstStyle/>
          <a:p>
            <a:r>
              <a:rPr lang="en-US" altLang="ko-KR" sz="2800" dirty="0" smtClean="0"/>
              <a:t>3. </a:t>
            </a:r>
            <a:r>
              <a:rPr lang="ko-KR" altLang="en-US" sz="2800" dirty="0" smtClean="0"/>
              <a:t>공격성의 발달</a:t>
            </a:r>
            <a:r>
              <a:rPr lang="en-US" altLang="ko-KR" sz="2800" dirty="0" smtClean="0"/>
              <a:t>: </a:t>
            </a:r>
            <a:r>
              <a:rPr lang="ko-KR" altLang="en-US" sz="2800" dirty="0" err="1" smtClean="0"/>
              <a:t>학령기</a:t>
            </a:r>
            <a:r>
              <a:rPr lang="ko-KR" altLang="en-US" sz="2800" dirty="0" smtClean="0"/>
              <a:t> 이전</a:t>
            </a:r>
            <a:r>
              <a:rPr lang="en-US" altLang="ko-KR" sz="2800" dirty="0" smtClean="0"/>
              <a:t>/</a:t>
            </a:r>
            <a:r>
              <a:rPr lang="ko-KR" altLang="en-US" sz="2800" dirty="0" smtClean="0"/>
              <a:t>이후</a:t>
            </a:r>
            <a:endParaRPr lang="ko-KR" altLang="en-US" sz="2400" dirty="0"/>
          </a:p>
        </p:txBody>
      </p:sp>
      <p:sp>
        <p:nvSpPr>
          <p:cNvPr id="4" name="내용 개체 틀 1"/>
          <p:cNvSpPr txBox="1">
            <a:spLocks/>
          </p:cNvSpPr>
          <p:nvPr/>
        </p:nvSpPr>
        <p:spPr>
          <a:xfrm>
            <a:off x="683568" y="1268760"/>
            <a:ext cx="7992888" cy="2736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buNone/>
            </a:pPr>
            <a:r>
              <a:rPr lang="en-US" altLang="ko-KR" sz="1400" dirty="0" smtClean="0">
                <a:solidFill>
                  <a:srgbClr val="FFFF00"/>
                </a:solidFill>
              </a:rPr>
              <a:t>1) </a:t>
            </a:r>
            <a:r>
              <a:rPr lang="ko-KR" altLang="en-US" sz="1400" dirty="0" err="1" smtClean="0">
                <a:solidFill>
                  <a:srgbClr val="FFFF00"/>
                </a:solidFill>
              </a:rPr>
              <a:t>학령기</a:t>
            </a:r>
            <a:r>
              <a:rPr lang="ko-KR" altLang="en-US" sz="1400" dirty="0" smtClean="0">
                <a:solidFill>
                  <a:srgbClr val="FFFF00"/>
                </a:solidFill>
              </a:rPr>
              <a:t> 이전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endParaRPr lang="en-US" altLang="ko-KR" sz="1400" dirty="0" smtClean="0"/>
          </a:p>
          <a:p>
            <a:r>
              <a:rPr lang="ko-KR" altLang="en-US" sz="1400" dirty="0" smtClean="0"/>
              <a:t>분노의 </a:t>
            </a:r>
            <a:r>
              <a:rPr lang="ko-KR" altLang="en-US" sz="1400" dirty="0"/>
              <a:t>표출과 관련 </a:t>
            </a:r>
            <a:r>
              <a:rPr lang="en-US" altLang="ko-KR" sz="1400" dirty="0"/>
              <a:t>(</a:t>
            </a:r>
            <a:r>
              <a:rPr lang="ko-KR" altLang="en-US" sz="1400" dirty="0"/>
              <a:t>분노 </a:t>
            </a:r>
            <a:r>
              <a:rPr lang="en-US" altLang="ko-KR" sz="1400" dirty="0"/>
              <a:t>-&gt; </a:t>
            </a:r>
            <a:r>
              <a:rPr lang="ko-KR" altLang="en-US" sz="1400" dirty="0"/>
              <a:t>생존에 필수적</a:t>
            </a:r>
            <a:r>
              <a:rPr lang="en-US" altLang="ko-KR" sz="1400" dirty="0" smtClean="0"/>
              <a:t>)</a:t>
            </a:r>
            <a:endParaRPr lang="en-US" altLang="ko-KR" sz="1400" dirty="0"/>
          </a:p>
          <a:p>
            <a:r>
              <a:rPr lang="ko-KR" altLang="en-US" sz="1400" dirty="0" err="1" smtClean="0"/>
              <a:t>학령기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이전까지 점차적 </a:t>
            </a:r>
            <a:r>
              <a:rPr lang="ko-KR" altLang="en-US" sz="1400" dirty="0" smtClean="0"/>
              <a:t>감소 </a:t>
            </a:r>
            <a:r>
              <a:rPr lang="en-US" altLang="ko-KR" sz="1400" dirty="0" smtClean="0"/>
              <a:t>(</a:t>
            </a:r>
            <a:r>
              <a:rPr lang="ko-KR" altLang="en-US" sz="1400" dirty="0"/>
              <a:t>언어발달 </a:t>
            </a:r>
            <a:r>
              <a:rPr lang="en-US" altLang="ko-KR" sz="1400" dirty="0"/>
              <a:t>-&gt; </a:t>
            </a:r>
            <a:r>
              <a:rPr lang="ko-KR" altLang="en-US" sz="1400" dirty="0"/>
              <a:t>중재요인</a:t>
            </a:r>
            <a:r>
              <a:rPr lang="en-US" altLang="ko-KR" sz="1400" dirty="0" smtClean="0"/>
              <a:t>)</a:t>
            </a:r>
            <a:endParaRPr lang="en-US" altLang="ko-KR" sz="1400" dirty="0"/>
          </a:p>
          <a:p>
            <a:r>
              <a:rPr lang="ko-KR" altLang="en-US" sz="1400" dirty="0" smtClean="0"/>
              <a:t>언어지체와 </a:t>
            </a:r>
            <a:r>
              <a:rPr lang="ko-KR" altLang="en-US" sz="1400" dirty="0"/>
              <a:t>공격행동 사이의 </a:t>
            </a:r>
            <a:r>
              <a:rPr lang="ko-KR" altLang="en-US" sz="1400" dirty="0" smtClean="0"/>
              <a:t>상관연구</a:t>
            </a:r>
            <a:endParaRPr lang="en-US" altLang="ko-KR" sz="1400" dirty="0" smtClean="0"/>
          </a:p>
          <a:p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 smtClean="0">
                <a:solidFill>
                  <a:srgbClr val="FFFF00"/>
                </a:solidFill>
              </a:rPr>
              <a:t>2) </a:t>
            </a:r>
            <a:r>
              <a:rPr lang="ko-KR" altLang="en-US" sz="1400" dirty="0" err="1" smtClean="0">
                <a:solidFill>
                  <a:srgbClr val="FFFF00"/>
                </a:solidFill>
              </a:rPr>
              <a:t>학령기</a:t>
            </a:r>
            <a:r>
              <a:rPr lang="ko-KR" altLang="en-US" sz="1400" dirty="0" smtClean="0">
                <a:solidFill>
                  <a:srgbClr val="FFFF00"/>
                </a:solidFill>
              </a:rPr>
              <a:t> 이후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r>
              <a:rPr lang="ko-KR" altLang="en-US" sz="1400" dirty="0"/>
              <a:t>공격행동 형태 변화 </a:t>
            </a:r>
            <a:r>
              <a:rPr lang="en-US" altLang="ko-KR" sz="1400" dirty="0"/>
              <a:t>-&gt; </a:t>
            </a:r>
            <a:r>
              <a:rPr lang="ko-KR" altLang="en-US" sz="1400" dirty="0"/>
              <a:t>인간지향적이고 </a:t>
            </a:r>
            <a:r>
              <a:rPr lang="ko-KR" altLang="en-US" sz="1400" dirty="0" smtClean="0"/>
              <a:t>적대적  </a:t>
            </a:r>
            <a:r>
              <a:rPr lang="ko-KR" altLang="en-US" sz="1400" dirty="0"/>
              <a:t>특징</a:t>
            </a:r>
          </a:p>
          <a:p>
            <a:r>
              <a:rPr lang="ko-KR" altLang="en-US" sz="1400" dirty="0" smtClean="0"/>
              <a:t>복수와 </a:t>
            </a:r>
            <a:r>
              <a:rPr lang="ko-KR" altLang="en-US" sz="1400" dirty="0"/>
              <a:t>분노 반응을 통합</a:t>
            </a:r>
            <a:endParaRPr lang="ko-KR" altLang="en-US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933056"/>
            <a:ext cx="6445920" cy="2719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348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19" y="188640"/>
            <a:ext cx="8489133" cy="914400"/>
          </a:xfrm>
        </p:spPr>
        <p:txBody>
          <a:bodyPr/>
          <a:lstStyle/>
          <a:p>
            <a:r>
              <a:rPr lang="en-US" altLang="ko-KR" sz="2800" dirty="0"/>
              <a:t>4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공격성 이론</a:t>
            </a:r>
            <a:endParaRPr lang="ko-KR" altLang="en-US" sz="2400" dirty="0"/>
          </a:p>
        </p:txBody>
      </p:sp>
      <p:sp>
        <p:nvSpPr>
          <p:cNvPr id="4" name="내용 개체 틀 1"/>
          <p:cNvSpPr txBox="1">
            <a:spLocks/>
          </p:cNvSpPr>
          <p:nvPr/>
        </p:nvSpPr>
        <p:spPr>
          <a:xfrm>
            <a:off x="747765" y="1844824"/>
            <a:ext cx="7992888" cy="38884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/>
              <a:t>정신분석학적 </a:t>
            </a:r>
            <a:r>
              <a:rPr lang="ko-KR" altLang="en-US" sz="1400" dirty="0" smtClean="0"/>
              <a:t>관점</a:t>
            </a:r>
            <a:endParaRPr lang="en-US" altLang="ko-KR" sz="1400" dirty="0" smtClean="0"/>
          </a:p>
          <a:p>
            <a:endParaRPr lang="ko-KR" altLang="en-US" sz="1400" dirty="0"/>
          </a:p>
          <a:p>
            <a:r>
              <a:rPr lang="ko-KR" altLang="en-US" sz="1400" dirty="0" smtClean="0"/>
              <a:t>동물행동학적 관점</a:t>
            </a:r>
            <a:endParaRPr lang="en-US" altLang="ko-KR" sz="1400" dirty="0" smtClean="0"/>
          </a:p>
          <a:p>
            <a:pPr marL="18288" indent="0">
              <a:buNone/>
            </a:pPr>
            <a:endParaRPr lang="ko-KR" altLang="en-US" sz="1400" dirty="0"/>
          </a:p>
          <a:p>
            <a:r>
              <a:rPr lang="ko-KR" altLang="en-US" sz="1400" dirty="0" smtClean="0"/>
              <a:t>좌절</a:t>
            </a:r>
            <a:r>
              <a:rPr lang="en-US" altLang="ko-KR" sz="1400" dirty="0"/>
              <a:t>‐</a:t>
            </a:r>
            <a:r>
              <a:rPr lang="ko-KR" altLang="en-US" sz="1400" dirty="0" smtClean="0"/>
              <a:t>공격이론</a:t>
            </a:r>
            <a:endParaRPr lang="en-US" altLang="ko-KR" sz="1400" dirty="0" smtClean="0"/>
          </a:p>
          <a:p>
            <a:endParaRPr lang="ko-KR" altLang="en-US" sz="1400" dirty="0"/>
          </a:p>
          <a:p>
            <a:r>
              <a:rPr lang="ko-KR" altLang="en-US" sz="1400" dirty="0" smtClean="0"/>
              <a:t>자극전달이론</a:t>
            </a:r>
            <a:endParaRPr lang="en-US" altLang="ko-KR" sz="1400" dirty="0" smtClean="0"/>
          </a:p>
          <a:p>
            <a:endParaRPr lang="ko-KR" altLang="en-US" sz="1400" dirty="0"/>
          </a:p>
          <a:p>
            <a:r>
              <a:rPr lang="ko-KR" altLang="en-US" sz="1400" dirty="0" smtClean="0"/>
              <a:t>사회학습이론</a:t>
            </a:r>
            <a:endParaRPr lang="en-US" altLang="ko-KR" sz="1400" dirty="0" smtClean="0"/>
          </a:p>
          <a:p>
            <a:endParaRPr lang="ko-KR" altLang="en-US" sz="1400" dirty="0"/>
          </a:p>
          <a:p>
            <a:r>
              <a:rPr lang="ko-KR" altLang="en-US" sz="1400" dirty="0" smtClean="0"/>
              <a:t>공격성의 인지모형</a:t>
            </a:r>
            <a:endParaRPr lang="en-US" altLang="ko-KR" sz="1400" dirty="0" smtClean="0"/>
          </a:p>
          <a:p>
            <a:endParaRPr lang="ko-KR" altLang="en-US" sz="1400" dirty="0"/>
          </a:p>
          <a:p>
            <a:r>
              <a:rPr lang="ko-KR" altLang="en-US" sz="1400" dirty="0" smtClean="0"/>
              <a:t>신경생물학적 관점</a:t>
            </a:r>
            <a:endParaRPr lang="en-US" altLang="ko-KR" sz="1400" dirty="0" smtClean="0"/>
          </a:p>
          <a:p>
            <a:endParaRPr lang="ko-KR" altLang="en-US" sz="1400" dirty="0"/>
          </a:p>
          <a:p>
            <a:r>
              <a:rPr lang="ko-KR" altLang="en-US" sz="1400" dirty="0" smtClean="0"/>
              <a:t>공격성의 </a:t>
            </a:r>
            <a:r>
              <a:rPr lang="ko-KR" altLang="en-US" sz="1400" dirty="0"/>
              <a:t>중추신경기제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14773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19" y="188640"/>
            <a:ext cx="8489133" cy="914400"/>
          </a:xfrm>
        </p:spPr>
        <p:txBody>
          <a:bodyPr/>
          <a:lstStyle/>
          <a:p>
            <a:r>
              <a:rPr lang="en-US" altLang="ko-KR" sz="2800" dirty="0" smtClean="0"/>
              <a:t>4-1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공격성 이론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정신분석학적 관점</a:t>
            </a:r>
            <a:endParaRPr lang="ko-KR" altLang="en-US" sz="2400" dirty="0"/>
          </a:p>
        </p:txBody>
      </p:sp>
      <p:sp>
        <p:nvSpPr>
          <p:cNvPr id="4" name="내용 개체 틀 1"/>
          <p:cNvSpPr txBox="1">
            <a:spLocks/>
          </p:cNvSpPr>
          <p:nvPr/>
        </p:nvSpPr>
        <p:spPr>
          <a:xfrm>
            <a:off x="747765" y="1340768"/>
            <a:ext cx="7992888" cy="38884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>
                <a:solidFill>
                  <a:srgbClr val="FFFF00"/>
                </a:solidFill>
              </a:rPr>
              <a:t>Freud </a:t>
            </a:r>
            <a:r>
              <a:rPr lang="en-US" altLang="ko-KR" sz="1400" dirty="0">
                <a:solidFill>
                  <a:srgbClr val="FFFF00"/>
                </a:solidFill>
              </a:rPr>
              <a:t>(1961</a:t>
            </a:r>
            <a:r>
              <a:rPr lang="en-US" altLang="ko-KR" sz="1400" dirty="0" smtClean="0">
                <a:solidFill>
                  <a:srgbClr val="FFFF00"/>
                </a:solidFill>
              </a:rPr>
              <a:t>)</a:t>
            </a:r>
          </a:p>
          <a:p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 smtClean="0"/>
              <a:t>  • </a:t>
            </a:r>
            <a:r>
              <a:rPr lang="ko-KR" altLang="en-US" sz="1400" dirty="0"/>
              <a:t>인간은 본능적 공격적 충동에 취약하며 </a:t>
            </a:r>
            <a:r>
              <a:rPr lang="ko-KR" altLang="en-US" sz="1400" dirty="0" smtClean="0"/>
              <a:t>위험수위에 도달하기 </a:t>
            </a:r>
            <a:r>
              <a:rPr lang="ko-KR" altLang="en-US" sz="1400" dirty="0"/>
              <a:t>전에 배출되어야 할 공격적 </a:t>
            </a:r>
            <a:r>
              <a:rPr lang="ko-KR" altLang="en-US" sz="1400" dirty="0" smtClean="0"/>
              <a:t>에너지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를 가지고 있다고 가정</a:t>
            </a:r>
            <a:endParaRPr lang="en-US" altLang="ko-KR" sz="1400" dirty="0" smtClean="0"/>
          </a:p>
          <a:p>
            <a:pPr marL="18288" indent="0">
              <a:buNone/>
            </a:pPr>
            <a:endParaRPr lang="ko-KR" altLang="en-US" sz="1400" dirty="0"/>
          </a:p>
          <a:p>
            <a:pPr marL="18288" indent="0">
              <a:buNone/>
            </a:pPr>
            <a:r>
              <a:rPr lang="en-US" altLang="ko-KR" sz="1400" dirty="0" smtClean="0"/>
              <a:t>  • </a:t>
            </a:r>
            <a:r>
              <a:rPr lang="ko-KR" altLang="en-US" sz="1400" dirty="0"/>
              <a:t>모든 형태의 폭력이 공격적 에너지를 </a:t>
            </a:r>
            <a:r>
              <a:rPr lang="ko-KR" altLang="en-US" sz="1400" dirty="0" smtClean="0"/>
              <a:t>분출하는 표현이라고 주장</a:t>
            </a:r>
            <a:endParaRPr lang="en-US" altLang="ko-KR" sz="1400" dirty="0" smtClean="0"/>
          </a:p>
          <a:p>
            <a:pPr marL="18288" indent="0">
              <a:buNone/>
            </a:pPr>
            <a:endParaRPr lang="ko-KR" altLang="en-US" sz="1400" dirty="0"/>
          </a:p>
          <a:p>
            <a:pPr marL="18288" indent="0">
              <a:buNone/>
            </a:pPr>
            <a:r>
              <a:rPr lang="en-US" altLang="ko-KR" sz="1400" dirty="0" smtClean="0"/>
              <a:t>  • </a:t>
            </a:r>
            <a:r>
              <a:rPr lang="ko-KR" altLang="en-US" sz="1400" dirty="0"/>
              <a:t>카타르시스 </a:t>
            </a:r>
            <a:r>
              <a:rPr lang="en-US" altLang="ko-KR" sz="1400" dirty="0"/>
              <a:t>(catharsis)</a:t>
            </a:r>
            <a:r>
              <a:rPr lang="ko-KR" altLang="en-US" sz="1400" dirty="0"/>
              <a:t>를 통해 발산</a:t>
            </a:r>
            <a:r>
              <a:rPr lang="en-US" altLang="ko-KR" sz="1400" dirty="0"/>
              <a:t>: </a:t>
            </a:r>
            <a:r>
              <a:rPr lang="ko-KR" altLang="en-US" sz="1400" dirty="0"/>
              <a:t>스포츠 등을 </a:t>
            </a:r>
            <a:r>
              <a:rPr lang="ko-KR" altLang="en-US" sz="1400" dirty="0" smtClean="0"/>
              <a:t>통한 긍정적 </a:t>
            </a:r>
            <a:r>
              <a:rPr lang="ko-KR" altLang="en-US" sz="1400" dirty="0"/>
              <a:t>발산 또는 정신치료 </a:t>
            </a:r>
            <a:r>
              <a:rPr lang="en-US" altLang="ko-KR" sz="1400" dirty="0"/>
              <a:t>(psychotherapy</a:t>
            </a:r>
            <a:r>
              <a:rPr lang="en-US" altLang="ko-KR" sz="1400" dirty="0" smtClean="0"/>
              <a:t>)</a:t>
            </a:r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를 </a:t>
            </a:r>
            <a:r>
              <a:rPr lang="ko-KR" altLang="en-US" sz="1400" dirty="0"/>
              <a:t>통한 치료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38047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19" y="188640"/>
            <a:ext cx="8489133" cy="914400"/>
          </a:xfrm>
        </p:spPr>
        <p:txBody>
          <a:bodyPr/>
          <a:lstStyle/>
          <a:p>
            <a:r>
              <a:rPr lang="en-US" altLang="ko-KR" sz="2800" dirty="0" smtClean="0"/>
              <a:t>4-2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공격성 이론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동물행동학적 관점</a:t>
            </a:r>
            <a:endParaRPr lang="ko-KR" altLang="en-US" sz="2400" dirty="0"/>
          </a:p>
        </p:txBody>
      </p:sp>
      <p:sp>
        <p:nvSpPr>
          <p:cNvPr id="4" name="내용 개체 틀 1"/>
          <p:cNvSpPr txBox="1">
            <a:spLocks/>
          </p:cNvSpPr>
          <p:nvPr/>
        </p:nvSpPr>
        <p:spPr>
          <a:xfrm>
            <a:off x="747765" y="1340768"/>
            <a:ext cx="7992888" cy="38884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>
                <a:solidFill>
                  <a:srgbClr val="FFFF00"/>
                </a:solidFill>
              </a:rPr>
              <a:t>Lorenz </a:t>
            </a:r>
            <a:r>
              <a:rPr lang="en-US" altLang="ko-KR" sz="1400" dirty="0">
                <a:solidFill>
                  <a:srgbClr val="FFFF00"/>
                </a:solidFill>
              </a:rPr>
              <a:t>(1966)</a:t>
            </a:r>
          </a:p>
          <a:p>
            <a:pPr marL="18288" indent="0">
              <a:buNone/>
            </a:pP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• </a:t>
            </a:r>
            <a:r>
              <a:rPr lang="ko-KR" altLang="en-US" sz="1400" dirty="0"/>
              <a:t>인간</a:t>
            </a:r>
            <a:r>
              <a:rPr lang="en-US" altLang="ko-KR" sz="1400" dirty="0"/>
              <a:t>(</a:t>
            </a:r>
            <a:r>
              <a:rPr lang="ko-KR" altLang="en-US" sz="1400" dirty="0"/>
              <a:t>동물</a:t>
            </a:r>
            <a:r>
              <a:rPr lang="en-US" altLang="ko-KR" sz="1400" dirty="0"/>
              <a:t>)</a:t>
            </a:r>
            <a:r>
              <a:rPr lang="ko-KR" altLang="en-US" sz="1400" dirty="0"/>
              <a:t>에게 공격성은 유전된 본능이다</a:t>
            </a:r>
            <a:r>
              <a:rPr lang="en-US" altLang="ko-KR" sz="1400" dirty="0" smtClean="0"/>
              <a:t>.</a:t>
            </a:r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 smtClean="0"/>
              <a:t>  • </a:t>
            </a:r>
            <a:r>
              <a:rPr lang="ko-KR" altLang="en-US" sz="1400" dirty="0"/>
              <a:t>동물의 공격성에 대한 </a:t>
            </a:r>
            <a:r>
              <a:rPr lang="ko-KR" altLang="en-US" sz="1400" dirty="0" smtClean="0"/>
              <a:t>이해강조</a:t>
            </a:r>
            <a:endParaRPr lang="en-US" altLang="ko-KR" sz="1400" dirty="0" smtClean="0"/>
          </a:p>
          <a:p>
            <a:pPr marL="18288" indent="0">
              <a:buNone/>
            </a:pPr>
            <a:endParaRPr lang="ko-KR" altLang="en-US" sz="1400" dirty="0"/>
          </a:p>
          <a:p>
            <a:pPr marL="18288" indent="0">
              <a:buNone/>
            </a:pPr>
            <a:r>
              <a:rPr lang="en-US" altLang="ko-KR" sz="1400" dirty="0" smtClean="0"/>
              <a:t>  • </a:t>
            </a:r>
            <a:r>
              <a:rPr lang="ko-KR" altLang="en-US" sz="1400" dirty="0"/>
              <a:t>즉</a:t>
            </a:r>
            <a:r>
              <a:rPr lang="en-US" altLang="ko-KR" sz="1400" dirty="0"/>
              <a:t>, </a:t>
            </a:r>
            <a:r>
              <a:rPr lang="ko-KR" altLang="en-US" sz="1400" dirty="0"/>
              <a:t>공격성의 목적은 인간과 동물이 배회하고 생산할 </a:t>
            </a:r>
            <a:r>
              <a:rPr lang="ko-KR" altLang="en-US" sz="1400" dirty="0" smtClean="0"/>
              <a:t>수 있는 </a:t>
            </a:r>
            <a:r>
              <a:rPr lang="ko-KR" altLang="en-US" sz="1400" dirty="0"/>
              <a:t>영토를 보호</a:t>
            </a:r>
            <a:r>
              <a:rPr lang="en-US" altLang="ko-KR" sz="1400" dirty="0"/>
              <a:t>, </a:t>
            </a:r>
            <a:r>
              <a:rPr lang="ko-KR" altLang="en-US" sz="1400" dirty="0"/>
              <a:t>방어</a:t>
            </a:r>
            <a:r>
              <a:rPr lang="en-US" altLang="ko-KR" sz="1400" dirty="0"/>
              <a:t>, </a:t>
            </a:r>
            <a:r>
              <a:rPr lang="ko-KR" altLang="en-US" sz="1400" dirty="0"/>
              <a:t>침투하기 위한 </a:t>
            </a:r>
            <a:r>
              <a:rPr lang="ko-KR" altLang="en-US" sz="1400" dirty="0" smtClean="0"/>
              <a:t>것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 smtClean="0"/>
              <a:t>.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 smtClean="0"/>
              <a:t>  • </a:t>
            </a:r>
            <a:r>
              <a:rPr lang="ko-KR" altLang="en-US" sz="1400" dirty="0"/>
              <a:t>공간을 침해 당할 경우 공격반응 </a:t>
            </a:r>
            <a:r>
              <a:rPr lang="en-US" altLang="ko-KR" sz="1400" dirty="0"/>
              <a:t>– </a:t>
            </a:r>
            <a:r>
              <a:rPr lang="ko-KR" altLang="en-US" sz="1400" dirty="0"/>
              <a:t>종의 생존 </a:t>
            </a:r>
            <a:r>
              <a:rPr lang="ko-KR" altLang="en-US" sz="1400" dirty="0" smtClean="0"/>
              <a:t>보장</a:t>
            </a:r>
            <a:endParaRPr lang="en-US" altLang="ko-KR" sz="1400" dirty="0"/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 smtClean="0"/>
              <a:t>  • </a:t>
            </a:r>
            <a:r>
              <a:rPr lang="ko-KR" altLang="en-US" sz="1400" dirty="0"/>
              <a:t>근거가 미약한 이론으로 비판</a:t>
            </a:r>
            <a:r>
              <a:rPr lang="en-US" altLang="ko-KR" sz="1400" dirty="0"/>
              <a:t>: </a:t>
            </a:r>
            <a:r>
              <a:rPr lang="ko-KR" altLang="en-US" sz="1400" dirty="0"/>
              <a:t>사람과 동물 사이의 </a:t>
            </a:r>
            <a:r>
              <a:rPr lang="ko-KR" altLang="en-US" sz="1400" dirty="0" smtClean="0"/>
              <a:t>강력한 유추에 </a:t>
            </a:r>
            <a:r>
              <a:rPr lang="ko-KR" altLang="en-US" sz="1400" dirty="0"/>
              <a:t>의존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42919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19" y="188640"/>
            <a:ext cx="8489133" cy="914400"/>
          </a:xfrm>
        </p:spPr>
        <p:txBody>
          <a:bodyPr/>
          <a:lstStyle/>
          <a:p>
            <a:r>
              <a:rPr lang="en-US" altLang="ko-KR" sz="2800" dirty="0" smtClean="0"/>
              <a:t>4-3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공격성 이론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좌절</a:t>
            </a:r>
            <a:r>
              <a:rPr lang="en-US" altLang="ko-KR" sz="2800" dirty="0" smtClean="0"/>
              <a:t>-</a:t>
            </a:r>
            <a:r>
              <a:rPr lang="ko-KR" altLang="en-US" sz="2800" dirty="0" smtClean="0"/>
              <a:t>공격 이론</a:t>
            </a:r>
            <a:endParaRPr lang="ko-KR" altLang="en-US" sz="2400" dirty="0"/>
          </a:p>
        </p:txBody>
      </p:sp>
      <p:sp>
        <p:nvSpPr>
          <p:cNvPr id="4" name="내용 개체 틀 1"/>
          <p:cNvSpPr txBox="1">
            <a:spLocks/>
          </p:cNvSpPr>
          <p:nvPr/>
        </p:nvSpPr>
        <p:spPr>
          <a:xfrm>
            <a:off x="747765" y="1340768"/>
            <a:ext cx="7992888" cy="38884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>
                <a:solidFill>
                  <a:srgbClr val="FFFF00"/>
                </a:solidFill>
              </a:rPr>
              <a:t>Dollard</a:t>
            </a:r>
            <a:r>
              <a:rPr lang="en-US" altLang="ko-KR" sz="1400" dirty="0">
                <a:solidFill>
                  <a:srgbClr val="FFFF00"/>
                </a:solidFill>
              </a:rPr>
              <a:t>(1939) – </a:t>
            </a:r>
            <a:r>
              <a:rPr lang="ko-KR" altLang="en-US" sz="1400" dirty="0">
                <a:solidFill>
                  <a:srgbClr val="FFFF00"/>
                </a:solidFill>
              </a:rPr>
              <a:t>공격성은 좌절의 </a:t>
            </a:r>
            <a:r>
              <a:rPr lang="ko-KR" altLang="en-US" sz="1400" dirty="0" smtClean="0">
                <a:solidFill>
                  <a:srgbClr val="FFFF00"/>
                </a:solidFill>
              </a:rPr>
              <a:t>결과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endParaRPr lang="ko-KR" altLang="en-US" sz="1400" dirty="0"/>
          </a:p>
          <a:p>
            <a:pPr marL="18288" indent="0">
              <a:buNone/>
            </a:pPr>
            <a:r>
              <a:rPr lang="en-US" altLang="ko-KR" sz="1400" dirty="0" smtClean="0"/>
              <a:t>   ‐ </a:t>
            </a:r>
            <a:r>
              <a:rPr lang="ko-KR" altLang="en-US" sz="1400" dirty="0"/>
              <a:t>한계 </a:t>
            </a:r>
            <a:r>
              <a:rPr lang="en-US" altLang="ko-KR" sz="1400" dirty="0"/>
              <a:t>: </a:t>
            </a:r>
            <a:r>
              <a:rPr lang="ko-KR" altLang="en-US" sz="1400" dirty="0"/>
              <a:t>무엇에 의해 좌절되는지</a:t>
            </a:r>
            <a:r>
              <a:rPr lang="en-US" altLang="ko-KR" sz="1400" dirty="0"/>
              <a:t>, </a:t>
            </a:r>
            <a:r>
              <a:rPr lang="ko-KR" altLang="en-US" sz="1400" dirty="0"/>
              <a:t>그리고 좌절의 </a:t>
            </a:r>
            <a:r>
              <a:rPr lang="ko-KR" altLang="en-US" sz="1400" dirty="0" smtClean="0"/>
              <a:t>정도를 정확하게 </a:t>
            </a:r>
            <a:r>
              <a:rPr lang="ko-KR" altLang="en-US" sz="1400" dirty="0"/>
              <a:t>측정할 수 없다</a:t>
            </a:r>
            <a:r>
              <a:rPr lang="en-US" altLang="ko-KR" sz="1400" dirty="0"/>
              <a:t>.</a:t>
            </a:r>
          </a:p>
          <a:p>
            <a:endParaRPr lang="en-US" altLang="ko-KR" sz="1400" dirty="0"/>
          </a:p>
          <a:p>
            <a:r>
              <a:rPr lang="en-US" altLang="ko-KR" sz="1400" b="1" dirty="0" smtClean="0">
                <a:solidFill>
                  <a:srgbClr val="FFFF00"/>
                </a:solidFill>
              </a:rPr>
              <a:t>Berkowitz </a:t>
            </a:r>
            <a:r>
              <a:rPr lang="en-US" altLang="ko-KR" sz="1400" dirty="0">
                <a:solidFill>
                  <a:srgbClr val="FFFF00"/>
                </a:solidFill>
              </a:rPr>
              <a:t>(1989) </a:t>
            </a:r>
            <a:r>
              <a:rPr lang="ko-KR" altLang="en-US" sz="1400" dirty="0" smtClean="0">
                <a:solidFill>
                  <a:srgbClr val="FFFF00"/>
                </a:solidFill>
              </a:rPr>
              <a:t>수정이론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endParaRPr lang="ko-KR" altLang="en-US" sz="1400" dirty="0"/>
          </a:p>
          <a:p>
            <a:pPr marL="18288" indent="0">
              <a:buNone/>
            </a:pPr>
            <a:r>
              <a:rPr lang="en-US" altLang="ko-KR" sz="1400" dirty="0" smtClean="0"/>
              <a:t>   ‐ </a:t>
            </a:r>
            <a:r>
              <a:rPr lang="ko-KR" altLang="en-US" sz="1400" dirty="0"/>
              <a:t>좌절은 공격적으로 행동할 가능성을 높여준다</a:t>
            </a:r>
            <a:r>
              <a:rPr lang="en-US" altLang="ko-KR" sz="1400" dirty="0" smtClean="0"/>
              <a:t>.</a:t>
            </a:r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 smtClean="0"/>
              <a:t>   ‐ </a:t>
            </a:r>
            <a:r>
              <a:rPr lang="ko-KR" altLang="en-US" sz="1400" dirty="0"/>
              <a:t>중요 요인 </a:t>
            </a:r>
            <a:r>
              <a:rPr lang="en-US" altLang="ko-KR" sz="1400" dirty="0"/>
              <a:t>: </a:t>
            </a:r>
            <a:r>
              <a:rPr lang="ko-KR" altLang="en-US" sz="1400" dirty="0"/>
              <a:t>기대하는 목표 </a:t>
            </a:r>
            <a:r>
              <a:rPr lang="en-US" altLang="ko-KR" sz="1400" dirty="0"/>
              <a:t>‐&gt; </a:t>
            </a:r>
            <a:r>
              <a:rPr lang="ko-KR" altLang="en-US" sz="1400" dirty="0"/>
              <a:t>목표가 없으면 좌절 </a:t>
            </a:r>
            <a:r>
              <a:rPr lang="en-US" altLang="ko-KR" sz="1400" dirty="0" smtClean="0"/>
              <a:t>No</a:t>
            </a:r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 smtClean="0"/>
              <a:t>   ‐ </a:t>
            </a:r>
            <a:r>
              <a:rPr lang="ko-KR" altLang="en-US" sz="1400" dirty="0"/>
              <a:t>외부적</a:t>
            </a:r>
            <a:r>
              <a:rPr lang="en-US" altLang="ko-KR" sz="1400" dirty="0"/>
              <a:t>, </a:t>
            </a:r>
            <a:r>
              <a:rPr lang="ko-KR" altLang="en-US" sz="1400" dirty="0"/>
              <a:t>내부적 환경이 공격성 증가시킨다</a:t>
            </a:r>
            <a:r>
              <a:rPr lang="en-US" altLang="ko-KR" sz="1400" dirty="0"/>
              <a:t>. Ex) </a:t>
            </a:r>
            <a:r>
              <a:rPr lang="ko-KR" altLang="en-US" sz="1400" dirty="0" smtClean="0"/>
              <a:t>총기</a:t>
            </a:r>
            <a:endParaRPr lang="en-US" altLang="ko-KR" sz="1400" dirty="0" smtClean="0"/>
          </a:p>
          <a:p>
            <a:pPr marL="18288" indent="0">
              <a:buNone/>
            </a:pP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‐ </a:t>
            </a:r>
            <a:r>
              <a:rPr lang="ko-KR" altLang="en-US" sz="1400" dirty="0"/>
              <a:t>방해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공격성 </a:t>
            </a:r>
            <a:r>
              <a:rPr lang="ko-KR" altLang="en-US" sz="1400" dirty="0"/>
              <a:t>증가 </a:t>
            </a:r>
            <a:r>
              <a:rPr lang="en-US" altLang="ko-KR" sz="1400" dirty="0"/>
              <a:t>,</a:t>
            </a:r>
            <a:r>
              <a:rPr lang="en-US" altLang="ko-KR" sz="1400" dirty="0" smtClean="0"/>
              <a:t> </a:t>
            </a:r>
            <a:r>
              <a:rPr lang="ko-KR" altLang="en-US" sz="1400" dirty="0"/>
              <a:t>의외의 방해 </a:t>
            </a:r>
            <a:r>
              <a:rPr lang="en-US" altLang="ko-KR" sz="1400" dirty="0" smtClean="0"/>
              <a:t>: </a:t>
            </a:r>
            <a:r>
              <a:rPr lang="ko-KR" altLang="en-US" sz="1400" dirty="0"/>
              <a:t>공격성 </a:t>
            </a:r>
            <a:r>
              <a:rPr lang="ko-KR" altLang="en-US" sz="1400" dirty="0" smtClean="0"/>
              <a:t>유발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정당한 </a:t>
            </a:r>
            <a:r>
              <a:rPr lang="ko-KR" altLang="en-US" sz="1400" dirty="0"/>
              <a:t>방해 </a:t>
            </a:r>
            <a:r>
              <a:rPr lang="en-US" altLang="ko-KR" sz="1400" dirty="0"/>
              <a:t>:</a:t>
            </a:r>
            <a:r>
              <a:rPr lang="en-US" altLang="ko-KR" sz="1400" dirty="0" smtClean="0"/>
              <a:t> </a:t>
            </a:r>
            <a:r>
              <a:rPr lang="ko-KR" altLang="en-US" sz="1400" dirty="0"/>
              <a:t>억제 가능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58325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19" y="188640"/>
            <a:ext cx="8489133" cy="914400"/>
          </a:xfrm>
        </p:spPr>
        <p:txBody>
          <a:bodyPr/>
          <a:lstStyle/>
          <a:p>
            <a:r>
              <a:rPr lang="en-US" altLang="ko-KR" sz="2800" dirty="0" smtClean="0"/>
              <a:t>4-4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공격성 이론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자극전</a:t>
            </a:r>
            <a:r>
              <a:rPr lang="ko-KR" altLang="en-US" sz="2800" dirty="0"/>
              <a:t>달</a:t>
            </a:r>
            <a:r>
              <a:rPr lang="ko-KR" altLang="en-US" sz="2800" dirty="0" smtClean="0"/>
              <a:t> 이론</a:t>
            </a:r>
            <a:endParaRPr lang="ko-KR" altLang="en-US" sz="2400" dirty="0"/>
          </a:p>
        </p:txBody>
      </p:sp>
      <p:sp>
        <p:nvSpPr>
          <p:cNvPr id="4" name="내용 개체 틀 1"/>
          <p:cNvSpPr txBox="1">
            <a:spLocks/>
          </p:cNvSpPr>
          <p:nvPr/>
        </p:nvSpPr>
        <p:spPr>
          <a:xfrm>
            <a:off x="747765" y="1340768"/>
            <a:ext cx="7992888" cy="38884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 err="1">
                <a:solidFill>
                  <a:srgbClr val="FFFF00"/>
                </a:solidFill>
              </a:rPr>
              <a:t>Zillmann</a:t>
            </a:r>
            <a:r>
              <a:rPr lang="en-US" altLang="ko-KR" sz="1400" b="1" dirty="0">
                <a:solidFill>
                  <a:srgbClr val="FFFF00"/>
                </a:solidFill>
              </a:rPr>
              <a:t> (1979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)</a:t>
            </a:r>
          </a:p>
          <a:p>
            <a:endParaRPr lang="en-US" altLang="ko-KR" sz="1400" b="1" dirty="0"/>
          </a:p>
          <a:p>
            <a:pPr marL="18288" indent="0">
              <a:buNone/>
            </a:pPr>
            <a:r>
              <a:rPr lang="en-US" altLang="ko-KR" sz="1400" dirty="0" smtClean="0"/>
              <a:t>  • </a:t>
            </a:r>
            <a:r>
              <a:rPr lang="ko-KR" altLang="en-US" sz="1400" dirty="0"/>
              <a:t>물리적인 각성이 한 상황에서 다른 상황으로 전달 </a:t>
            </a:r>
            <a:r>
              <a:rPr lang="ko-KR" altLang="en-US" sz="1400" dirty="0" smtClean="0"/>
              <a:t>또는 일반화 </a:t>
            </a:r>
            <a:r>
              <a:rPr lang="ko-KR" altLang="en-US" sz="1400" dirty="0"/>
              <a:t>될 수 있다는 가정에 근거</a:t>
            </a:r>
          </a:p>
          <a:p>
            <a:pPr marL="18288" indent="0">
              <a:buNone/>
            </a:pP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• </a:t>
            </a:r>
            <a:r>
              <a:rPr lang="ko-KR" altLang="en-US" sz="1400" dirty="0" err="1"/>
              <a:t>상황별</a:t>
            </a:r>
            <a:r>
              <a:rPr lang="ko-KR" altLang="en-US" sz="1400" dirty="0"/>
              <a:t> 분리를 인지하지 못하는 사람들이 </a:t>
            </a:r>
            <a:r>
              <a:rPr lang="ko-KR" altLang="en-US" sz="1400" dirty="0" smtClean="0"/>
              <a:t>자극전달에 취약하다고 </a:t>
            </a:r>
            <a:r>
              <a:rPr lang="ko-KR" altLang="en-US" sz="1400" dirty="0"/>
              <a:t>주장</a:t>
            </a:r>
          </a:p>
          <a:p>
            <a:pPr marL="18288" indent="0">
              <a:buNone/>
            </a:pP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• </a:t>
            </a:r>
            <a:r>
              <a:rPr lang="ko-KR" altLang="en-US" sz="1400" dirty="0"/>
              <a:t>이미 형성된 분노에 대한 각성이 시간에 따라 </a:t>
            </a:r>
            <a:r>
              <a:rPr lang="ko-KR" altLang="en-US" sz="1400" dirty="0" smtClean="0"/>
              <a:t>경과하지 않고 </a:t>
            </a:r>
            <a:r>
              <a:rPr lang="ko-KR" altLang="en-US" sz="1400" dirty="0"/>
              <a:t>다른 장소에서도 그대로 남아있다면 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사소한 일에도 분노를 </a:t>
            </a:r>
            <a:r>
              <a:rPr lang="ko-KR" altLang="en-US" sz="1400" dirty="0"/>
              <a:t>일으키고 공격성을 증가시킬 수 있다는 주장</a:t>
            </a:r>
            <a:r>
              <a:rPr lang="en-US" altLang="ko-KR" sz="1400" dirty="0"/>
              <a:t>.</a:t>
            </a:r>
          </a:p>
          <a:p>
            <a:pPr marL="18288" indent="0">
              <a:buNone/>
            </a:pP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• </a:t>
            </a:r>
            <a:r>
              <a:rPr lang="ko-KR" altLang="en-US" sz="1400" dirty="0"/>
              <a:t>이전 상황과 새로운 상황이 관계없음을 인지하지 못할 </a:t>
            </a:r>
            <a:r>
              <a:rPr lang="ko-KR" altLang="en-US" sz="1400" dirty="0" smtClean="0"/>
              <a:t>때 더욱 </a:t>
            </a:r>
            <a:r>
              <a:rPr lang="ko-KR" altLang="en-US" sz="1400" dirty="0"/>
              <a:t>쉽게 일어난다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81540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19" y="188640"/>
            <a:ext cx="8489133" cy="914400"/>
          </a:xfrm>
        </p:spPr>
        <p:txBody>
          <a:bodyPr/>
          <a:lstStyle/>
          <a:p>
            <a:r>
              <a:rPr lang="en-US" altLang="ko-KR" sz="2800" dirty="0" smtClean="0"/>
              <a:t>4-5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공격성 이론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사회학</a:t>
            </a:r>
            <a:r>
              <a:rPr lang="ko-KR" altLang="en-US" sz="2800" dirty="0"/>
              <a:t>습</a:t>
            </a:r>
            <a:r>
              <a:rPr lang="ko-KR" altLang="en-US" sz="2800" dirty="0" smtClean="0"/>
              <a:t> 이론</a:t>
            </a:r>
            <a:endParaRPr lang="ko-KR" altLang="en-US" sz="2400" dirty="0"/>
          </a:p>
        </p:txBody>
      </p:sp>
      <p:sp>
        <p:nvSpPr>
          <p:cNvPr id="4" name="내용 개체 틀 1"/>
          <p:cNvSpPr txBox="1">
            <a:spLocks/>
          </p:cNvSpPr>
          <p:nvPr/>
        </p:nvSpPr>
        <p:spPr>
          <a:xfrm>
            <a:off x="747765" y="1628800"/>
            <a:ext cx="7992888" cy="38884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>
                <a:solidFill>
                  <a:srgbClr val="FFFF00"/>
                </a:solidFill>
              </a:rPr>
              <a:t>Bandura </a:t>
            </a:r>
            <a:r>
              <a:rPr lang="en-US" altLang="ko-KR" sz="1400" dirty="0">
                <a:solidFill>
                  <a:srgbClr val="FFFF00"/>
                </a:solidFill>
              </a:rPr>
              <a:t>(1973)</a:t>
            </a:r>
          </a:p>
          <a:p>
            <a:pPr marL="18288" indent="0">
              <a:buNone/>
            </a:pPr>
            <a:r>
              <a:rPr lang="en-US" altLang="ko-KR" sz="1400" dirty="0" smtClean="0"/>
              <a:t>  </a:t>
            </a:r>
          </a:p>
          <a:p>
            <a:pPr marL="18288" indent="0">
              <a:buNone/>
            </a:pPr>
            <a:r>
              <a:rPr lang="en-US" altLang="ko-KR" sz="1400" dirty="0" smtClean="0"/>
              <a:t>  • </a:t>
            </a:r>
            <a:r>
              <a:rPr lang="ko-KR" altLang="en-US" sz="1400" dirty="0"/>
              <a:t>공격성 및 다른 행동패턴은 모델링이나 타인의 </a:t>
            </a:r>
            <a:r>
              <a:rPr lang="ko-KR" altLang="en-US" sz="1400" dirty="0" smtClean="0"/>
              <a:t>모방에 의해 </a:t>
            </a:r>
            <a:r>
              <a:rPr lang="ko-KR" altLang="en-US" sz="1400" dirty="0"/>
              <a:t>학습된다</a:t>
            </a:r>
            <a:r>
              <a:rPr lang="en-US" altLang="ko-KR" sz="1400" dirty="0"/>
              <a:t>.</a:t>
            </a:r>
          </a:p>
          <a:p>
            <a:pPr marL="18288" indent="0">
              <a:buNone/>
            </a:pP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• </a:t>
            </a:r>
            <a:r>
              <a:rPr lang="ko-KR" altLang="en-US" sz="1400" dirty="0"/>
              <a:t>주요 모델 </a:t>
            </a:r>
            <a:r>
              <a:rPr lang="en-US" altLang="ko-KR" sz="1400" dirty="0"/>
              <a:t>: </a:t>
            </a:r>
            <a:r>
              <a:rPr lang="ko-KR" altLang="en-US" sz="1400" dirty="0"/>
              <a:t>가족</a:t>
            </a:r>
            <a:r>
              <a:rPr lang="en-US" altLang="ko-KR" sz="1400" dirty="0"/>
              <a:t>, </a:t>
            </a:r>
            <a:r>
              <a:rPr lang="ko-KR" altLang="en-US" sz="1400" dirty="0"/>
              <a:t>주변 문화의 구성원</a:t>
            </a:r>
            <a:r>
              <a:rPr lang="en-US" altLang="ko-KR" sz="1400" dirty="0"/>
              <a:t>, </a:t>
            </a:r>
            <a:r>
              <a:rPr lang="ko-KR" altLang="en-US" sz="1400" dirty="0"/>
              <a:t>대중매체의 </a:t>
            </a:r>
            <a:r>
              <a:rPr lang="ko-KR" altLang="en-US" sz="1400" dirty="0" smtClean="0"/>
              <a:t>상징적 모델</a:t>
            </a:r>
            <a:endParaRPr lang="ko-KR" altLang="en-US" sz="1400" dirty="0"/>
          </a:p>
          <a:p>
            <a:pPr marL="18288" indent="0">
              <a:buNone/>
            </a:pP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• </a:t>
            </a:r>
            <a:r>
              <a:rPr lang="ko-KR" altLang="en-US" sz="1400" dirty="0"/>
              <a:t>아동은 공격성을 배우기 유용한 환경</a:t>
            </a:r>
            <a:r>
              <a:rPr lang="en-US" altLang="ko-KR" sz="1400" dirty="0"/>
              <a:t>, </a:t>
            </a:r>
            <a:r>
              <a:rPr lang="ko-KR" altLang="en-US" sz="1400" dirty="0"/>
              <a:t>행동의 강화경험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또는 </a:t>
            </a:r>
            <a:r>
              <a:rPr lang="ko-KR" altLang="en-US" sz="1400" dirty="0"/>
              <a:t>공격의 대상될 때 학습됨</a:t>
            </a:r>
            <a:r>
              <a:rPr lang="en-US" altLang="ko-KR" sz="1400" dirty="0"/>
              <a:t>.</a:t>
            </a:r>
          </a:p>
          <a:p>
            <a:pPr marL="18288" indent="0">
              <a:buNone/>
            </a:pP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• </a:t>
            </a:r>
            <a:r>
              <a:rPr lang="ko-KR" altLang="en-US" sz="1400" dirty="0"/>
              <a:t>그러나</a:t>
            </a:r>
            <a:r>
              <a:rPr lang="en-US" altLang="ko-KR" sz="1400" dirty="0"/>
              <a:t>, </a:t>
            </a:r>
            <a:r>
              <a:rPr lang="ko-KR" altLang="en-US" sz="1400" dirty="0"/>
              <a:t>아동의 동기와 학습능력 등에 따라 </a:t>
            </a:r>
            <a:r>
              <a:rPr lang="ko-KR" altLang="en-US" sz="1400" dirty="0" smtClean="0"/>
              <a:t>공격성에의 노출이 </a:t>
            </a:r>
            <a:r>
              <a:rPr lang="ko-KR" altLang="en-US" sz="1400" dirty="0"/>
              <a:t>반드시 공격성으로 이어지는 것은 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아니다</a:t>
            </a:r>
            <a:r>
              <a:rPr lang="en-US" altLang="ko-KR" sz="1400" dirty="0"/>
              <a:t>.</a:t>
            </a:r>
          </a:p>
          <a:p>
            <a:pPr marL="18288" indent="0">
              <a:buNone/>
            </a:pP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• </a:t>
            </a:r>
            <a:r>
              <a:rPr lang="ko-KR" altLang="en-US" sz="1400" dirty="0"/>
              <a:t>공격행위가 유지되려면 정기적 강화가 필요하다</a:t>
            </a:r>
          </a:p>
          <a:p>
            <a:pPr marL="18288" indent="0">
              <a:buNone/>
            </a:pP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• </a:t>
            </a:r>
            <a:r>
              <a:rPr lang="ko-KR" altLang="en-US" sz="1400" dirty="0"/>
              <a:t>강화와 동기의 중요성 주장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98626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19" y="188640"/>
            <a:ext cx="8489133" cy="914400"/>
          </a:xfrm>
        </p:spPr>
        <p:txBody>
          <a:bodyPr/>
          <a:lstStyle/>
          <a:p>
            <a:r>
              <a:rPr lang="en-US" altLang="ko-KR" sz="2800" dirty="0" smtClean="0"/>
              <a:t>4-6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공격성 이론 </a:t>
            </a:r>
            <a:r>
              <a:rPr lang="en-US" altLang="ko-KR" sz="2800" dirty="0" smtClean="0"/>
              <a:t>:</a:t>
            </a:r>
            <a:r>
              <a:rPr lang="ko-KR" altLang="en-US" sz="2800" dirty="0" smtClean="0"/>
              <a:t>공격성의 인지 모형</a:t>
            </a:r>
            <a:endParaRPr lang="ko-KR" altLang="en-US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3"/>
            <a:ext cx="7128792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내용 개체 틀 1"/>
          <p:cNvSpPr txBox="1">
            <a:spLocks/>
          </p:cNvSpPr>
          <p:nvPr/>
        </p:nvSpPr>
        <p:spPr>
          <a:xfrm>
            <a:off x="683568" y="4693324"/>
            <a:ext cx="7992888" cy="2120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>
                <a:solidFill>
                  <a:srgbClr val="FFFF00"/>
                </a:solidFill>
              </a:rPr>
              <a:t>Blackburn</a:t>
            </a:r>
            <a:r>
              <a:rPr lang="en-US" altLang="ko-KR" sz="1400" dirty="0">
                <a:solidFill>
                  <a:srgbClr val="FFFF00"/>
                </a:solidFill>
              </a:rPr>
              <a:t>(1996) 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ko-KR" altLang="en-US" sz="1400" dirty="0" smtClean="0"/>
              <a:t>성인 </a:t>
            </a:r>
            <a:r>
              <a:rPr lang="ko-KR" altLang="en-US" sz="1400" dirty="0"/>
              <a:t>범죄자들도 </a:t>
            </a:r>
            <a:r>
              <a:rPr lang="ko-KR" altLang="en-US" sz="1400" dirty="0" smtClean="0"/>
              <a:t>사회적 환경을 </a:t>
            </a:r>
            <a:r>
              <a:rPr lang="ko-KR" altLang="en-US" sz="1400" dirty="0"/>
              <a:t>적대적이고 위협적으로 인식한다</a:t>
            </a:r>
            <a:r>
              <a:rPr lang="en-US" altLang="ko-KR" sz="1400" dirty="0" smtClean="0"/>
              <a:t>.  </a:t>
            </a:r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ko-KR" altLang="en-US" sz="1400" dirty="0" smtClean="0"/>
              <a:t>상습적인 </a:t>
            </a:r>
            <a:r>
              <a:rPr lang="ko-KR" altLang="en-US" sz="1400" dirty="0"/>
              <a:t>범죄자들은 잘 </a:t>
            </a:r>
            <a:r>
              <a:rPr lang="ko-KR" altLang="en-US" sz="1400" dirty="0" smtClean="0"/>
              <a:t>구조화된 </a:t>
            </a:r>
            <a:r>
              <a:rPr lang="ko-KR" altLang="en-US" sz="1400" dirty="0"/>
              <a:t>인지</a:t>
            </a:r>
            <a:r>
              <a:rPr lang="en-US" altLang="ko-KR" sz="1400" dirty="0" smtClean="0"/>
              <a:t>‐</a:t>
            </a:r>
            <a:r>
              <a:rPr lang="ko-KR" altLang="en-US" sz="1400" dirty="0" smtClean="0"/>
              <a:t>대본이 </a:t>
            </a:r>
            <a:r>
              <a:rPr lang="ko-KR" altLang="en-US" sz="1400" dirty="0"/>
              <a:t>있기 때문에 더욱 </a:t>
            </a:r>
            <a:r>
              <a:rPr lang="ko-KR" altLang="en-US" sz="1400" dirty="0" smtClean="0"/>
              <a:t>공격적으로 행동한다</a:t>
            </a:r>
            <a:r>
              <a:rPr lang="en-US" altLang="ko-KR" sz="1400" dirty="0" smtClean="0"/>
              <a:t>.</a:t>
            </a:r>
          </a:p>
          <a:p>
            <a:pPr marL="18288" indent="0">
              <a:buNone/>
            </a:pPr>
            <a:endParaRPr lang="en-US" altLang="ko-KR" sz="1400" dirty="0"/>
          </a:p>
          <a:p>
            <a:r>
              <a:rPr lang="en-US" altLang="ko-KR" sz="1400" b="1" dirty="0" err="1" smtClean="0">
                <a:solidFill>
                  <a:srgbClr val="FFFF00"/>
                </a:solidFill>
              </a:rPr>
              <a:t>Zillmann</a:t>
            </a:r>
            <a:r>
              <a:rPr lang="en-US" altLang="ko-KR" sz="1400" dirty="0" smtClean="0">
                <a:solidFill>
                  <a:srgbClr val="FFFF00"/>
                </a:solidFill>
              </a:rPr>
              <a:t>(1988</a:t>
            </a:r>
            <a:r>
              <a:rPr lang="en-US" altLang="ko-KR" sz="1400" dirty="0">
                <a:solidFill>
                  <a:srgbClr val="FFFF00"/>
                </a:solidFill>
              </a:rPr>
              <a:t>) 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ko-KR" altLang="en-US" sz="1400" dirty="0" smtClean="0"/>
              <a:t>심리적 </a:t>
            </a:r>
            <a:r>
              <a:rPr lang="ko-KR" altLang="en-US" sz="1400" dirty="0"/>
              <a:t>자극과 </a:t>
            </a:r>
            <a:r>
              <a:rPr lang="ko-KR" altLang="en-US" sz="1400" dirty="0" smtClean="0"/>
              <a:t>인지와의 상호작용 </a:t>
            </a:r>
            <a:r>
              <a:rPr lang="ko-KR" altLang="en-US" sz="1400" dirty="0"/>
              <a:t>강조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14744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19" y="188640"/>
            <a:ext cx="8489133" cy="914400"/>
          </a:xfrm>
        </p:spPr>
        <p:txBody>
          <a:bodyPr/>
          <a:lstStyle/>
          <a:p>
            <a:r>
              <a:rPr lang="en-US" altLang="ko-KR" sz="2800" dirty="0" smtClean="0"/>
              <a:t>4-7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공격성 이론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신경생물학적 관점</a:t>
            </a:r>
            <a:endParaRPr lang="ko-KR" altLang="en-US" sz="2400" dirty="0"/>
          </a:p>
        </p:txBody>
      </p:sp>
      <p:sp>
        <p:nvSpPr>
          <p:cNvPr id="4" name="내용 개체 틀 1"/>
          <p:cNvSpPr txBox="1">
            <a:spLocks/>
          </p:cNvSpPr>
          <p:nvPr/>
        </p:nvSpPr>
        <p:spPr>
          <a:xfrm>
            <a:off x="467544" y="1556792"/>
            <a:ext cx="7992888" cy="5112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>
                <a:solidFill>
                  <a:srgbClr val="FFFF00"/>
                </a:solidFill>
              </a:rPr>
              <a:t>EEG </a:t>
            </a:r>
            <a:r>
              <a:rPr lang="ko-KR" altLang="en-US" sz="1400" dirty="0">
                <a:solidFill>
                  <a:srgbClr val="FFFF00"/>
                </a:solidFill>
              </a:rPr>
              <a:t>이용한 두뇌 활동 연구</a:t>
            </a:r>
          </a:p>
          <a:p>
            <a:pPr marL="18288" indent="0">
              <a:buNone/>
            </a:pPr>
            <a:r>
              <a:rPr lang="ko-KR" altLang="en-US" sz="1400" dirty="0" smtClean="0"/>
              <a:t>   ∙ </a:t>
            </a:r>
            <a:r>
              <a:rPr lang="ko-KR" altLang="en-US" sz="1400" dirty="0"/>
              <a:t>폭력적인 사람들에게서 뇌파이상 </a:t>
            </a:r>
            <a:r>
              <a:rPr lang="ko-KR" altLang="en-US" sz="1400" dirty="0" smtClean="0"/>
              <a:t>발견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∙ </a:t>
            </a:r>
            <a:r>
              <a:rPr lang="en-US" altLang="ko-KR" sz="1400" dirty="0" smtClean="0"/>
              <a:t> </a:t>
            </a:r>
            <a:r>
              <a:rPr lang="ko-KR" altLang="en-US" sz="1400" b="1" dirty="0" smtClean="0"/>
              <a:t>뇌파이상의 </a:t>
            </a:r>
            <a:r>
              <a:rPr lang="ko-KR" altLang="en-US" sz="1400" b="1" dirty="0"/>
              <a:t>이유가 분명치 않고</a:t>
            </a:r>
            <a:r>
              <a:rPr lang="en-US" altLang="ko-KR" sz="1400" b="1" dirty="0"/>
              <a:t>, EEG</a:t>
            </a:r>
            <a:r>
              <a:rPr lang="ko-KR" altLang="en-US" sz="1400" b="1" dirty="0"/>
              <a:t>의 뇌파이상이 문제인지 </a:t>
            </a:r>
            <a:r>
              <a:rPr lang="ko-KR" altLang="en-US" sz="1400" b="1" dirty="0" smtClean="0"/>
              <a:t>아니면 반대인지가 </a:t>
            </a:r>
            <a:r>
              <a:rPr lang="ko-KR" altLang="en-US" sz="1400" b="1" dirty="0"/>
              <a:t>분명히 않음</a:t>
            </a:r>
            <a:r>
              <a:rPr lang="en-US" altLang="ko-KR" sz="1400" b="1" dirty="0"/>
              <a:t>-</a:t>
            </a:r>
            <a:r>
              <a:rPr lang="ko-KR" altLang="en-US" sz="1400" b="1" dirty="0"/>
              <a:t>더 </a:t>
            </a:r>
            <a:endParaRPr lang="en-US" altLang="ko-KR" sz="1400" b="1" dirty="0" smtClean="0"/>
          </a:p>
          <a:p>
            <a:pPr marL="18288" indent="0">
              <a:buNone/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   </a:t>
            </a:r>
            <a:r>
              <a:rPr lang="ko-KR" altLang="en-US" sz="1400" b="1" dirty="0" smtClean="0"/>
              <a:t>많은 연구필요</a:t>
            </a:r>
            <a:endParaRPr lang="en-US" altLang="ko-KR" sz="1400" b="1" dirty="0" smtClean="0"/>
          </a:p>
          <a:p>
            <a:endParaRPr lang="en-US" altLang="ko-KR" sz="1400" b="1" dirty="0" smtClean="0"/>
          </a:p>
          <a:p>
            <a:endParaRPr lang="en-US" altLang="ko-KR" sz="1400" b="1" dirty="0"/>
          </a:p>
          <a:p>
            <a:endParaRPr lang="en-US" altLang="ko-KR" sz="1400" b="1" dirty="0" smtClean="0"/>
          </a:p>
          <a:p>
            <a:endParaRPr lang="en-US" altLang="ko-KR" sz="1400" b="1" dirty="0"/>
          </a:p>
          <a:p>
            <a:endParaRPr lang="en-US" altLang="ko-KR" sz="1400" b="1" dirty="0" smtClean="0"/>
          </a:p>
          <a:p>
            <a:endParaRPr lang="en-US" altLang="ko-KR" sz="1400" b="1" dirty="0"/>
          </a:p>
          <a:p>
            <a:endParaRPr lang="en-US" altLang="ko-KR" sz="1400" dirty="0" smtClean="0"/>
          </a:p>
          <a:p>
            <a:endParaRPr lang="en-US" altLang="ko-KR" sz="1400" dirty="0"/>
          </a:p>
          <a:p>
            <a:endParaRPr lang="en-US" altLang="ko-KR" sz="1400" dirty="0" smtClean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간질과 </a:t>
            </a:r>
            <a:r>
              <a:rPr lang="ko-KR" altLang="en-US" sz="1400" dirty="0">
                <a:solidFill>
                  <a:srgbClr val="FFFF00"/>
                </a:solidFill>
              </a:rPr>
              <a:t>폭력</a:t>
            </a:r>
          </a:p>
          <a:p>
            <a:pPr marL="18288" indent="0">
              <a:buNone/>
            </a:pPr>
            <a:r>
              <a:rPr lang="ko-KR" altLang="en-US" sz="1400" dirty="0" smtClean="0"/>
              <a:t>   ∙ </a:t>
            </a:r>
            <a:r>
              <a:rPr lang="ko-KR" altLang="en-US" sz="1400" dirty="0"/>
              <a:t>만성적 </a:t>
            </a:r>
            <a:r>
              <a:rPr lang="ko-KR" altLang="en-US" sz="1400" dirty="0" err="1"/>
              <a:t>측두엽</a:t>
            </a:r>
            <a:r>
              <a:rPr lang="ko-KR" altLang="en-US" sz="1400" dirty="0"/>
              <a:t> 간질 환자는 일반적으로 발작 </a:t>
            </a:r>
            <a:r>
              <a:rPr lang="ko-KR" altLang="en-US" sz="1400" dirty="0" smtClean="0"/>
              <a:t>중에 공격적인 </a:t>
            </a:r>
            <a:r>
              <a:rPr lang="ko-KR" altLang="en-US" sz="1400" dirty="0"/>
              <a:t>행동을 보인다</a:t>
            </a:r>
            <a:r>
              <a:rPr lang="en-US" altLang="ko-KR" sz="1400" dirty="0"/>
              <a:t>. ‐&gt; </a:t>
            </a:r>
            <a:r>
              <a:rPr lang="ko-KR" altLang="en-US" sz="1400" dirty="0"/>
              <a:t>원인 불명확</a:t>
            </a:r>
          </a:p>
          <a:p>
            <a:pPr marL="18288" indent="0">
              <a:buNone/>
            </a:pPr>
            <a:r>
              <a:rPr lang="ko-KR" altLang="en-US" sz="1400" dirty="0" smtClean="0"/>
              <a:t>   ∙ </a:t>
            </a:r>
            <a:r>
              <a:rPr lang="ko-KR" altLang="en-US" sz="1400" dirty="0"/>
              <a:t>간질로 정신병을 가진 자의 범행 심신상실 </a:t>
            </a:r>
            <a:r>
              <a:rPr lang="ko-KR" altLang="en-US" sz="1400" dirty="0" smtClean="0"/>
              <a:t>판례 있으나</a:t>
            </a:r>
            <a:r>
              <a:rPr lang="en-US" altLang="ko-KR" sz="1400" dirty="0"/>
              <a:t>, </a:t>
            </a:r>
            <a:r>
              <a:rPr lang="ko-KR" altLang="en-US" sz="1400" dirty="0"/>
              <a:t>그 자체가 영향을 주지는 않음</a:t>
            </a:r>
          </a:p>
          <a:p>
            <a:pPr marL="18288" indent="0">
              <a:buNone/>
            </a:pPr>
            <a:r>
              <a:rPr lang="ko-KR" altLang="en-US" sz="1400" dirty="0" smtClean="0"/>
              <a:t>   ∙ </a:t>
            </a:r>
            <a:r>
              <a:rPr lang="ko-KR" altLang="en-US" sz="1400" dirty="0"/>
              <a:t>간질을 앓고 있는 것 만으로는 책임감면의 </a:t>
            </a:r>
            <a:r>
              <a:rPr lang="ko-KR" altLang="en-US" sz="1400" dirty="0" smtClean="0"/>
              <a:t>사유가 되지 </a:t>
            </a:r>
            <a:r>
              <a:rPr lang="ko-KR" altLang="en-US" sz="1400" dirty="0"/>
              <a:t>않음</a:t>
            </a:r>
            <a:r>
              <a:rPr lang="en-US" altLang="ko-KR" sz="1400" dirty="0"/>
              <a:t>.</a:t>
            </a:r>
            <a:endParaRPr lang="en-US" altLang="ko-KR" sz="1400" dirty="0"/>
          </a:p>
          <a:p>
            <a:endParaRPr lang="en-US" altLang="ko-KR" sz="1400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185" y="2924944"/>
            <a:ext cx="7002934" cy="1816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306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19" y="188640"/>
            <a:ext cx="8489133" cy="914400"/>
          </a:xfrm>
        </p:spPr>
        <p:txBody>
          <a:bodyPr/>
          <a:lstStyle/>
          <a:p>
            <a:r>
              <a:rPr lang="en-US" altLang="ko-KR" sz="2800" dirty="0" smtClean="0"/>
              <a:t>4-7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공격성 이론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신경생물학적 관점</a:t>
            </a:r>
            <a:endParaRPr lang="ko-KR" altLang="en-US" sz="2400" dirty="0"/>
          </a:p>
        </p:txBody>
      </p:sp>
      <p:sp>
        <p:nvSpPr>
          <p:cNvPr id="4" name="내용 개체 틀 1"/>
          <p:cNvSpPr txBox="1">
            <a:spLocks/>
          </p:cNvSpPr>
          <p:nvPr/>
        </p:nvSpPr>
        <p:spPr>
          <a:xfrm>
            <a:off x="467544" y="1556792"/>
            <a:ext cx="8352928" cy="36724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solidFill>
                  <a:srgbClr val="FFFF00"/>
                </a:solidFill>
              </a:rPr>
              <a:t>뇌 기능과 공격성</a:t>
            </a:r>
          </a:p>
          <a:p>
            <a:pPr marL="18288" indent="0">
              <a:buNone/>
            </a:pPr>
            <a:r>
              <a:rPr lang="en-US" altLang="ko-KR" sz="1400" dirty="0" smtClean="0"/>
              <a:t>   ‐ </a:t>
            </a:r>
            <a:r>
              <a:rPr lang="ko-KR" altLang="en-US" sz="1400" dirty="0">
                <a:solidFill>
                  <a:srgbClr val="FFFF00"/>
                </a:solidFill>
              </a:rPr>
              <a:t>충동적 공격성을 보이는 경우 </a:t>
            </a:r>
            <a:r>
              <a:rPr lang="en-US" altLang="ko-KR" sz="1400" dirty="0"/>
              <a:t>: </a:t>
            </a:r>
            <a:r>
              <a:rPr lang="ko-KR" altLang="en-US" sz="1400" dirty="0" err="1"/>
              <a:t>전두엽</a:t>
            </a:r>
            <a:r>
              <a:rPr lang="ko-KR" altLang="en-US" sz="1400" dirty="0"/>
              <a:t> 앞 부위 비정상적 발달</a:t>
            </a:r>
            <a:r>
              <a:rPr lang="en-US" altLang="ko-KR" sz="1400" dirty="0"/>
              <a:t>.</a:t>
            </a:r>
          </a:p>
          <a:p>
            <a:pPr marL="18288" indent="0">
              <a:buNone/>
            </a:pPr>
            <a:r>
              <a:rPr lang="en-US" altLang="ko-KR" sz="1400" dirty="0" smtClean="0"/>
              <a:t>   </a:t>
            </a:r>
          </a:p>
          <a:p>
            <a:pPr marL="18288" indent="0">
              <a:buNone/>
            </a:pPr>
            <a:r>
              <a:rPr lang="en-US" altLang="ko-KR" sz="1400" dirty="0" smtClean="0"/>
              <a:t>‐ </a:t>
            </a:r>
            <a:r>
              <a:rPr lang="ko-KR" altLang="en-US" sz="1400" dirty="0">
                <a:solidFill>
                  <a:srgbClr val="FFFF00"/>
                </a:solidFill>
              </a:rPr>
              <a:t>살인자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 err="1"/>
              <a:t>전두엽</a:t>
            </a:r>
            <a:r>
              <a:rPr lang="ko-KR" altLang="en-US" sz="1400" dirty="0"/>
              <a:t> 앞 부위의 </a:t>
            </a:r>
            <a:r>
              <a:rPr lang="ko-KR" altLang="en-US" sz="1400" dirty="0" err="1"/>
              <a:t>저활성화</a:t>
            </a:r>
            <a:r>
              <a:rPr lang="en-US" altLang="ko-KR" sz="1400" dirty="0"/>
              <a:t>, </a:t>
            </a:r>
            <a:r>
              <a:rPr lang="ko-KR" altLang="en-US" sz="1400" dirty="0"/>
              <a:t>오른쪽 </a:t>
            </a:r>
            <a:r>
              <a:rPr lang="ko-KR" altLang="en-US" sz="1400" dirty="0" err="1" smtClean="0"/>
              <a:t>편도체의</a:t>
            </a:r>
            <a:r>
              <a:rPr lang="ko-KR" altLang="en-US" sz="1400" dirty="0"/>
              <a:t> </a:t>
            </a:r>
            <a:r>
              <a:rPr lang="ko-KR" altLang="en-US" sz="1400" dirty="0" err="1" smtClean="0"/>
              <a:t>과활성화</a:t>
            </a:r>
            <a:r>
              <a:rPr lang="ko-KR" altLang="en-US" sz="1400" dirty="0" smtClean="0"/>
              <a:t> </a:t>
            </a:r>
            <a:r>
              <a:rPr lang="en-US" altLang="ko-KR" sz="1400" dirty="0"/>
              <a:t>‐&gt; </a:t>
            </a:r>
            <a:r>
              <a:rPr lang="ko-KR" altLang="en-US" sz="1400" dirty="0" err="1"/>
              <a:t>세로톤성</a:t>
            </a:r>
            <a:r>
              <a:rPr lang="ko-KR" altLang="en-US" sz="1400" dirty="0"/>
              <a:t> 신경전달물질과 연관</a:t>
            </a:r>
          </a:p>
          <a:p>
            <a:pPr marL="18288" indent="0">
              <a:buNone/>
            </a:pP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 smtClean="0"/>
              <a:t>‐ </a:t>
            </a:r>
            <a:r>
              <a:rPr lang="ko-KR" altLang="en-US" sz="1400" dirty="0" err="1"/>
              <a:t>전두엽</a:t>
            </a:r>
            <a:r>
              <a:rPr lang="ko-KR" altLang="en-US" sz="1400" dirty="0"/>
              <a:t> 피질 손상과 관련하여 인지능력이 정상인 </a:t>
            </a:r>
            <a:r>
              <a:rPr lang="ko-KR" altLang="en-US" sz="1400" dirty="0" smtClean="0"/>
              <a:t>경우에도 사회적 </a:t>
            </a:r>
            <a:r>
              <a:rPr lang="ko-KR" altLang="en-US" sz="1400" dirty="0"/>
              <a:t>감정처리 의사결정에 손상을 </a:t>
            </a:r>
            <a:r>
              <a:rPr lang="ko-KR" altLang="en-US" sz="1400" dirty="0" smtClean="0"/>
              <a:t>보임</a:t>
            </a:r>
            <a:r>
              <a:rPr lang="en-US" altLang="ko-KR" sz="1400" dirty="0"/>
              <a:t>.</a:t>
            </a:r>
          </a:p>
          <a:p>
            <a:pPr marL="18288" indent="0">
              <a:buNone/>
            </a:pP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 smtClean="0"/>
              <a:t>‐ </a:t>
            </a:r>
            <a:r>
              <a:rPr lang="ko-KR" altLang="en-US" sz="1400" dirty="0">
                <a:solidFill>
                  <a:srgbClr val="FFFF00"/>
                </a:solidFill>
              </a:rPr>
              <a:t>강북삼성병원 정신과 신영철 </a:t>
            </a:r>
            <a:r>
              <a:rPr lang="ko-KR" altLang="en-US" sz="1400" dirty="0" err="1">
                <a:solidFill>
                  <a:srgbClr val="FFFF00"/>
                </a:solidFill>
              </a:rPr>
              <a:t>교수팀</a:t>
            </a:r>
            <a:r>
              <a:rPr lang="ko-KR" altLang="en-US" sz="1400" dirty="0">
                <a:solidFill>
                  <a:srgbClr val="FFFF00"/>
                </a:solidFill>
              </a:rPr>
              <a:t> </a:t>
            </a:r>
            <a:r>
              <a:rPr lang="en-US" altLang="ko-KR" sz="1400" dirty="0"/>
              <a:t>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청소년보호감호소 전문신경심리 </a:t>
            </a:r>
            <a:r>
              <a:rPr lang="ko-KR" altLang="en-US" sz="1400" dirty="0"/>
              <a:t>검사 </a:t>
            </a:r>
            <a:r>
              <a:rPr lang="en-US" altLang="ko-KR" sz="1400" dirty="0"/>
              <a:t>‐&gt; </a:t>
            </a:r>
            <a:r>
              <a:rPr lang="ko-KR" altLang="en-US" sz="1400" dirty="0" err="1"/>
              <a:t>피감호자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58</a:t>
            </a:r>
            <a:r>
              <a:rPr lang="ko-KR" altLang="en-US" sz="1400" dirty="0"/>
              <a:t>명의 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</a:t>
            </a:r>
            <a:r>
              <a:rPr lang="ko-KR" altLang="en-US" sz="1400" dirty="0" err="1" smtClean="0"/>
              <a:t>전두엽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기능 측정 </a:t>
            </a:r>
            <a:r>
              <a:rPr lang="en-US" altLang="ko-KR" sz="1400" dirty="0"/>
              <a:t>‐&gt; </a:t>
            </a:r>
            <a:r>
              <a:rPr lang="ko-KR" altLang="en-US" sz="1400" dirty="0" smtClean="0"/>
              <a:t>하위 </a:t>
            </a:r>
            <a:r>
              <a:rPr lang="en-US" altLang="ko-KR" sz="1400" dirty="0" smtClean="0"/>
              <a:t>15</a:t>
            </a:r>
            <a:r>
              <a:rPr lang="en-US" altLang="ko-KR" sz="1400" dirty="0"/>
              <a:t>%</a:t>
            </a:r>
          </a:p>
          <a:p>
            <a:pPr marL="18288" indent="0">
              <a:buNone/>
            </a:pP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 smtClean="0"/>
              <a:t>‐ </a:t>
            </a:r>
            <a:r>
              <a:rPr lang="ko-KR" altLang="en-US" sz="1400" dirty="0" err="1"/>
              <a:t>전두엽</a:t>
            </a:r>
            <a:r>
              <a:rPr lang="ko-KR" altLang="en-US" sz="1400" dirty="0"/>
              <a:t> 기능 저하가 폭력적 범행에 영향 준다</a:t>
            </a:r>
            <a:r>
              <a:rPr lang="en-US" altLang="ko-KR" sz="1400" dirty="0"/>
              <a:t>.</a:t>
            </a:r>
            <a:endParaRPr lang="en-US" altLang="ko-KR" sz="1400" dirty="0" smtClean="0"/>
          </a:p>
        </p:txBody>
      </p:sp>
    </p:spTree>
    <p:extLst>
      <p:ext uri="{BB962C8B-B14F-4D97-AF65-F5344CB8AC3E}">
        <p14:creationId xmlns:p14="http://schemas.microsoft.com/office/powerpoint/2010/main" val="89385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19" y="188640"/>
            <a:ext cx="8489133" cy="914400"/>
          </a:xfrm>
        </p:spPr>
        <p:txBody>
          <a:bodyPr/>
          <a:lstStyle/>
          <a:p>
            <a:r>
              <a:rPr lang="en-US" altLang="ko-KR" sz="2800" dirty="0" smtClean="0"/>
              <a:t>4-8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공격성 이론 </a:t>
            </a:r>
            <a:r>
              <a:rPr lang="en-US" altLang="ko-KR" sz="2800" dirty="0" smtClean="0"/>
              <a:t>: </a:t>
            </a:r>
            <a:r>
              <a:rPr lang="ko-KR" altLang="en-US" sz="2400" dirty="0"/>
              <a:t>신경전달 물질과 호르몬에 관한 연구</a:t>
            </a:r>
            <a:endParaRPr lang="ko-KR" altLang="en-US" sz="2400" dirty="0"/>
          </a:p>
        </p:txBody>
      </p:sp>
      <p:sp>
        <p:nvSpPr>
          <p:cNvPr id="4" name="내용 개체 틀 1"/>
          <p:cNvSpPr txBox="1">
            <a:spLocks/>
          </p:cNvSpPr>
          <p:nvPr/>
        </p:nvSpPr>
        <p:spPr>
          <a:xfrm>
            <a:off x="466453" y="1268760"/>
            <a:ext cx="7992888" cy="6840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solidFill>
                  <a:srgbClr val="FFFF00"/>
                </a:solidFill>
              </a:rPr>
              <a:t>신경전달물질과 호르몬이 공격성에 미치는 영향에 </a:t>
            </a:r>
            <a:r>
              <a:rPr lang="ko-KR" altLang="en-US" sz="1400" dirty="0" smtClean="0">
                <a:solidFill>
                  <a:srgbClr val="FFFF00"/>
                </a:solidFill>
              </a:rPr>
              <a:t>관한 연구</a:t>
            </a:r>
            <a:endParaRPr lang="en-US" altLang="ko-KR" sz="1400" dirty="0" smtClean="0">
              <a:solidFill>
                <a:srgbClr val="FFFF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19283"/>
            <a:ext cx="7416824" cy="1941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05064"/>
            <a:ext cx="7416824" cy="2556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848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19" y="188640"/>
            <a:ext cx="8489133" cy="914400"/>
          </a:xfrm>
        </p:spPr>
        <p:txBody>
          <a:bodyPr/>
          <a:lstStyle/>
          <a:p>
            <a:r>
              <a:rPr lang="en-US" altLang="ko-KR" sz="2800" dirty="0" smtClean="0"/>
              <a:t>4-8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공격성 이론 </a:t>
            </a:r>
            <a:r>
              <a:rPr lang="en-US" altLang="ko-KR" sz="2800" dirty="0" smtClean="0"/>
              <a:t>: </a:t>
            </a:r>
            <a:r>
              <a:rPr lang="ko-KR" altLang="en-US" sz="2400" dirty="0"/>
              <a:t>신경전달 물질과 호르몬에 관한 연구</a:t>
            </a:r>
            <a:endParaRPr lang="ko-KR" altLang="en-US" sz="2400" dirty="0"/>
          </a:p>
        </p:txBody>
      </p:sp>
      <p:sp>
        <p:nvSpPr>
          <p:cNvPr id="4" name="내용 개체 틀 1"/>
          <p:cNvSpPr txBox="1">
            <a:spLocks/>
          </p:cNvSpPr>
          <p:nvPr/>
        </p:nvSpPr>
        <p:spPr>
          <a:xfrm>
            <a:off x="466453" y="1268760"/>
            <a:ext cx="7992888" cy="6840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/>
              <a:t>신경전달물질과 호르몬이 공격성에 미치는 영향에 </a:t>
            </a:r>
            <a:r>
              <a:rPr lang="ko-KR" altLang="en-US" sz="1400" dirty="0" smtClean="0"/>
              <a:t>관한 연구</a:t>
            </a:r>
            <a:endParaRPr lang="en-US" altLang="ko-KR" sz="1400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33452"/>
            <a:ext cx="8208912" cy="4248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573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19" y="188640"/>
            <a:ext cx="8489133" cy="914400"/>
          </a:xfrm>
        </p:spPr>
        <p:txBody>
          <a:bodyPr/>
          <a:lstStyle/>
          <a:p>
            <a:r>
              <a:rPr lang="en-US" altLang="ko-KR" sz="2800" dirty="0" smtClean="0"/>
              <a:t>4-9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공격성 이론 </a:t>
            </a:r>
            <a:r>
              <a:rPr lang="en-US" altLang="ko-KR" sz="2800" dirty="0" smtClean="0"/>
              <a:t>:</a:t>
            </a:r>
            <a:r>
              <a:rPr lang="ko-KR" altLang="en-US" sz="2800" dirty="0" smtClean="0"/>
              <a:t>중추신경계 기제</a:t>
            </a:r>
            <a:endParaRPr lang="ko-KR" altLang="en-US" sz="2400" dirty="0"/>
          </a:p>
        </p:txBody>
      </p:sp>
      <p:sp>
        <p:nvSpPr>
          <p:cNvPr id="4" name="내용 개체 틀 1"/>
          <p:cNvSpPr txBox="1">
            <a:spLocks/>
          </p:cNvSpPr>
          <p:nvPr/>
        </p:nvSpPr>
        <p:spPr>
          <a:xfrm>
            <a:off x="466453" y="1268760"/>
            <a:ext cx="7992888" cy="5112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b="1" dirty="0" err="1">
                <a:solidFill>
                  <a:srgbClr val="FFFF00"/>
                </a:solidFill>
              </a:rPr>
              <a:t>변연계</a:t>
            </a:r>
            <a:r>
              <a:rPr lang="en-US" altLang="ko-KR" sz="1400" b="1" dirty="0">
                <a:solidFill>
                  <a:srgbClr val="FFFF00"/>
                </a:solidFill>
              </a:rPr>
              <a:t>(limbic system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)</a:t>
            </a:r>
          </a:p>
          <a:p>
            <a:pPr marL="18288" indent="0">
              <a:buNone/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-  </a:t>
            </a:r>
            <a:r>
              <a:rPr lang="ko-KR" altLang="en-US" sz="1400" dirty="0"/>
              <a:t>뇌간과 </a:t>
            </a:r>
            <a:r>
              <a:rPr lang="ko-KR" altLang="en-US" sz="1400" dirty="0" err="1"/>
              <a:t>대뇌반구</a:t>
            </a:r>
            <a:r>
              <a:rPr lang="ko-KR" altLang="en-US" sz="1400" dirty="0"/>
              <a:t> 사이에 있는 도넛 </a:t>
            </a:r>
            <a:r>
              <a:rPr lang="ko-KR" altLang="en-US" sz="1400" dirty="0" smtClean="0"/>
              <a:t>모양의 신경구조</a:t>
            </a:r>
            <a:r>
              <a:rPr lang="en-US" altLang="ko-KR" sz="1400" dirty="0"/>
              <a:t>. </a:t>
            </a:r>
            <a:r>
              <a:rPr lang="ko-KR" altLang="en-US" sz="1400" dirty="0"/>
              <a:t>공포와 공격성과 같은 정서</a:t>
            </a:r>
            <a:r>
              <a:rPr lang="en-US" altLang="ko-KR" sz="1400" dirty="0"/>
              <a:t>, </a:t>
            </a:r>
            <a:r>
              <a:rPr lang="ko-KR" altLang="en-US" sz="1400" dirty="0"/>
              <a:t>그리고 </a:t>
            </a:r>
            <a:r>
              <a:rPr lang="ko-KR" altLang="en-US" sz="1400" dirty="0" smtClean="0"/>
              <a:t>배고픔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과 </a:t>
            </a:r>
            <a:r>
              <a:rPr lang="ko-KR" altLang="en-US" sz="1400" dirty="0"/>
              <a:t>성과 </a:t>
            </a:r>
            <a:r>
              <a:rPr lang="ko-KR" altLang="en-US" sz="1400" dirty="0" smtClean="0"/>
              <a:t>같은 추동과 </a:t>
            </a:r>
            <a:r>
              <a:rPr lang="ko-KR" altLang="en-US" sz="1400" dirty="0"/>
              <a:t>관련되어 있다</a:t>
            </a:r>
            <a:r>
              <a:rPr lang="en-US" altLang="ko-KR" sz="1400" dirty="0"/>
              <a:t>. </a:t>
            </a:r>
            <a:r>
              <a:rPr lang="ko-KR" altLang="en-US" sz="1400" dirty="0"/>
              <a:t>해마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편도체</a:t>
            </a:r>
            <a:r>
              <a:rPr lang="en-US" altLang="ko-KR" sz="1400" dirty="0"/>
              <a:t>, </a:t>
            </a:r>
            <a:r>
              <a:rPr lang="ko-KR" altLang="en-US" sz="1400" dirty="0"/>
              <a:t>시상하부가 포함된다</a:t>
            </a:r>
            <a:r>
              <a:rPr lang="en-US" altLang="ko-KR" sz="1400" dirty="0"/>
              <a:t>.</a:t>
            </a:r>
          </a:p>
          <a:p>
            <a:endParaRPr lang="en-US" altLang="ko-KR" sz="1400" dirty="0"/>
          </a:p>
          <a:p>
            <a:r>
              <a:rPr lang="ko-KR" altLang="en-US" sz="1400" b="1" dirty="0" err="1" smtClean="0">
                <a:solidFill>
                  <a:srgbClr val="FFFF00"/>
                </a:solidFill>
              </a:rPr>
              <a:t>편도체</a:t>
            </a:r>
            <a:r>
              <a:rPr lang="en-US" altLang="ko-KR" sz="1400" b="1" dirty="0">
                <a:solidFill>
                  <a:srgbClr val="FFFF00"/>
                </a:solidFill>
              </a:rPr>
              <a:t>(amygdala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)</a:t>
            </a:r>
          </a:p>
          <a:p>
            <a:pPr marL="18288" indent="0">
              <a:buNone/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- </a:t>
            </a:r>
            <a:r>
              <a:rPr lang="ko-KR" altLang="en-US" sz="1400" dirty="0" smtClean="0"/>
              <a:t>콩알만한 </a:t>
            </a:r>
            <a:r>
              <a:rPr lang="ko-KR" altLang="en-US" sz="1400" dirty="0"/>
              <a:t>크기의 두 신경군집으로 </a:t>
            </a:r>
            <a:r>
              <a:rPr lang="ko-KR" altLang="en-US" sz="1400" dirty="0" err="1"/>
              <a:t>변연계의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한 구조이며</a:t>
            </a:r>
            <a:r>
              <a:rPr lang="en-US" altLang="ko-KR" sz="1400" dirty="0"/>
              <a:t>, </a:t>
            </a:r>
            <a:r>
              <a:rPr lang="ko-KR" altLang="en-US" sz="1400" dirty="0"/>
              <a:t>정서와 관련이 되어있다</a:t>
            </a:r>
            <a:r>
              <a:rPr lang="en-US" altLang="ko-KR" sz="1400" dirty="0"/>
              <a:t>. </a:t>
            </a:r>
            <a:r>
              <a:rPr lang="ko-KR" altLang="en-US" sz="1400" dirty="0"/>
              <a:t>공격과 공포에 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영향을 </a:t>
            </a:r>
            <a:r>
              <a:rPr lang="ko-KR" altLang="en-US" sz="1400" dirty="0"/>
              <a:t>미친다</a:t>
            </a:r>
            <a:r>
              <a:rPr lang="en-US" altLang="ko-KR" sz="1400" dirty="0"/>
              <a:t>.</a:t>
            </a:r>
          </a:p>
          <a:p>
            <a:endParaRPr lang="en-US" altLang="ko-KR" sz="1400" dirty="0"/>
          </a:p>
          <a:p>
            <a:r>
              <a:rPr lang="ko-KR" altLang="en-US" sz="1400" b="1" dirty="0" smtClean="0">
                <a:solidFill>
                  <a:srgbClr val="FFFF00"/>
                </a:solidFill>
              </a:rPr>
              <a:t>시상하부</a:t>
            </a:r>
            <a:r>
              <a:rPr lang="en-US" altLang="ko-KR" sz="1400" b="1" dirty="0">
                <a:solidFill>
                  <a:srgbClr val="FFFF00"/>
                </a:solidFill>
              </a:rPr>
              <a:t>(hypothalamus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)</a:t>
            </a:r>
          </a:p>
          <a:p>
            <a:pPr marL="18288" indent="0">
              <a:buNone/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- </a:t>
            </a:r>
            <a:r>
              <a:rPr lang="ko-KR" altLang="en-US" sz="1400" dirty="0" smtClean="0"/>
              <a:t>시상 </a:t>
            </a:r>
            <a:r>
              <a:rPr lang="ko-KR" altLang="en-US" sz="1400" dirty="0"/>
              <a:t>아래 위치한 신경구조</a:t>
            </a:r>
            <a:r>
              <a:rPr lang="en-US" altLang="ko-KR" sz="1400" dirty="0"/>
              <a:t>. </a:t>
            </a:r>
            <a:r>
              <a:rPr lang="ko-KR" altLang="en-US" sz="1400" dirty="0" smtClean="0"/>
              <a:t>여러 신체보존활동</a:t>
            </a:r>
            <a:r>
              <a:rPr lang="en-US" altLang="ko-KR" sz="1400" dirty="0"/>
              <a:t>(</a:t>
            </a:r>
            <a:r>
              <a:rPr lang="ko-KR" altLang="en-US" sz="1400" dirty="0"/>
              <a:t>먹기</a:t>
            </a:r>
            <a:r>
              <a:rPr lang="en-US" altLang="ko-KR" sz="1400" dirty="0"/>
              <a:t>, </a:t>
            </a:r>
            <a:r>
              <a:rPr lang="ko-KR" altLang="en-US" sz="1400" dirty="0"/>
              <a:t>마시기</a:t>
            </a:r>
            <a:r>
              <a:rPr lang="en-US" altLang="ko-KR" sz="1400" dirty="0"/>
              <a:t>, </a:t>
            </a:r>
            <a:r>
              <a:rPr lang="ko-KR" altLang="en-US" sz="1400" dirty="0"/>
              <a:t>체온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성행동</a:t>
            </a:r>
            <a:r>
              <a:rPr lang="ko-KR" altLang="en-US" sz="1400" dirty="0"/>
              <a:t> 등</a:t>
            </a:r>
            <a:r>
              <a:rPr lang="en-US" altLang="ko-KR" sz="1400" dirty="0"/>
              <a:t>)</a:t>
            </a:r>
            <a:r>
              <a:rPr lang="ko-KR" altLang="en-US" sz="1400" dirty="0"/>
              <a:t>을 관장하며</a:t>
            </a:r>
            <a:r>
              <a:rPr lang="en-US" altLang="ko-KR" sz="1400" dirty="0"/>
              <a:t>, </a:t>
            </a:r>
            <a:r>
              <a:rPr lang="ko-KR" altLang="en-US" sz="1400" dirty="0" err="1" smtClean="0"/>
              <a:t>뇌하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err="1" smtClean="0"/>
              <a:t>수체를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통하여 </a:t>
            </a:r>
            <a:r>
              <a:rPr lang="ko-KR" altLang="en-US" sz="1400" dirty="0"/>
              <a:t>내분비계를 지배하고 정서와 관련이 있다</a:t>
            </a:r>
            <a:r>
              <a:rPr lang="en-US" altLang="ko-KR" sz="1400" dirty="0"/>
              <a:t>.</a:t>
            </a:r>
          </a:p>
          <a:p>
            <a:endParaRPr lang="en-US" altLang="ko-KR" sz="1400" dirty="0"/>
          </a:p>
          <a:p>
            <a:r>
              <a:rPr lang="ko-KR" altLang="en-US" sz="1400" b="1" dirty="0" err="1" smtClean="0">
                <a:solidFill>
                  <a:srgbClr val="FFFF00"/>
                </a:solidFill>
              </a:rPr>
              <a:t>전두엽</a:t>
            </a:r>
            <a:r>
              <a:rPr lang="en-US" altLang="ko-KR" sz="1400" b="1" dirty="0">
                <a:solidFill>
                  <a:srgbClr val="FFFF00"/>
                </a:solidFill>
              </a:rPr>
              <a:t>(frontal lobe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)</a:t>
            </a:r>
          </a:p>
          <a:p>
            <a:pPr marL="18288" indent="0">
              <a:buNone/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-  </a:t>
            </a:r>
            <a:r>
              <a:rPr lang="ko-KR" altLang="en-US" sz="1400" dirty="0"/>
              <a:t>이마의 안쪽 부분</a:t>
            </a:r>
            <a:r>
              <a:rPr lang="en-US" altLang="ko-KR" sz="1400" dirty="0"/>
              <a:t>, </a:t>
            </a:r>
            <a:r>
              <a:rPr lang="ko-KR" altLang="en-US" sz="1400" dirty="0"/>
              <a:t>말하기와 근육운동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계획세우기와 </a:t>
            </a:r>
            <a:r>
              <a:rPr lang="ko-KR" altLang="en-US" sz="1400" dirty="0"/>
              <a:t>판단에 관여한다</a:t>
            </a:r>
            <a:r>
              <a:rPr lang="en-US" altLang="ko-KR" sz="1400" dirty="0"/>
              <a:t>.</a:t>
            </a:r>
          </a:p>
          <a:p>
            <a:endParaRPr lang="en-US" altLang="ko-KR" sz="1400" dirty="0"/>
          </a:p>
          <a:p>
            <a:r>
              <a:rPr lang="ko-KR" altLang="en-US" sz="1400" dirty="0" err="1" smtClean="0"/>
              <a:t>세로토닌이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시냅스를 통해 뇌신경간 자극 및 정보들이 </a:t>
            </a:r>
            <a:r>
              <a:rPr lang="ko-KR" altLang="en-US" sz="1400" dirty="0" smtClean="0"/>
              <a:t>전달되는 매개체역할을 </a:t>
            </a:r>
            <a:r>
              <a:rPr lang="ko-KR" altLang="en-US" sz="1400" dirty="0"/>
              <a:t>한다</a:t>
            </a:r>
            <a:r>
              <a:rPr lang="en-US" altLang="ko-KR" sz="1400" dirty="0"/>
              <a:t>.</a:t>
            </a:r>
            <a:endParaRPr lang="en-US" altLang="ko-KR" sz="1400" dirty="0" smtClean="0"/>
          </a:p>
        </p:txBody>
      </p:sp>
    </p:spTree>
    <p:extLst>
      <p:ext uri="{BB962C8B-B14F-4D97-AF65-F5344CB8AC3E}">
        <p14:creationId xmlns:p14="http://schemas.microsoft.com/office/powerpoint/2010/main" val="72101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19" y="188640"/>
            <a:ext cx="8489133" cy="914400"/>
          </a:xfrm>
        </p:spPr>
        <p:txBody>
          <a:bodyPr/>
          <a:lstStyle/>
          <a:p>
            <a:r>
              <a:rPr lang="en-US" altLang="ko-KR" sz="2800" dirty="0"/>
              <a:t>5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공격성에 영향을 미치는 요인</a:t>
            </a:r>
            <a:endParaRPr lang="ko-KR" altLang="en-US" sz="2400" dirty="0"/>
          </a:p>
        </p:txBody>
      </p:sp>
      <p:sp>
        <p:nvSpPr>
          <p:cNvPr id="4" name="내용 개체 틀 1"/>
          <p:cNvSpPr txBox="1">
            <a:spLocks/>
          </p:cNvSpPr>
          <p:nvPr/>
        </p:nvSpPr>
        <p:spPr>
          <a:xfrm>
            <a:off x="466453" y="1268760"/>
            <a:ext cx="7992888" cy="5112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/>
              <a:t>인구밀집</a:t>
            </a:r>
          </a:p>
          <a:p>
            <a:endParaRPr lang="en-US" altLang="ko-KR" sz="1400" dirty="0"/>
          </a:p>
          <a:p>
            <a:r>
              <a:rPr lang="ko-KR" altLang="en-US" sz="1400" dirty="0" smtClean="0"/>
              <a:t>온도</a:t>
            </a:r>
            <a:endParaRPr lang="ko-KR" altLang="en-US" sz="1400" dirty="0"/>
          </a:p>
          <a:p>
            <a:endParaRPr lang="en-US" altLang="ko-KR" sz="1400" dirty="0"/>
          </a:p>
          <a:p>
            <a:r>
              <a:rPr lang="ko-KR" altLang="en-US" sz="1400" dirty="0" smtClean="0"/>
              <a:t>대중매체의 </a:t>
            </a:r>
            <a:r>
              <a:rPr lang="ko-KR" altLang="en-US" sz="1400" dirty="0"/>
              <a:t>영향</a:t>
            </a:r>
          </a:p>
          <a:p>
            <a:endParaRPr lang="en-US" altLang="ko-KR" sz="1400" dirty="0"/>
          </a:p>
          <a:p>
            <a:r>
              <a:rPr lang="ko-KR" altLang="en-US" sz="1400" dirty="0" smtClean="0"/>
              <a:t>에로물과 </a:t>
            </a:r>
            <a:r>
              <a:rPr lang="ko-KR" altLang="en-US" sz="1400" dirty="0"/>
              <a:t>공격성</a:t>
            </a:r>
          </a:p>
          <a:p>
            <a:endParaRPr lang="en-US" altLang="ko-KR" sz="1400" dirty="0"/>
          </a:p>
          <a:p>
            <a:r>
              <a:rPr lang="ko-KR" altLang="en-US" sz="1400" dirty="0" smtClean="0"/>
              <a:t>가정환경</a:t>
            </a:r>
            <a:endParaRPr lang="ko-KR" altLang="en-US" sz="1400" dirty="0"/>
          </a:p>
          <a:p>
            <a:endParaRPr lang="en-US" altLang="ko-KR" sz="1400" dirty="0"/>
          </a:p>
          <a:p>
            <a:r>
              <a:rPr lang="ko-KR" altLang="en-US" sz="1400" dirty="0" smtClean="0"/>
              <a:t>연령</a:t>
            </a:r>
            <a:endParaRPr lang="ko-KR" altLang="en-US" sz="1400" dirty="0"/>
          </a:p>
          <a:p>
            <a:endParaRPr lang="en-US" altLang="ko-KR" sz="1400" dirty="0"/>
          </a:p>
          <a:p>
            <a:r>
              <a:rPr lang="ko-KR" altLang="en-US" sz="1400" dirty="0" smtClean="0"/>
              <a:t>기타환경적 요소들</a:t>
            </a:r>
            <a:endParaRPr lang="en-US" altLang="ko-KR" sz="1400" dirty="0" smtClean="0"/>
          </a:p>
        </p:txBody>
      </p:sp>
    </p:spTree>
    <p:extLst>
      <p:ext uri="{BB962C8B-B14F-4D97-AF65-F5344CB8AC3E}">
        <p14:creationId xmlns:p14="http://schemas.microsoft.com/office/powerpoint/2010/main" val="275779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19" y="188640"/>
            <a:ext cx="8489133" cy="914400"/>
          </a:xfrm>
        </p:spPr>
        <p:txBody>
          <a:bodyPr/>
          <a:lstStyle/>
          <a:p>
            <a:r>
              <a:rPr lang="en-US" altLang="ko-KR" sz="2800" dirty="0" smtClean="0"/>
              <a:t>5-1. </a:t>
            </a:r>
            <a:r>
              <a:rPr lang="ko-KR" altLang="en-US" sz="2800" dirty="0" smtClean="0"/>
              <a:t>공격성에 영향을 미치는 요인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인구밀집</a:t>
            </a:r>
            <a:endParaRPr lang="ko-KR" altLang="en-US" sz="2400" dirty="0"/>
          </a:p>
        </p:txBody>
      </p:sp>
      <p:sp>
        <p:nvSpPr>
          <p:cNvPr id="4" name="내용 개체 틀 1"/>
          <p:cNvSpPr txBox="1">
            <a:spLocks/>
          </p:cNvSpPr>
          <p:nvPr/>
        </p:nvSpPr>
        <p:spPr>
          <a:xfrm>
            <a:off x="466453" y="1268760"/>
            <a:ext cx="7992888" cy="5112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>
                <a:solidFill>
                  <a:srgbClr val="FFFF00"/>
                </a:solidFill>
              </a:rPr>
              <a:t>Calhoun(1962) </a:t>
            </a:r>
            <a:endParaRPr lang="en-US" altLang="ko-KR" sz="1400" b="1" dirty="0" smtClean="0">
              <a:solidFill>
                <a:srgbClr val="FFFF00"/>
              </a:solidFill>
            </a:endParaRPr>
          </a:p>
          <a:p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 smtClean="0"/>
              <a:t>쥐 실험 </a:t>
            </a:r>
            <a:r>
              <a:rPr lang="en-US" altLang="ko-KR" sz="1400" dirty="0" smtClean="0"/>
              <a:t>:  </a:t>
            </a:r>
            <a:r>
              <a:rPr lang="ko-KR" altLang="en-US" sz="1400" dirty="0"/>
              <a:t>풍족한 환경에서 개체수가 늘어나자 서로를 공격 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개체 </a:t>
            </a:r>
            <a:r>
              <a:rPr lang="ko-KR" altLang="en-US" sz="1400" dirty="0"/>
              <a:t>수 감소</a:t>
            </a:r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 </a:t>
            </a:r>
            <a:r>
              <a:rPr lang="ko-KR" altLang="en-US" sz="1400" dirty="0"/>
              <a:t>사람에게 한 이와 유사한 </a:t>
            </a:r>
            <a:r>
              <a:rPr lang="ko-KR" altLang="en-US" sz="1400" dirty="0" smtClean="0"/>
              <a:t>연구들</a:t>
            </a:r>
            <a:endParaRPr lang="en-US" altLang="ko-KR" sz="1400" dirty="0" smtClean="0"/>
          </a:p>
          <a:p>
            <a:pPr marL="18288" indent="0">
              <a:buNone/>
            </a:pPr>
            <a:endParaRPr lang="ko-KR" altLang="en-US" sz="1400" dirty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:  </a:t>
            </a:r>
            <a:r>
              <a:rPr lang="ko-KR" altLang="en-US" sz="1400" dirty="0"/>
              <a:t>인구밀도와 온도가 증가하면 부정적 감정이 더 잘 </a:t>
            </a:r>
            <a:r>
              <a:rPr lang="ko-KR" altLang="en-US" sz="1400" dirty="0" smtClean="0"/>
              <a:t>전이</a:t>
            </a:r>
            <a:endParaRPr lang="en-US" altLang="ko-KR" sz="1400" dirty="0" smtClean="0"/>
          </a:p>
          <a:p>
            <a:pPr marL="18288" indent="0">
              <a:buNone/>
            </a:pPr>
            <a:endParaRPr lang="ko-KR" altLang="en-US" sz="1400" dirty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:  </a:t>
            </a:r>
            <a:r>
              <a:rPr lang="ko-KR" altLang="en-US" sz="1400" dirty="0"/>
              <a:t>인구 밀집에 따른 공격성에 성차가 </a:t>
            </a:r>
            <a:r>
              <a:rPr lang="ko-KR" altLang="en-US" sz="1400" dirty="0" smtClean="0"/>
              <a:t>있다</a:t>
            </a:r>
            <a:r>
              <a:rPr lang="en-US" altLang="ko-KR" sz="1400" dirty="0" smtClean="0"/>
              <a:t>(</a:t>
            </a:r>
            <a:r>
              <a:rPr lang="ko-KR" altLang="en-US" sz="1400" dirty="0"/>
              <a:t>남자 공격성 증가</a:t>
            </a:r>
            <a:r>
              <a:rPr lang="en-US" altLang="ko-KR" sz="1400" dirty="0"/>
              <a:t>, </a:t>
            </a:r>
            <a:r>
              <a:rPr lang="ko-KR" altLang="en-US" sz="1400" dirty="0"/>
              <a:t>여자 상냥함</a:t>
            </a:r>
            <a:r>
              <a:rPr lang="en-US" altLang="ko-KR" sz="1400" dirty="0" smtClean="0"/>
              <a:t>)</a:t>
            </a:r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:  </a:t>
            </a:r>
            <a:r>
              <a:rPr lang="ko-KR" altLang="en-US" sz="1400" dirty="0" smtClean="0"/>
              <a:t>인구밀도와 </a:t>
            </a:r>
            <a:r>
              <a:rPr lang="ko-KR" altLang="en-US" sz="1400" dirty="0"/>
              <a:t>공격성 간에 확실한 상관관계를 하지 못함</a:t>
            </a:r>
            <a:r>
              <a:rPr lang="en-US" altLang="ko-KR" sz="14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6214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19" y="188640"/>
            <a:ext cx="8489133" cy="914400"/>
          </a:xfrm>
        </p:spPr>
        <p:txBody>
          <a:bodyPr/>
          <a:lstStyle/>
          <a:p>
            <a:r>
              <a:rPr lang="en-US" altLang="ko-KR" sz="2800" dirty="0" smtClean="0"/>
              <a:t>5-2. </a:t>
            </a:r>
            <a:r>
              <a:rPr lang="ko-KR" altLang="en-US" sz="2800" dirty="0" smtClean="0"/>
              <a:t>공격성에 영향을 미치는 요인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온도</a:t>
            </a:r>
            <a:endParaRPr lang="ko-KR" altLang="en-US" sz="2400" dirty="0"/>
          </a:p>
        </p:txBody>
      </p:sp>
      <p:sp>
        <p:nvSpPr>
          <p:cNvPr id="4" name="내용 개체 틀 1"/>
          <p:cNvSpPr txBox="1">
            <a:spLocks/>
          </p:cNvSpPr>
          <p:nvPr/>
        </p:nvSpPr>
        <p:spPr>
          <a:xfrm>
            <a:off x="466453" y="1268760"/>
            <a:ext cx="7992888" cy="4104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>
                <a:solidFill>
                  <a:srgbClr val="FFFF00"/>
                </a:solidFill>
              </a:rPr>
              <a:t>Baron</a:t>
            </a:r>
            <a:r>
              <a:rPr lang="en-US" altLang="ko-KR" sz="1400" dirty="0">
                <a:solidFill>
                  <a:srgbClr val="FFFF00"/>
                </a:solidFill>
              </a:rPr>
              <a:t>(1977) 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 smtClean="0"/>
              <a:t>    - </a:t>
            </a:r>
            <a:r>
              <a:rPr lang="ko-KR" altLang="en-US" sz="1400" dirty="0" smtClean="0"/>
              <a:t>온도와 </a:t>
            </a:r>
            <a:r>
              <a:rPr lang="ko-KR" altLang="en-US" sz="1400" dirty="0"/>
              <a:t>공격성 관계</a:t>
            </a:r>
          </a:p>
          <a:p>
            <a:pPr marL="18288" indent="0">
              <a:buNone/>
            </a:pPr>
            <a:r>
              <a:rPr lang="en-US" altLang="ko-KR" sz="1400" dirty="0" smtClean="0"/>
              <a:t>    ‐ </a:t>
            </a:r>
            <a:r>
              <a:rPr lang="ko-KR" altLang="en-US" sz="1400" dirty="0" smtClean="0"/>
              <a:t>극도의 </a:t>
            </a:r>
            <a:r>
              <a:rPr lang="ko-KR" altLang="en-US" sz="1400" dirty="0"/>
              <a:t>더위나 추위보다 불쾌한 중간 </a:t>
            </a:r>
            <a:r>
              <a:rPr lang="ko-KR" altLang="en-US" sz="1400" dirty="0" smtClean="0"/>
              <a:t>온도에서 폭력이 </a:t>
            </a:r>
            <a:r>
              <a:rPr lang="ko-KR" altLang="en-US" sz="1400" dirty="0"/>
              <a:t>많이 나타남</a:t>
            </a:r>
            <a:r>
              <a:rPr lang="en-US" altLang="ko-KR" sz="1400" dirty="0"/>
              <a:t>.</a:t>
            </a:r>
          </a:p>
          <a:p>
            <a:endParaRPr lang="en-US" altLang="ko-KR" sz="1400" dirty="0"/>
          </a:p>
          <a:p>
            <a:r>
              <a:rPr lang="en-US" altLang="ko-KR" sz="1400" b="1" dirty="0" smtClean="0">
                <a:solidFill>
                  <a:srgbClr val="FFFF00"/>
                </a:solidFill>
              </a:rPr>
              <a:t>Anderson</a:t>
            </a:r>
            <a:r>
              <a:rPr lang="en-US" altLang="ko-KR" sz="1400" dirty="0" smtClean="0">
                <a:solidFill>
                  <a:srgbClr val="FFFF00"/>
                </a:solidFill>
              </a:rPr>
              <a:t>(1996</a:t>
            </a:r>
            <a:r>
              <a:rPr lang="en-US" altLang="ko-KR" sz="1400" dirty="0">
                <a:solidFill>
                  <a:srgbClr val="FFFF00"/>
                </a:solidFill>
              </a:rPr>
              <a:t>) 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 smtClean="0"/>
              <a:t>    - </a:t>
            </a:r>
            <a:r>
              <a:rPr lang="ko-KR" altLang="en-US" sz="1400" dirty="0" smtClean="0"/>
              <a:t>폭력범죄 </a:t>
            </a:r>
            <a:r>
              <a:rPr lang="ko-KR" altLang="en-US" sz="1400" dirty="0"/>
              <a:t>수가 </a:t>
            </a:r>
            <a:r>
              <a:rPr lang="ko-KR" altLang="en-US" sz="1400" dirty="0" smtClean="0"/>
              <a:t>온도가 올라감에 </a:t>
            </a:r>
            <a:r>
              <a:rPr lang="ko-KR" altLang="en-US" sz="1400" dirty="0"/>
              <a:t>따라 직선적으로 증가</a:t>
            </a:r>
          </a:p>
          <a:p>
            <a:endParaRPr lang="en-US" altLang="ko-KR" sz="1400" dirty="0"/>
          </a:p>
          <a:p>
            <a:r>
              <a:rPr lang="ko-KR" altLang="en-US" sz="1400" dirty="0" smtClean="0"/>
              <a:t>더운 </a:t>
            </a:r>
            <a:r>
              <a:rPr lang="ko-KR" altLang="en-US" sz="1400" dirty="0"/>
              <a:t>지역</a:t>
            </a:r>
            <a:r>
              <a:rPr lang="en-US" altLang="ko-KR" sz="1400" dirty="0"/>
              <a:t>, </a:t>
            </a:r>
            <a:r>
              <a:rPr lang="ko-KR" altLang="en-US" sz="1400" dirty="0"/>
              <a:t>더운 시기에 폭력 증가 </a:t>
            </a:r>
            <a:r>
              <a:rPr lang="en-US" altLang="ko-KR" sz="1400" dirty="0"/>
              <a:t>‐&gt; </a:t>
            </a:r>
            <a:r>
              <a:rPr lang="ko-KR" altLang="en-US" sz="1400" dirty="0" smtClean="0"/>
              <a:t>더위가 알코올 </a:t>
            </a:r>
            <a:r>
              <a:rPr lang="ko-KR" altLang="en-US" sz="1400" dirty="0"/>
              <a:t>판매량</a:t>
            </a:r>
            <a:r>
              <a:rPr lang="en-US" altLang="ko-KR" sz="1400" dirty="0"/>
              <a:t>, </a:t>
            </a:r>
            <a:r>
              <a:rPr lang="ko-KR" altLang="en-US" sz="1400" dirty="0"/>
              <a:t>외출증가 등 </a:t>
            </a:r>
            <a:r>
              <a:rPr lang="ko-KR" altLang="en-US" sz="1400" dirty="0" smtClean="0"/>
              <a:t>간접적으로 폭력사태에 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영향을 </a:t>
            </a:r>
            <a:r>
              <a:rPr lang="ko-KR" altLang="en-US" sz="1400" dirty="0"/>
              <a:t>미침</a:t>
            </a:r>
            <a:endParaRPr lang="en-US" altLang="ko-KR" sz="1400" dirty="0" smtClean="0"/>
          </a:p>
        </p:txBody>
      </p:sp>
    </p:spTree>
    <p:extLst>
      <p:ext uri="{BB962C8B-B14F-4D97-AF65-F5344CB8AC3E}">
        <p14:creationId xmlns:p14="http://schemas.microsoft.com/office/powerpoint/2010/main" val="336748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19" y="188640"/>
            <a:ext cx="8489133" cy="914400"/>
          </a:xfrm>
        </p:spPr>
        <p:txBody>
          <a:bodyPr/>
          <a:lstStyle/>
          <a:p>
            <a:r>
              <a:rPr lang="en-US" altLang="ko-KR" sz="2800" dirty="0" smtClean="0"/>
              <a:t>5-3. </a:t>
            </a:r>
            <a:r>
              <a:rPr lang="ko-KR" altLang="en-US" sz="2800" dirty="0" smtClean="0"/>
              <a:t>공격성에 영향을 미치는 요인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대중매</a:t>
            </a:r>
            <a:r>
              <a:rPr lang="ko-KR" altLang="en-US" sz="2800" dirty="0"/>
              <a:t>체</a:t>
            </a:r>
            <a:endParaRPr lang="ko-KR" altLang="en-US" sz="2400" dirty="0"/>
          </a:p>
        </p:txBody>
      </p:sp>
      <p:sp>
        <p:nvSpPr>
          <p:cNvPr id="4" name="내용 개체 틀 1"/>
          <p:cNvSpPr txBox="1">
            <a:spLocks/>
          </p:cNvSpPr>
          <p:nvPr/>
        </p:nvSpPr>
        <p:spPr>
          <a:xfrm>
            <a:off x="466453" y="1268760"/>
            <a:ext cx="7992888" cy="4104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>
                <a:solidFill>
                  <a:srgbClr val="FFFF00"/>
                </a:solidFill>
              </a:rPr>
              <a:t>Bandura</a:t>
            </a:r>
            <a:r>
              <a:rPr lang="en-US" altLang="ko-KR" sz="1400" dirty="0">
                <a:solidFill>
                  <a:srgbClr val="FFFF00"/>
                </a:solidFill>
              </a:rPr>
              <a:t>(1977) </a:t>
            </a:r>
            <a:r>
              <a:rPr lang="ko-KR" altLang="en-US" sz="1400" dirty="0" err="1">
                <a:solidFill>
                  <a:srgbClr val="FFFF00"/>
                </a:solidFill>
              </a:rPr>
              <a:t>보보인형</a:t>
            </a:r>
            <a:r>
              <a:rPr lang="ko-KR" altLang="en-US" sz="1400" dirty="0">
                <a:solidFill>
                  <a:srgbClr val="FFFF00"/>
                </a:solidFill>
              </a:rPr>
              <a:t> 실험 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>
                <a:solidFill>
                  <a:srgbClr val="FFFF00"/>
                </a:solidFill>
              </a:rPr>
              <a:t> </a:t>
            </a:r>
            <a:r>
              <a:rPr lang="en-US" altLang="ko-KR" sz="1400" dirty="0" smtClean="0">
                <a:solidFill>
                  <a:srgbClr val="FFFF00"/>
                </a:solidFill>
              </a:rPr>
              <a:t>   – </a:t>
            </a:r>
            <a:r>
              <a:rPr lang="ko-KR" altLang="en-US" sz="1400" dirty="0">
                <a:solidFill>
                  <a:srgbClr val="FFFF00"/>
                </a:solidFill>
              </a:rPr>
              <a:t>폭력의 모델링 </a:t>
            </a:r>
            <a:r>
              <a:rPr lang="ko-KR" altLang="en-US" sz="1400" dirty="0" smtClean="0">
                <a:solidFill>
                  <a:srgbClr val="FFFF00"/>
                </a:solidFill>
              </a:rPr>
              <a:t>효과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endParaRPr lang="en-US" altLang="ko-KR" sz="1400" dirty="0" smtClean="0"/>
          </a:p>
          <a:p>
            <a:pPr marL="18288" indent="0">
              <a:buNone/>
            </a:pPr>
            <a:r>
              <a:rPr lang="ko-KR" altLang="en-US" sz="1400" dirty="0" smtClean="0"/>
              <a:t>   ∙ </a:t>
            </a:r>
            <a:r>
              <a:rPr lang="ko-KR" altLang="en-US" sz="1400" dirty="0"/>
              <a:t>뉴스보도가 전염효과 또는 모방효과를 갖는다</a:t>
            </a:r>
            <a:r>
              <a:rPr lang="en-US" altLang="ko-KR" sz="1400" dirty="0"/>
              <a:t>.</a:t>
            </a:r>
          </a:p>
          <a:p>
            <a:pPr marL="18288" indent="0">
              <a:buNone/>
            </a:pPr>
            <a:r>
              <a:rPr lang="en-US" altLang="ko-KR" sz="1400" dirty="0" smtClean="0"/>
              <a:t>     ‐ </a:t>
            </a:r>
            <a:r>
              <a:rPr lang="en-US" altLang="ko-KR" sz="1400" dirty="0"/>
              <a:t>1997</a:t>
            </a:r>
            <a:r>
              <a:rPr lang="ko-KR" altLang="en-US" sz="1400" dirty="0"/>
              <a:t>년경에 발생한 학교 총기난사 사건들</a:t>
            </a:r>
            <a:r>
              <a:rPr lang="en-US" altLang="ko-KR" sz="1400" dirty="0"/>
              <a:t>.</a:t>
            </a:r>
          </a:p>
          <a:p>
            <a:pPr marL="18288" indent="0">
              <a:buNone/>
            </a:pPr>
            <a:r>
              <a:rPr lang="en-US" altLang="ko-KR" sz="1400" dirty="0" smtClean="0"/>
              <a:t>     ‐ </a:t>
            </a:r>
            <a:r>
              <a:rPr lang="en-US" altLang="ko-KR" sz="1400" dirty="0"/>
              <a:t>‘</a:t>
            </a:r>
            <a:r>
              <a:rPr lang="ko-KR" altLang="en-US" sz="1400" dirty="0"/>
              <a:t>주유소 습격사건’ 유사 범죄</a:t>
            </a:r>
          </a:p>
          <a:p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</a:t>
            </a:r>
            <a:r>
              <a:rPr lang="ko-KR" altLang="en-US" sz="1400" dirty="0" smtClean="0"/>
              <a:t>∙ </a:t>
            </a:r>
            <a:r>
              <a:rPr lang="ko-KR" altLang="en-US" sz="1400" dirty="0"/>
              <a:t>공격적인 아동들이 더 많은 영향을 받는다</a:t>
            </a:r>
            <a:r>
              <a:rPr lang="en-US" altLang="ko-KR" sz="1400" dirty="0"/>
              <a:t>.</a:t>
            </a:r>
          </a:p>
          <a:p>
            <a:pPr marL="18288" indent="0">
              <a:buNone/>
            </a:pPr>
            <a:r>
              <a:rPr lang="ko-KR" altLang="en-US" sz="1400" dirty="0" smtClean="0"/>
              <a:t>   ∙ </a:t>
            </a:r>
            <a:r>
              <a:rPr lang="ko-KR" altLang="en-US" sz="1400" dirty="0"/>
              <a:t>영화가 </a:t>
            </a:r>
            <a:r>
              <a:rPr lang="en-US" altLang="ko-KR" sz="1400" dirty="0"/>
              <a:t>TV </a:t>
            </a:r>
            <a:r>
              <a:rPr lang="ko-KR" altLang="en-US" sz="1400" dirty="0"/>
              <a:t>보다 영향력이 강하다</a:t>
            </a:r>
            <a:r>
              <a:rPr lang="en-US" altLang="ko-KR" sz="1400" dirty="0"/>
              <a:t>.</a:t>
            </a:r>
          </a:p>
          <a:p>
            <a:pPr marL="18288" indent="0">
              <a:buNone/>
            </a:pPr>
            <a:r>
              <a:rPr lang="ko-KR" altLang="en-US" sz="1400" dirty="0" smtClean="0"/>
              <a:t>   ∙ </a:t>
            </a:r>
            <a:r>
              <a:rPr lang="ko-KR" altLang="en-US" sz="1400" dirty="0"/>
              <a:t>미디어 폭력이 공격행동의 충분조건은 아니다</a:t>
            </a:r>
            <a:r>
              <a:rPr lang="en-US" altLang="ko-KR" sz="1400" dirty="0"/>
              <a:t>.</a:t>
            </a:r>
            <a:endParaRPr lang="en-US" altLang="ko-KR" sz="1400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140533"/>
            <a:ext cx="6984776" cy="739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744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19" y="188640"/>
            <a:ext cx="8489133" cy="914400"/>
          </a:xfrm>
        </p:spPr>
        <p:txBody>
          <a:bodyPr/>
          <a:lstStyle/>
          <a:p>
            <a:r>
              <a:rPr lang="en-US" altLang="ko-KR" sz="2800" dirty="0" smtClean="0"/>
              <a:t>5-4. </a:t>
            </a:r>
            <a:r>
              <a:rPr lang="ko-KR" altLang="en-US" sz="2800" dirty="0" smtClean="0"/>
              <a:t>공격성에 영향을 미치는 요인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에로물과 공격성</a:t>
            </a:r>
            <a:endParaRPr lang="ko-KR" altLang="en-US" sz="2400" dirty="0"/>
          </a:p>
        </p:txBody>
      </p:sp>
      <p:sp>
        <p:nvSpPr>
          <p:cNvPr id="4" name="내용 개체 틀 1"/>
          <p:cNvSpPr txBox="1">
            <a:spLocks/>
          </p:cNvSpPr>
          <p:nvPr/>
        </p:nvSpPr>
        <p:spPr>
          <a:xfrm>
            <a:off x="466452" y="1268760"/>
            <a:ext cx="8282011" cy="4104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 err="1">
                <a:solidFill>
                  <a:srgbClr val="FFFF00"/>
                </a:solidFill>
              </a:rPr>
              <a:t>Donnerstein</a:t>
            </a:r>
            <a:r>
              <a:rPr lang="en-US" altLang="ko-KR" sz="1400" dirty="0">
                <a:solidFill>
                  <a:srgbClr val="FFFF00"/>
                </a:solidFill>
              </a:rPr>
              <a:t>(1993</a:t>
            </a:r>
            <a:r>
              <a:rPr lang="en-US" altLang="ko-KR" sz="1400" dirty="0" smtClean="0">
                <a:solidFill>
                  <a:srgbClr val="FFFF00"/>
                </a:solidFill>
              </a:rPr>
              <a:t>)</a:t>
            </a:r>
          </a:p>
          <a:p>
            <a:endParaRPr lang="en-US" altLang="ko-KR" sz="1400" dirty="0"/>
          </a:p>
          <a:p>
            <a:endParaRPr lang="en-US" altLang="ko-KR" sz="1400" dirty="0" smtClean="0"/>
          </a:p>
          <a:p>
            <a:endParaRPr lang="en-US" altLang="ko-KR" sz="1400" dirty="0"/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endParaRPr lang="en-US" altLang="ko-KR" sz="1400" dirty="0" smtClean="0"/>
          </a:p>
          <a:p>
            <a:r>
              <a:rPr lang="en-US" altLang="ko-KR" sz="1400" b="1" dirty="0" err="1">
                <a:solidFill>
                  <a:srgbClr val="FFFF00"/>
                </a:solidFill>
              </a:rPr>
              <a:t>Donnerstein</a:t>
            </a:r>
            <a:r>
              <a:rPr lang="en-US" altLang="ko-KR" sz="1400" b="1" dirty="0">
                <a:solidFill>
                  <a:srgbClr val="FFFF00"/>
                </a:solidFill>
              </a:rPr>
              <a:t> &amp; Berkowitz</a:t>
            </a:r>
            <a:r>
              <a:rPr lang="en-US" altLang="ko-KR" sz="1400" dirty="0">
                <a:solidFill>
                  <a:srgbClr val="FFFF00"/>
                </a:solidFill>
              </a:rPr>
              <a:t>(1981</a:t>
            </a:r>
            <a:r>
              <a:rPr lang="en-US" altLang="ko-KR" sz="1400" dirty="0" smtClean="0">
                <a:solidFill>
                  <a:srgbClr val="FFFF00"/>
                </a:solidFill>
              </a:rPr>
              <a:t>)</a:t>
            </a:r>
          </a:p>
          <a:p>
            <a:pPr marL="18288" indent="0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/>
              <a:t>화가 났을 때는 동일한 충격 </a:t>
            </a:r>
            <a:r>
              <a:rPr lang="en-US" altLang="ko-KR" sz="1400" dirty="0"/>
              <a:t>‐&gt; </a:t>
            </a:r>
            <a:r>
              <a:rPr lang="ko-KR" altLang="en-US" sz="1400" dirty="0"/>
              <a:t>폭력적인 에로물 </a:t>
            </a:r>
            <a:r>
              <a:rPr lang="ko-KR" altLang="en-US" sz="1400" dirty="0" smtClean="0"/>
              <a:t>노출은 여성에게 </a:t>
            </a:r>
            <a:r>
              <a:rPr lang="ko-KR" altLang="en-US" sz="1400" dirty="0"/>
              <a:t>폭력을 행하는데 영향을 </a:t>
            </a:r>
            <a:r>
              <a:rPr lang="ko-KR" altLang="en-US" sz="1400" dirty="0" smtClean="0"/>
              <a:t>미친다</a:t>
            </a:r>
            <a:r>
              <a:rPr lang="en-US" altLang="ko-KR" sz="1400" dirty="0"/>
              <a:t>.</a:t>
            </a:r>
          </a:p>
          <a:p>
            <a:pPr marL="18288" indent="0">
              <a:buNone/>
            </a:pPr>
            <a:r>
              <a:rPr lang="en-US" altLang="ko-KR" sz="1400" dirty="0" smtClean="0"/>
              <a:t>     ‐ </a:t>
            </a:r>
            <a:r>
              <a:rPr lang="ko-KR" altLang="en-US" sz="1400" dirty="0"/>
              <a:t>외적인 타당성의 문제</a:t>
            </a:r>
            <a:endParaRPr lang="en-US" altLang="ko-KR" sz="1400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590899"/>
            <a:ext cx="6086475" cy="524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088" y="4725145"/>
            <a:ext cx="6353175" cy="648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254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19" y="188640"/>
            <a:ext cx="8489133" cy="914400"/>
          </a:xfrm>
        </p:spPr>
        <p:txBody>
          <a:bodyPr/>
          <a:lstStyle/>
          <a:p>
            <a:r>
              <a:rPr lang="en-US" altLang="ko-KR" sz="2800" dirty="0" smtClean="0"/>
              <a:t>5-5. </a:t>
            </a:r>
            <a:r>
              <a:rPr lang="ko-KR" altLang="en-US" sz="2800" dirty="0" smtClean="0"/>
              <a:t>공격성에 영향을 미치는 요인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가정환</a:t>
            </a:r>
            <a:r>
              <a:rPr lang="ko-KR" altLang="en-US" sz="2800" dirty="0"/>
              <a:t>경</a:t>
            </a:r>
            <a:endParaRPr lang="ko-KR" altLang="en-US" sz="2400" dirty="0"/>
          </a:p>
        </p:txBody>
      </p:sp>
      <p:sp>
        <p:nvSpPr>
          <p:cNvPr id="4" name="내용 개체 틀 1"/>
          <p:cNvSpPr txBox="1">
            <a:spLocks/>
          </p:cNvSpPr>
          <p:nvPr/>
        </p:nvSpPr>
        <p:spPr>
          <a:xfrm>
            <a:off x="466453" y="1268760"/>
            <a:ext cx="7992888" cy="4104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solidFill>
                  <a:srgbClr val="FFFF00"/>
                </a:solidFill>
              </a:rPr>
              <a:t>부모의 물리적 체벌은 아동의 공격성과 관련이 있다</a:t>
            </a:r>
            <a:r>
              <a:rPr lang="en-US" altLang="ko-KR" sz="1400" dirty="0"/>
              <a:t>.</a:t>
            </a:r>
          </a:p>
          <a:p>
            <a:endParaRPr lang="en-US" altLang="ko-KR" sz="1400" dirty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강압적 </a:t>
            </a:r>
            <a:r>
              <a:rPr lang="ko-KR" altLang="en-US" sz="1400" dirty="0">
                <a:solidFill>
                  <a:srgbClr val="FFFF00"/>
                </a:solidFill>
              </a:rPr>
              <a:t>가정환경 공격성에 영향을 준다</a:t>
            </a:r>
            <a:r>
              <a:rPr lang="en-US" altLang="ko-KR" sz="1400" dirty="0">
                <a:solidFill>
                  <a:srgbClr val="FFFF00"/>
                </a:solidFill>
              </a:rPr>
              <a:t>.</a:t>
            </a:r>
          </a:p>
          <a:p>
            <a:pPr marL="18288" indent="0">
              <a:buNone/>
            </a:pPr>
            <a:r>
              <a:rPr lang="en-US" altLang="ko-KR" sz="1400" dirty="0" smtClean="0"/>
              <a:t>   ‐ </a:t>
            </a:r>
            <a:r>
              <a:rPr lang="ko-KR" altLang="en-US" sz="1400" dirty="0"/>
              <a:t>양육태도에 문제를 가진 부모 </a:t>
            </a:r>
            <a:r>
              <a:rPr lang="en-US" altLang="ko-KR" sz="1400" dirty="0"/>
              <a:t>‐&gt; </a:t>
            </a:r>
            <a:r>
              <a:rPr lang="ko-KR" altLang="en-US" sz="1400" dirty="0"/>
              <a:t>행동통제를 </a:t>
            </a:r>
            <a:r>
              <a:rPr lang="ko-KR" altLang="en-US" sz="1400" dirty="0" smtClean="0"/>
              <a:t>위해 사회적 </a:t>
            </a:r>
            <a:r>
              <a:rPr lang="ko-KR" altLang="en-US" sz="1400" dirty="0"/>
              <a:t>인정을 사용하지 않고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친사회적인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행위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를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무시하는 </a:t>
            </a:r>
            <a:r>
              <a:rPr lang="ko-KR" altLang="en-US" sz="1400" dirty="0"/>
              <a:t>방법을 사용</a:t>
            </a:r>
            <a:r>
              <a:rPr lang="en-US" altLang="ko-KR" sz="1400" dirty="0"/>
              <a:t>. </a:t>
            </a:r>
            <a:r>
              <a:rPr lang="ko-KR" altLang="en-US" sz="1400" dirty="0"/>
              <a:t>강압적 방법들 사용</a:t>
            </a:r>
            <a:r>
              <a:rPr lang="en-US" altLang="ko-KR" sz="1400" dirty="0"/>
              <a:t>. 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ko-KR" altLang="en-US" sz="1400" dirty="0" smtClean="0"/>
              <a:t>방임적인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양육태도 </a:t>
            </a:r>
            <a:r>
              <a:rPr lang="en-US" altLang="ko-KR" sz="1400" dirty="0"/>
              <a:t>– </a:t>
            </a:r>
            <a:r>
              <a:rPr lang="ko-KR" altLang="en-US" sz="1400" dirty="0"/>
              <a:t>아동의 공격성에 부정적 영향</a:t>
            </a:r>
            <a:endParaRPr lang="en-US" altLang="ko-KR" sz="1400" dirty="0"/>
          </a:p>
          <a:p>
            <a:endParaRPr lang="en-US" altLang="ko-KR" sz="1400" dirty="0" smtClean="0"/>
          </a:p>
        </p:txBody>
      </p:sp>
    </p:spTree>
    <p:extLst>
      <p:ext uri="{BB962C8B-B14F-4D97-AF65-F5344CB8AC3E}">
        <p14:creationId xmlns:p14="http://schemas.microsoft.com/office/powerpoint/2010/main" val="164664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19" y="188640"/>
            <a:ext cx="8489133" cy="914400"/>
          </a:xfrm>
        </p:spPr>
        <p:txBody>
          <a:bodyPr/>
          <a:lstStyle/>
          <a:p>
            <a:r>
              <a:rPr lang="en-US" altLang="ko-KR" sz="2800" dirty="0" smtClean="0"/>
              <a:t>5-6. </a:t>
            </a:r>
            <a:r>
              <a:rPr lang="ko-KR" altLang="en-US" sz="2800" dirty="0" smtClean="0"/>
              <a:t>공격성에 영향을 미치는 요인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연령 및 기타</a:t>
            </a:r>
            <a:endParaRPr lang="ko-KR" altLang="en-US" sz="2400" dirty="0"/>
          </a:p>
        </p:txBody>
      </p:sp>
      <p:sp>
        <p:nvSpPr>
          <p:cNvPr id="4" name="내용 개체 틀 1"/>
          <p:cNvSpPr txBox="1">
            <a:spLocks/>
          </p:cNvSpPr>
          <p:nvPr/>
        </p:nvSpPr>
        <p:spPr>
          <a:xfrm>
            <a:off x="466453" y="1268760"/>
            <a:ext cx="7992888" cy="4104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 smtClean="0">
                <a:solidFill>
                  <a:srgbClr val="FFFF00"/>
                </a:solidFill>
              </a:rPr>
              <a:t>연령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</a:t>
            </a:r>
            <a:r>
              <a:rPr lang="en-US" altLang="ko-KR" sz="1400" dirty="0"/>
              <a:t>• </a:t>
            </a:r>
            <a:r>
              <a:rPr lang="en-US" altLang="ko-KR" sz="1400" b="1" dirty="0"/>
              <a:t>Moffitt</a:t>
            </a:r>
            <a:r>
              <a:rPr lang="en-US" altLang="ko-KR" sz="1400" dirty="0"/>
              <a:t>(1993) 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- </a:t>
            </a:r>
            <a:r>
              <a:rPr lang="ko-KR" altLang="en-US" sz="1400" dirty="0" smtClean="0"/>
              <a:t>평생 </a:t>
            </a:r>
            <a:r>
              <a:rPr lang="ko-KR" altLang="en-US" sz="1400" dirty="0"/>
              <a:t>지속적인 비행경력자와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청소년기 </a:t>
            </a:r>
            <a:r>
              <a:rPr lang="ko-KR" altLang="en-US" sz="1400" dirty="0"/>
              <a:t>일시적인 비행자가 존재 </a:t>
            </a:r>
            <a:r>
              <a:rPr lang="en-US" altLang="ko-KR" sz="1400" dirty="0"/>
              <a:t>‐&gt; </a:t>
            </a:r>
            <a:r>
              <a:rPr lang="ko-KR" altLang="en-US" sz="1400" dirty="0" smtClean="0"/>
              <a:t>공격성이 청소년기에 일시적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ko-KR" altLang="en-US" sz="1400" dirty="0" smtClean="0"/>
              <a:t>으로 </a:t>
            </a:r>
            <a:r>
              <a:rPr lang="ko-KR" altLang="en-US" sz="1400" dirty="0"/>
              <a:t>증가</a:t>
            </a:r>
            <a:r>
              <a:rPr lang="en-US" altLang="ko-KR" sz="1400" dirty="0"/>
              <a:t>.</a:t>
            </a:r>
          </a:p>
          <a:p>
            <a:pPr marL="18288" indent="0">
              <a:buNone/>
            </a:pP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• </a:t>
            </a:r>
            <a:r>
              <a:rPr lang="en-US" altLang="ko-KR" sz="1400" b="1" dirty="0" err="1"/>
              <a:t>Hirschi</a:t>
            </a:r>
            <a:r>
              <a:rPr lang="en-US" altLang="ko-KR" sz="1400" b="1" dirty="0"/>
              <a:t> &amp; </a:t>
            </a:r>
            <a:r>
              <a:rPr lang="en-US" altLang="ko-KR" sz="1400" b="1" dirty="0" err="1"/>
              <a:t>Gottfredson</a:t>
            </a:r>
            <a:r>
              <a:rPr lang="en-US" altLang="ko-KR" sz="1400" dirty="0"/>
              <a:t>(1983) </a:t>
            </a:r>
            <a:r>
              <a:rPr lang="en-US" altLang="ko-KR" sz="1400" dirty="0" smtClean="0"/>
              <a:t> </a:t>
            </a:r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-  </a:t>
            </a:r>
            <a:r>
              <a:rPr lang="ko-KR" altLang="en-US" sz="1400" dirty="0"/>
              <a:t>신체적으로 </a:t>
            </a:r>
            <a:r>
              <a:rPr lang="ko-KR" altLang="en-US" sz="1400" dirty="0" smtClean="0"/>
              <a:t>가장 활발할 </a:t>
            </a:r>
            <a:r>
              <a:rPr lang="ko-KR" altLang="en-US" sz="1400" dirty="0"/>
              <a:t>수 있는 나이에 </a:t>
            </a:r>
            <a:r>
              <a:rPr lang="ko-KR" altLang="en-US" sz="1400" dirty="0" err="1"/>
              <a:t>범죄율</a:t>
            </a:r>
            <a:r>
              <a:rPr lang="ko-KR" altLang="en-US" sz="1400" dirty="0"/>
              <a:t> 높음</a:t>
            </a:r>
            <a:r>
              <a:rPr lang="en-US" altLang="ko-KR" sz="1400" dirty="0"/>
              <a:t>‐&gt;</a:t>
            </a:r>
            <a:r>
              <a:rPr lang="ko-KR" altLang="en-US" sz="1400" dirty="0" smtClean="0"/>
              <a:t>이후 지속적으로 </a:t>
            </a:r>
            <a:r>
              <a:rPr lang="ko-KR" altLang="en-US" sz="1400" dirty="0"/>
              <a:t>감소</a:t>
            </a:r>
            <a:endParaRPr lang="en-US" altLang="ko-KR" sz="1400" dirty="0" smtClean="0"/>
          </a:p>
          <a:p>
            <a:pPr marL="18288" indent="0">
              <a:buNone/>
            </a:pPr>
            <a:endParaRPr lang="en-US" altLang="ko-KR" sz="1400" dirty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기타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 smtClean="0"/>
              <a:t>   ‐ </a:t>
            </a:r>
            <a:r>
              <a:rPr lang="ko-KR" altLang="en-US" sz="1400" dirty="0"/>
              <a:t>공격성과 공기오염</a:t>
            </a:r>
            <a:r>
              <a:rPr lang="en-US" altLang="ko-KR" sz="1400" dirty="0"/>
              <a:t>, </a:t>
            </a:r>
            <a:r>
              <a:rPr lang="ko-KR" altLang="en-US" sz="1400" dirty="0"/>
              <a:t>소음 등 환경적 요인들에 대한 </a:t>
            </a:r>
            <a:r>
              <a:rPr lang="ko-KR" altLang="en-US" sz="1400" dirty="0" smtClean="0"/>
              <a:t>연구가 </a:t>
            </a:r>
            <a:r>
              <a:rPr lang="ko-KR" altLang="en-US" sz="1400" dirty="0"/>
              <a:t>이루어지고 있다</a:t>
            </a:r>
            <a:r>
              <a:rPr lang="en-US" altLang="ko-KR" sz="1400" dirty="0"/>
              <a:t>.</a:t>
            </a:r>
            <a:endParaRPr lang="en-US" altLang="ko-KR" sz="1400" dirty="0" smtClean="0"/>
          </a:p>
        </p:txBody>
      </p:sp>
    </p:spTree>
    <p:extLst>
      <p:ext uri="{BB962C8B-B14F-4D97-AF65-F5344CB8AC3E}">
        <p14:creationId xmlns:p14="http://schemas.microsoft.com/office/powerpoint/2010/main" val="149529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19" y="188640"/>
            <a:ext cx="8489133" cy="914400"/>
          </a:xfrm>
        </p:spPr>
        <p:txBody>
          <a:bodyPr/>
          <a:lstStyle/>
          <a:p>
            <a:r>
              <a:rPr lang="en-US" altLang="ko-KR" sz="2800" dirty="0" smtClean="0"/>
              <a:t>6. </a:t>
            </a:r>
            <a:r>
              <a:rPr lang="ko-KR" altLang="en-US" sz="2800" dirty="0" smtClean="0"/>
              <a:t>공격성과 공격행동의 통제</a:t>
            </a:r>
            <a:endParaRPr lang="ko-KR" altLang="en-US" sz="2400" dirty="0"/>
          </a:p>
        </p:txBody>
      </p:sp>
      <p:sp>
        <p:nvSpPr>
          <p:cNvPr id="4" name="내용 개체 틀 1"/>
          <p:cNvSpPr txBox="1">
            <a:spLocks/>
          </p:cNvSpPr>
          <p:nvPr/>
        </p:nvSpPr>
        <p:spPr>
          <a:xfrm>
            <a:off x="466453" y="1268760"/>
            <a:ext cx="7992888" cy="4104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/>
              <a:t>처벌과 보복의 두려움</a:t>
            </a:r>
          </a:p>
          <a:p>
            <a:endParaRPr lang="en-US" altLang="ko-KR" sz="1400" dirty="0"/>
          </a:p>
          <a:p>
            <a:r>
              <a:rPr lang="ko-KR" altLang="en-US" sz="1400" dirty="0" smtClean="0"/>
              <a:t>좌절의 </a:t>
            </a:r>
            <a:r>
              <a:rPr lang="ko-KR" altLang="en-US" sz="1400" dirty="0"/>
              <a:t>최소화와 공격잠재력의 감소</a:t>
            </a:r>
          </a:p>
          <a:p>
            <a:endParaRPr lang="en-US" altLang="ko-KR" sz="1400" dirty="0" smtClean="0"/>
          </a:p>
          <a:p>
            <a:r>
              <a:rPr lang="ko-KR" altLang="en-US" sz="1400" dirty="0" smtClean="0"/>
              <a:t>자기조절 </a:t>
            </a:r>
            <a:r>
              <a:rPr lang="ko-KR" altLang="en-US" sz="1400" dirty="0"/>
              <a:t>혹은 억제의 학습</a:t>
            </a:r>
          </a:p>
          <a:p>
            <a:endParaRPr lang="en-US" altLang="ko-KR" sz="1400" dirty="0" smtClean="0"/>
          </a:p>
          <a:p>
            <a:r>
              <a:rPr lang="ko-KR" altLang="en-US" sz="1400" dirty="0" smtClean="0"/>
              <a:t>공격대상의 </a:t>
            </a:r>
            <a:r>
              <a:rPr lang="ko-KR" altLang="en-US" sz="1400" dirty="0"/>
              <a:t>대체</a:t>
            </a:r>
          </a:p>
          <a:p>
            <a:endParaRPr lang="en-US" altLang="ko-KR" sz="1400" dirty="0" smtClean="0"/>
          </a:p>
          <a:p>
            <a:r>
              <a:rPr lang="ko-KR" altLang="en-US" sz="1400" dirty="0" smtClean="0"/>
              <a:t>정화</a:t>
            </a:r>
            <a:endParaRPr lang="ko-KR" altLang="en-US" sz="1400" dirty="0"/>
          </a:p>
          <a:p>
            <a:endParaRPr lang="en-US" altLang="ko-KR" sz="1400" dirty="0" smtClean="0"/>
          </a:p>
          <a:p>
            <a:r>
              <a:rPr lang="ko-KR" altLang="en-US" sz="1400" dirty="0" smtClean="0"/>
              <a:t>수술이나 </a:t>
            </a:r>
            <a:r>
              <a:rPr lang="ko-KR" altLang="en-US" sz="1400" dirty="0"/>
              <a:t>약물을 통한 생리적 통제</a:t>
            </a:r>
            <a:endParaRPr lang="en-US" altLang="ko-KR" sz="1400" dirty="0" smtClean="0"/>
          </a:p>
        </p:txBody>
      </p:sp>
    </p:spTree>
    <p:extLst>
      <p:ext uri="{BB962C8B-B14F-4D97-AF65-F5344CB8AC3E}">
        <p14:creationId xmlns:p14="http://schemas.microsoft.com/office/powerpoint/2010/main" val="293304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18330" y="811560"/>
            <a:ext cx="8489133" cy="914400"/>
          </a:xfrm>
        </p:spPr>
        <p:txBody>
          <a:bodyPr/>
          <a:lstStyle/>
          <a:p>
            <a:r>
              <a:rPr lang="en-US" altLang="ko-KR" sz="2800" dirty="0" smtClean="0"/>
              <a:t>6-1. </a:t>
            </a:r>
            <a:r>
              <a:rPr lang="ko-KR" altLang="en-US" sz="2800" dirty="0" smtClean="0"/>
              <a:t>공격성과 공격행동의 통제 </a:t>
            </a:r>
            <a:r>
              <a:rPr lang="en-US" altLang="ko-KR" sz="2800" dirty="0" smtClean="0"/>
              <a:t/>
            </a:r>
            <a:br>
              <a:rPr lang="en-US" altLang="ko-KR" sz="2800" dirty="0" smtClean="0"/>
            </a:br>
            <a:r>
              <a:rPr lang="en-US" altLang="ko-KR" sz="2800" dirty="0" smtClean="0"/>
              <a:t/>
            </a:r>
            <a:br>
              <a:rPr lang="en-US" altLang="ko-KR" sz="2800" dirty="0" smtClean="0"/>
            </a:br>
            <a:r>
              <a:rPr lang="en-US" altLang="ko-KR" sz="2000" dirty="0" smtClean="0"/>
              <a:t>: </a:t>
            </a:r>
            <a:r>
              <a:rPr lang="ko-KR" altLang="en-US" sz="2000" dirty="0" smtClean="0"/>
              <a:t>처벌과 보복의 두려움</a:t>
            </a:r>
            <a:r>
              <a:rPr lang="en-US" altLang="ko-KR" sz="2000" dirty="0" smtClean="0"/>
              <a:t>/ </a:t>
            </a:r>
            <a:r>
              <a:rPr lang="ko-KR" altLang="en-US" sz="2000" dirty="0" smtClean="0"/>
              <a:t>좌절의 최소화와 공격 잠재력의 감소</a:t>
            </a:r>
            <a:endParaRPr lang="ko-KR" altLang="en-US" sz="1800" dirty="0"/>
          </a:p>
        </p:txBody>
      </p:sp>
      <p:sp>
        <p:nvSpPr>
          <p:cNvPr id="4" name="내용 개체 틀 1"/>
          <p:cNvSpPr txBox="1">
            <a:spLocks/>
          </p:cNvSpPr>
          <p:nvPr/>
        </p:nvSpPr>
        <p:spPr>
          <a:xfrm>
            <a:off x="466453" y="1268760"/>
            <a:ext cx="7992888" cy="4104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solidFill>
                  <a:srgbClr val="FFFF00"/>
                </a:solidFill>
              </a:rPr>
              <a:t>처벌과 보복의 두려움</a:t>
            </a:r>
          </a:p>
          <a:p>
            <a:pPr marL="18288" indent="0">
              <a:buNone/>
            </a:pPr>
            <a:r>
              <a:rPr lang="en-US" altLang="ko-KR" sz="1400" dirty="0" smtClean="0"/>
              <a:t>   ‐ </a:t>
            </a:r>
            <a:r>
              <a:rPr lang="ko-KR" altLang="en-US" sz="1400" dirty="0"/>
              <a:t>지속적으로 처벌받은 아이 </a:t>
            </a:r>
            <a:r>
              <a:rPr lang="en-US" altLang="ko-KR" sz="1400" dirty="0"/>
              <a:t>‐&gt; </a:t>
            </a:r>
            <a:r>
              <a:rPr lang="ko-KR" altLang="en-US" sz="1400" dirty="0"/>
              <a:t>더 공격적</a:t>
            </a:r>
            <a:r>
              <a:rPr lang="en-US" altLang="ko-KR" sz="1400" dirty="0"/>
              <a:t>, </a:t>
            </a:r>
            <a:r>
              <a:rPr lang="ko-KR" altLang="en-US" sz="1400" dirty="0" smtClean="0"/>
              <a:t>분노 생성</a:t>
            </a:r>
            <a:r>
              <a:rPr lang="ko-KR" altLang="en-US" sz="1400" dirty="0"/>
              <a:t> 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‐ </a:t>
            </a:r>
            <a:r>
              <a:rPr lang="ko-KR" altLang="en-US" sz="1400" dirty="0"/>
              <a:t>공격성에 대한 처벌은 공격행동의 </a:t>
            </a:r>
            <a:r>
              <a:rPr lang="ko-KR" altLang="en-US" sz="1400" dirty="0" smtClean="0"/>
              <a:t>저하를 가져오지 </a:t>
            </a:r>
            <a:r>
              <a:rPr lang="ko-KR" altLang="en-US" sz="1400" dirty="0"/>
              <a:t>않는다</a:t>
            </a:r>
            <a:r>
              <a:rPr lang="en-US" altLang="ko-KR" sz="1400" dirty="0" smtClean="0"/>
              <a:t>.</a:t>
            </a:r>
          </a:p>
          <a:p>
            <a:pPr marL="18288" indent="0">
              <a:buNone/>
            </a:pPr>
            <a:endParaRPr lang="en-US" altLang="ko-KR" sz="1400" dirty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좌절의 최소화와 공격 잠재력의 감소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 smtClean="0"/>
              <a:t>최소한의 </a:t>
            </a:r>
            <a:r>
              <a:rPr lang="ko-KR" altLang="en-US" sz="1400" dirty="0"/>
              <a:t>삶의 기준을 보장하여 좌절을 줄여 </a:t>
            </a:r>
            <a:r>
              <a:rPr lang="ko-KR" altLang="en-US" sz="1400" dirty="0" smtClean="0"/>
              <a:t>폭력의 </a:t>
            </a:r>
            <a:r>
              <a:rPr lang="ko-KR" altLang="en-US" sz="1400" dirty="0"/>
              <a:t>가능성을 줄이려는 시도</a:t>
            </a:r>
            <a:r>
              <a:rPr lang="en-US" altLang="ko-KR" sz="1400" dirty="0"/>
              <a:t>.</a:t>
            </a:r>
            <a:endParaRPr lang="en-US" altLang="ko-KR" sz="1400" dirty="0" smtClean="0"/>
          </a:p>
        </p:txBody>
      </p:sp>
    </p:spTree>
    <p:extLst>
      <p:ext uri="{BB962C8B-B14F-4D97-AF65-F5344CB8AC3E}">
        <p14:creationId xmlns:p14="http://schemas.microsoft.com/office/powerpoint/2010/main" val="155531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18330" y="548680"/>
            <a:ext cx="8489133" cy="1368152"/>
          </a:xfrm>
        </p:spPr>
        <p:txBody>
          <a:bodyPr/>
          <a:lstStyle/>
          <a:p>
            <a:r>
              <a:rPr lang="en-US" altLang="ko-KR" sz="2800" dirty="0" smtClean="0"/>
              <a:t>6-2. </a:t>
            </a:r>
            <a:r>
              <a:rPr lang="ko-KR" altLang="en-US" sz="2800" dirty="0" smtClean="0"/>
              <a:t>공격성과 공격행동의 통제 </a:t>
            </a:r>
            <a:r>
              <a:rPr lang="en-US" altLang="ko-KR" sz="2800" dirty="0" smtClean="0"/>
              <a:t/>
            </a:r>
            <a:br>
              <a:rPr lang="en-US" altLang="ko-KR" sz="2800" dirty="0" smtClean="0"/>
            </a:br>
            <a:r>
              <a:rPr lang="en-US" altLang="ko-KR" sz="2800" dirty="0" smtClean="0"/>
              <a:t/>
            </a:r>
            <a:br>
              <a:rPr lang="en-US" altLang="ko-KR" sz="2800" dirty="0" smtClean="0"/>
            </a:br>
            <a:r>
              <a:rPr lang="en-US" altLang="ko-KR" sz="2000" dirty="0" smtClean="0"/>
              <a:t>:</a:t>
            </a:r>
            <a:r>
              <a:rPr lang="ko-KR" altLang="en-US" sz="2000" dirty="0" smtClean="0"/>
              <a:t>자기조절 혹은 억제의 감소</a:t>
            </a:r>
            <a:endParaRPr lang="ko-KR" altLang="en-US" sz="1800" dirty="0"/>
          </a:p>
        </p:txBody>
      </p:sp>
      <p:sp>
        <p:nvSpPr>
          <p:cNvPr id="4" name="내용 개체 틀 1"/>
          <p:cNvSpPr txBox="1">
            <a:spLocks/>
          </p:cNvSpPr>
          <p:nvPr/>
        </p:nvSpPr>
        <p:spPr>
          <a:xfrm>
            <a:off x="466453" y="1988840"/>
            <a:ext cx="7992888" cy="4104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b="1" dirty="0" smtClean="0">
                <a:solidFill>
                  <a:srgbClr val="FFFF00"/>
                </a:solidFill>
              </a:rPr>
              <a:t>주의 </a:t>
            </a:r>
            <a:r>
              <a:rPr lang="ko-KR" altLang="en-US" sz="1400" b="1" dirty="0">
                <a:solidFill>
                  <a:srgbClr val="FFFF00"/>
                </a:solidFill>
              </a:rPr>
              <a:t>환기</a:t>
            </a:r>
          </a:p>
          <a:p>
            <a:pPr marL="18288" indent="0">
              <a:buNone/>
            </a:pPr>
            <a:r>
              <a:rPr lang="en-US" altLang="ko-KR" sz="1400" dirty="0" smtClean="0"/>
              <a:t>   ‐ </a:t>
            </a:r>
            <a:r>
              <a:rPr lang="ko-KR" altLang="en-US" sz="1400" dirty="0"/>
              <a:t>분노를 느낄 때 주의를 다른 곳으로 돌리면</a:t>
            </a:r>
            <a:r>
              <a:rPr lang="en-US" altLang="ko-KR" sz="1400" dirty="0"/>
              <a:t>, </a:t>
            </a:r>
            <a:r>
              <a:rPr lang="ko-KR" altLang="en-US" sz="1400" dirty="0"/>
              <a:t>최소한 </a:t>
            </a:r>
            <a:r>
              <a:rPr lang="ko-KR" altLang="en-US" sz="1400" dirty="0" smtClean="0"/>
              <a:t>분노가 늘어나지 </a:t>
            </a:r>
            <a:r>
              <a:rPr lang="ko-KR" altLang="en-US" sz="1400" dirty="0"/>
              <a:t>않는다</a:t>
            </a:r>
            <a:r>
              <a:rPr lang="en-US" altLang="ko-KR" sz="1400" dirty="0"/>
              <a:t>.</a:t>
            </a:r>
          </a:p>
          <a:p>
            <a:endParaRPr lang="en-US" altLang="ko-KR" sz="1400" b="1" dirty="0"/>
          </a:p>
          <a:p>
            <a:r>
              <a:rPr lang="ko-KR" altLang="en-US" sz="1400" b="1" dirty="0" smtClean="0">
                <a:solidFill>
                  <a:srgbClr val="FFFF00"/>
                </a:solidFill>
              </a:rPr>
              <a:t>공격불안</a:t>
            </a:r>
            <a:endParaRPr lang="ko-KR" altLang="en-US" sz="1400" b="1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 smtClean="0"/>
              <a:t>   ‐ </a:t>
            </a:r>
            <a:r>
              <a:rPr lang="ko-KR" altLang="en-US" sz="1400" dirty="0"/>
              <a:t>학습된 억제 </a:t>
            </a:r>
            <a:r>
              <a:rPr lang="en-US" altLang="ko-KR" sz="1400" dirty="0"/>
              <a:t>‐&gt; </a:t>
            </a:r>
            <a:r>
              <a:rPr lang="ko-KR" altLang="en-US" sz="1400" dirty="0"/>
              <a:t>공격불안</a:t>
            </a:r>
          </a:p>
          <a:p>
            <a:pPr marL="18288" indent="0">
              <a:buNone/>
            </a:pPr>
            <a:r>
              <a:rPr lang="en-US" altLang="ko-KR" sz="1400" dirty="0" smtClean="0"/>
              <a:t>   ‐ </a:t>
            </a:r>
            <a:r>
              <a:rPr lang="ko-KR" altLang="en-US" sz="1400" dirty="0"/>
              <a:t>애정을 주고 철회하는 방법의 훈육이 신체적 </a:t>
            </a:r>
            <a:r>
              <a:rPr lang="ko-KR" altLang="en-US" sz="1400" dirty="0" smtClean="0"/>
              <a:t>체벌의 훈육보다 </a:t>
            </a:r>
            <a:r>
              <a:rPr lang="ko-KR" altLang="en-US" sz="1400" dirty="0"/>
              <a:t>아동에게 더 높은 공격불안을 </a:t>
            </a:r>
            <a:r>
              <a:rPr lang="ko-KR" altLang="en-US" sz="1400" dirty="0" smtClean="0"/>
              <a:t>지니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err="1" smtClean="0"/>
              <a:t>도록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만든다</a:t>
            </a:r>
            <a:r>
              <a:rPr lang="en-US" altLang="ko-KR" sz="1400" dirty="0"/>
              <a:t>.</a:t>
            </a:r>
          </a:p>
          <a:p>
            <a:endParaRPr lang="en-US" altLang="ko-KR" sz="1400" b="1" dirty="0"/>
          </a:p>
          <a:p>
            <a:r>
              <a:rPr lang="ko-KR" altLang="en-US" sz="1400" b="1" dirty="0" smtClean="0">
                <a:solidFill>
                  <a:srgbClr val="FFFF00"/>
                </a:solidFill>
              </a:rPr>
              <a:t>고통단서</a:t>
            </a:r>
            <a:endParaRPr lang="ko-KR" altLang="en-US" sz="1400" b="1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 smtClean="0"/>
              <a:t>   ‐ </a:t>
            </a:r>
            <a:r>
              <a:rPr lang="ko-KR" altLang="en-US" sz="1400" dirty="0"/>
              <a:t>피해자의 고통단서들이 공격자로 하여금 공격성을 줄인다</a:t>
            </a:r>
            <a:r>
              <a:rPr lang="en-US" altLang="ko-KR" sz="1400" dirty="0"/>
              <a:t>.</a:t>
            </a:r>
            <a:endParaRPr lang="en-US" altLang="ko-KR" sz="1400" dirty="0" smtClean="0"/>
          </a:p>
        </p:txBody>
      </p:sp>
    </p:spTree>
    <p:extLst>
      <p:ext uri="{BB962C8B-B14F-4D97-AF65-F5344CB8AC3E}">
        <p14:creationId xmlns:p14="http://schemas.microsoft.com/office/powerpoint/2010/main" val="305820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18330" y="548680"/>
            <a:ext cx="8489133" cy="1368152"/>
          </a:xfrm>
        </p:spPr>
        <p:txBody>
          <a:bodyPr/>
          <a:lstStyle/>
          <a:p>
            <a:r>
              <a:rPr lang="en-US" altLang="ko-KR" sz="2800" dirty="0" smtClean="0"/>
              <a:t>6-3. </a:t>
            </a:r>
            <a:r>
              <a:rPr lang="ko-KR" altLang="en-US" sz="2800" dirty="0" smtClean="0"/>
              <a:t>공격성과 공격행동의 통제 </a:t>
            </a:r>
            <a:r>
              <a:rPr lang="en-US" altLang="ko-KR" sz="2800" dirty="0" smtClean="0"/>
              <a:t/>
            </a:r>
            <a:br>
              <a:rPr lang="en-US" altLang="ko-KR" sz="2800" dirty="0" smtClean="0"/>
            </a:br>
            <a:r>
              <a:rPr lang="en-US" altLang="ko-KR" sz="2800" dirty="0" smtClean="0"/>
              <a:t/>
            </a:r>
            <a:br>
              <a:rPr lang="en-US" altLang="ko-KR" sz="2800" dirty="0" smtClean="0"/>
            </a:br>
            <a:r>
              <a:rPr lang="en-US" altLang="ko-KR" sz="2000" dirty="0" smtClean="0"/>
              <a:t>: </a:t>
            </a:r>
            <a:r>
              <a:rPr lang="ko-KR" altLang="en-US" sz="2000" dirty="0" smtClean="0"/>
              <a:t>공격 대상의 대체</a:t>
            </a:r>
            <a:r>
              <a:rPr lang="en-US" altLang="ko-KR" sz="2000" dirty="0" smtClean="0"/>
              <a:t>/</a:t>
            </a:r>
            <a:r>
              <a:rPr lang="ko-KR" altLang="en-US" sz="2000" dirty="0" smtClean="0"/>
              <a:t>정화</a:t>
            </a:r>
            <a:endParaRPr lang="ko-KR" altLang="en-US" sz="1800" dirty="0"/>
          </a:p>
        </p:txBody>
      </p:sp>
      <p:sp>
        <p:nvSpPr>
          <p:cNvPr id="4" name="내용 개체 틀 1"/>
          <p:cNvSpPr txBox="1">
            <a:spLocks/>
          </p:cNvSpPr>
          <p:nvPr/>
        </p:nvSpPr>
        <p:spPr>
          <a:xfrm>
            <a:off x="466453" y="1988840"/>
            <a:ext cx="7992888" cy="3168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b="1" dirty="0" smtClean="0">
                <a:solidFill>
                  <a:srgbClr val="FFFF00"/>
                </a:solidFill>
              </a:rPr>
              <a:t>공격 대상의 대체</a:t>
            </a:r>
            <a:endParaRPr lang="ko-KR" altLang="en-US" sz="1400" b="1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‐ </a:t>
            </a:r>
            <a:r>
              <a:rPr lang="ko-KR" altLang="en-US" sz="1400" dirty="0"/>
              <a:t>복수의 대상에게 복수가 불가능한 경우</a:t>
            </a:r>
            <a:r>
              <a:rPr lang="en-US" altLang="ko-KR" sz="1400" dirty="0"/>
              <a:t>, </a:t>
            </a:r>
            <a:r>
              <a:rPr lang="ko-KR" altLang="en-US" sz="1400" dirty="0" smtClean="0"/>
              <a:t>다른 방법으로 </a:t>
            </a:r>
            <a:r>
              <a:rPr lang="ko-KR" altLang="en-US" sz="1400" dirty="0"/>
              <a:t>공격성을 </a:t>
            </a:r>
            <a:r>
              <a:rPr lang="ko-KR" altLang="en-US" sz="1400" dirty="0" smtClean="0"/>
              <a:t>표현한다</a:t>
            </a:r>
            <a:r>
              <a:rPr lang="en-US" altLang="ko-KR" sz="1400" dirty="0" smtClean="0"/>
              <a:t>.</a:t>
            </a:r>
          </a:p>
          <a:p>
            <a:pPr marL="18288" indent="0">
              <a:buNone/>
            </a:pPr>
            <a:endParaRPr lang="en-US" altLang="ko-KR" sz="1400" b="1" dirty="0"/>
          </a:p>
          <a:p>
            <a:r>
              <a:rPr lang="ko-KR" altLang="en-US" sz="1400" b="1" dirty="0" smtClean="0">
                <a:solidFill>
                  <a:srgbClr val="FFFF00"/>
                </a:solidFill>
              </a:rPr>
              <a:t>정</a:t>
            </a:r>
            <a:r>
              <a:rPr lang="ko-KR" altLang="en-US" sz="1400" b="1" dirty="0">
                <a:solidFill>
                  <a:srgbClr val="FFFF00"/>
                </a:solidFill>
              </a:rPr>
              <a:t>화</a:t>
            </a:r>
            <a:endParaRPr lang="ko-KR" altLang="en-US" sz="1400" b="1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en-US" altLang="ko-KR" sz="1400" dirty="0"/>
              <a:t>‐ </a:t>
            </a:r>
            <a:r>
              <a:rPr lang="ko-KR" altLang="en-US" sz="1400" dirty="0"/>
              <a:t>좌절하게 만든 사람에게 정확하게 화를 </a:t>
            </a:r>
            <a:r>
              <a:rPr lang="ko-KR" altLang="en-US" sz="1400" dirty="0" smtClean="0"/>
              <a:t>표현하면 성공적으로 </a:t>
            </a:r>
            <a:r>
              <a:rPr lang="ko-KR" altLang="en-US" sz="1400" dirty="0"/>
              <a:t>공격성을 감소시킬 수 있다</a:t>
            </a:r>
            <a:r>
              <a:rPr lang="en-US" altLang="ko-KR" sz="1400" dirty="0"/>
              <a:t>.</a:t>
            </a:r>
          </a:p>
          <a:p>
            <a:pPr marL="18288" indent="0">
              <a:buNone/>
            </a:pPr>
            <a:r>
              <a:rPr lang="en-US" altLang="ko-KR" sz="1400" dirty="0" smtClean="0"/>
              <a:t>    ‐ </a:t>
            </a:r>
            <a:r>
              <a:rPr lang="ko-KR" altLang="en-US" sz="1400" dirty="0"/>
              <a:t>참던 화를 방출하면 적대감을 표현하는 것에 </a:t>
            </a:r>
            <a:r>
              <a:rPr lang="ko-KR" altLang="en-US" sz="1400" dirty="0" smtClean="0"/>
              <a:t>대한 억제력은 </a:t>
            </a:r>
            <a:r>
              <a:rPr lang="ko-KR" altLang="en-US" sz="1400" dirty="0"/>
              <a:t>기능하지 못한다</a:t>
            </a:r>
            <a:r>
              <a:rPr lang="en-US" altLang="ko-KR" sz="1400" dirty="0"/>
              <a:t>.</a:t>
            </a:r>
          </a:p>
          <a:p>
            <a:pPr marL="18288" indent="0">
              <a:buNone/>
            </a:pPr>
            <a:r>
              <a:rPr lang="en-US" altLang="ko-KR" sz="1400" dirty="0" smtClean="0"/>
              <a:t>    ‐ </a:t>
            </a:r>
            <a:r>
              <a:rPr lang="ko-KR" altLang="en-US" sz="1400" dirty="0"/>
              <a:t>행동이 반복되는 공격이 줄어드는 것보다 확장된다</a:t>
            </a:r>
            <a:r>
              <a:rPr lang="en-US" altLang="ko-KR" sz="1400" dirty="0"/>
              <a:t>.</a:t>
            </a:r>
            <a:endParaRPr lang="en-US" altLang="ko-KR" sz="1400" dirty="0" smtClean="0"/>
          </a:p>
        </p:txBody>
      </p:sp>
    </p:spTree>
    <p:extLst>
      <p:ext uri="{BB962C8B-B14F-4D97-AF65-F5344CB8AC3E}">
        <p14:creationId xmlns:p14="http://schemas.microsoft.com/office/powerpoint/2010/main" val="9142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18330" y="548680"/>
            <a:ext cx="8489133" cy="1368152"/>
          </a:xfrm>
        </p:spPr>
        <p:txBody>
          <a:bodyPr/>
          <a:lstStyle/>
          <a:p>
            <a:r>
              <a:rPr lang="en-US" altLang="ko-KR" sz="2800" dirty="0" smtClean="0"/>
              <a:t>6-4. </a:t>
            </a:r>
            <a:r>
              <a:rPr lang="ko-KR" altLang="en-US" sz="2800" dirty="0" smtClean="0"/>
              <a:t>공격성과 공격행동의 통제 </a:t>
            </a:r>
            <a:r>
              <a:rPr lang="en-US" altLang="ko-KR" sz="2800" dirty="0" smtClean="0"/>
              <a:t/>
            </a:r>
            <a:br>
              <a:rPr lang="en-US" altLang="ko-KR" sz="2800" dirty="0" smtClean="0"/>
            </a:br>
            <a:r>
              <a:rPr lang="en-US" altLang="ko-KR" sz="2800" dirty="0" smtClean="0"/>
              <a:t/>
            </a:r>
            <a:br>
              <a:rPr lang="en-US" altLang="ko-KR" sz="2800" dirty="0" smtClean="0"/>
            </a:br>
            <a:r>
              <a:rPr lang="en-US" altLang="ko-KR" sz="2000" dirty="0" smtClean="0"/>
              <a:t>:</a:t>
            </a:r>
            <a:r>
              <a:rPr lang="ko-KR" altLang="en-US" sz="2000" dirty="0" smtClean="0"/>
              <a:t>수술이나 </a:t>
            </a:r>
            <a:r>
              <a:rPr lang="ko-KR" altLang="en-US" sz="2000" dirty="0" smtClean="0"/>
              <a:t>약물을 통한 생리적 통제</a:t>
            </a:r>
            <a:endParaRPr lang="ko-KR" altLang="en-US" sz="1800" dirty="0"/>
          </a:p>
        </p:txBody>
      </p:sp>
      <p:sp>
        <p:nvSpPr>
          <p:cNvPr id="4" name="내용 개체 틀 1"/>
          <p:cNvSpPr txBox="1">
            <a:spLocks/>
          </p:cNvSpPr>
          <p:nvPr/>
        </p:nvSpPr>
        <p:spPr>
          <a:xfrm>
            <a:off x="466453" y="1988840"/>
            <a:ext cx="7992888" cy="3168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/>
              <a:t>성호르몬과 유사한 역할을 하는 약물로 </a:t>
            </a:r>
            <a:r>
              <a:rPr lang="ko-KR" altLang="en-US" sz="1400" dirty="0" smtClean="0"/>
              <a:t>공격성 치료</a:t>
            </a:r>
            <a:endParaRPr lang="ko-KR" altLang="en-US" sz="1400" dirty="0"/>
          </a:p>
          <a:p>
            <a:endParaRPr lang="en-US" altLang="ko-KR" sz="1400" dirty="0"/>
          </a:p>
          <a:p>
            <a:r>
              <a:rPr lang="ko-KR" altLang="en-US" sz="1400" dirty="0" smtClean="0"/>
              <a:t>신경전달 </a:t>
            </a:r>
            <a:r>
              <a:rPr lang="ko-KR" altLang="en-US" sz="1400" dirty="0"/>
              <a:t>물질을 이용해서 치료</a:t>
            </a:r>
          </a:p>
          <a:p>
            <a:endParaRPr lang="en-US" altLang="ko-KR" sz="1400" dirty="0"/>
          </a:p>
          <a:p>
            <a:r>
              <a:rPr lang="ko-KR" altLang="en-US" sz="1400" dirty="0" smtClean="0"/>
              <a:t>뇌 </a:t>
            </a:r>
            <a:r>
              <a:rPr lang="ko-KR" altLang="en-US" sz="1400" dirty="0"/>
              <a:t>속의 공격성 중추를 통제하여 공격성 감소</a:t>
            </a:r>
            <a:endParaRPr lang="en-US" altLang="ko-KR" sz="1400" dirty="0" smtClean="0"/>
          </a:p>
        </p:txBody>
      </p:sp>
    </p:spTree>
    <p:extLst>
      <p:ext uri="{BB962C8B-B14F-4D97-AF65-F5344CB8AC3E}">
        <p14:creationId xmlns:p14="http://schemas.microsoft.com/office/powerpoint/2010/main" val="369948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요소">
  <a:themeElements>
    <a:clrScheme name="요소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요소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요소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253</TotalTime>
  <Words>1669</Words>
  <Application>Microsoft Office PowerPoint</Application>
  <PresentationFormat>화면 슬라이드 쇼(4:3)</PresentationFormat>
  <Paragraphs>310</Paragraphs>
  <Slides>31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2" baseType="lpstr">
      <vt:lpstr>요소</vt:lpstr>
      <vt:lpstr>범죄심리학 제5주</vt:lpstr>
      <vt:lpstr>1. 공격성의 정의</vt:lpstr>
      <vt:lpstr>2. 공격성의 유형</vt:lpstr>
      <vt:lpstr>2-1. 공격성의 유형 : 적대적 공격성과 도구적 공격성</vt:lpstr>
      <vt:lpstr>2-2. 공격성의 유형 : 직접적 공격성과 간접적 공격성</vt:lpstr>
      <vt:lpstr>2-3. 공격성의 유형 : 반사회적 공격성과 친사회적 공격성</vt:lpstr>
      <vt:lpstr>3. 공격성의 발달: 학령기 이전/이후</vt:lpstr>
      <vt:lpstr>4. 공격성 이론</vt:lpstr>
      <vt:lpstr>4-1. 공격성 이론 : 정신분석학적 관점</vt:lpstr>
      <vt:lpstr>4-2. 공격성 이론 : 동물행동학적 관점</vt:lpstr>
      <vt:lpstr>4-3. 공격성 이론 : 좌절-공격 이론</vt:lpstr>
      <vt:lpstr>4-4. 공격성 이론 : 자극전달 이론</vt:lpstr>
      <vt:lpstr>4-5. 공격성 이론 : 사회학습 이론</vt:lpstr>
      <vt:lpstr>4-6. 공격성 이론 :공격성의 인지 모형</vt:lpstr>
      <vt:lpstr>4-7. 공격성 이론 : 신경생물학적 관점</vt:lpstr>
      <vt:lpstr>4-7. 공격성 이론 : 신경생물학적 관점</vt:lpstr>
      <vt:lpstr>4-8. 공격성 이론 : 신경전달 물질과 호르몬에 관한 연구</vt:lpstr>
      <vt:lpstr>4-8. 공격성 이론 : 신경전달 물질과 호르몬에 관한 연구</vt:lpstr>
      <vt:lpstr>4-9. 공격성 이론 :중추신경계 기제</vt:lpstr>
      <vt:lpstr>5. 공격성에 영향을 미치는 요인</vt:lpstr>
      <vt:lpstr>5-1. 공격성에 영향을 미치는 요인: 인구밀집</vt:lpstr>
      <vt:lpstr>5-2. 공격성에 영향을 미치는 요인: 온도</vt:lpstr>
      <vt:lpstr>5-3. 공격성에 영향을 미치는 요인: 대중매체</vt:lpstr>
      <vt:lpstr>5-4. 공격성에 영향을 미치는 요인: 에로물과 공격성</vt:lpstr>
      <vt:lpstr>5-5. 공격성에 영향을 미치는 요인: 가정환경</vt:lpstr>
      <vt:lpstr>5-6. 공격성에 영향을 미치는 요인: 연령 및 기타</vt:lpstr>
      <vt:lpstr>6. 공격성과 공격행동의 통제</vt:lpstr>
      <vt:lpstr>6-1. 공격성과 공격행동의 통제   : 처벌과 보복의 두려움/ 좌절의 최소화와 공격 잠재력의 감소</vt:lpstr>
      <vt:lpstr>6-2. 공격성과 공격행동의 통제   :자기조절 혹은 억제의 감소</vt:lpstr>
      <vt:lpstr>6-3. 공격성과 공격행동의 통제   : 공격 대상의 대체/정화</vt:lpstr>
      <vt:lpstr>6-4. 공격성과 공격행동의 통제   :수술이나 약물을 통한 생리적 통제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범죄심리학 제2주</dc:title>
  <dc:creator>Owner</dc:creator>
  <cp:lastModifiedBy>Owner</cp:lastModifiedBy>
  <cp:revision>62</cp:revision>
  <dcterms:created xsi:type="dcterms:W3CDTF">2018-09-03T02:08:30Z</dcterms:created>
  <dcterms:modified xsi:type="dcterms:W3CDTF">2018-09-20T09:24:50Z</dcterms:modified>
</cp:coreProperties>
</file>