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95" r:id="rId18"/>
    <p:sldId id="296" r:id="rId19"/>
    <p:sldId id="297" r:id="rId20"/>
    <p:sldId id="298" r:id="rId21"/>
    <p:sldId id="299" r:id="rId22"/>
    <p:sldId id="300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643866" cy="1500198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3200" dirty="0"/>
              <a:t>                    과학수사론 제</a:t>
            </a:r>
            <a:r>
              <a:rPr lang="en-US" altLang="ko-KR" sz="3200" dirty="0"/>
              <a:t>2</a:t>
            </a:r>
            <a:r>
              <a:rPr lang="ko-KR" altLang="en-US" sz="3200"/>
              <a:t>주</a:t>
            </a:r>
            <a:br>
              <a:rPr lang="en-US" altLang="ko-KR" sz="2800" dirty="0"/>
            </a:br>
            <a:br>
              <a:rPr lang="en-US" altLang="ko-KR" sz="2800" dirty="0"/>
            </a:br>
            <a:r>
              <a:rPr lang="en-US" altLang="ko-KR" sz="2400" dirty="0"/>
              <a:t>- </a:t>
            </a:r>
            <a:r>
              <a:rPr lang="ko-KR" altLang="en-US" sz="2400" dirty="0"/>
              <a:t>수사의</a:t>
            </a:r>
            <a:r>
              <a:rPr lang="en-US" altLang="ko-KR" sz="2400" dirty="0"/>
              <a:t> </a:t>
            </a:r>
            <a:r>
              <a:rPr lang="ko-KR" altLang="en-US" sz="2400" dirty="0"/>
              <a:t>기본이념 및 범죄수사의 </a:t>
            </a:r>
            <a:r>
              <a:rPr lang="ko-KR" altLang="en-US" sz="2400" dirty="0" err="1"/>
              <a:t>제원칙</a:t>
            </a:r>
            <a:br>
              <a:rPr lang="en-US" altLang="ko-KR" sz="2400" dirty="0"/>
            </a:br>
            <a:r>
              <a:rPr lang="en-US" altLang="ko-KR" sz="2400" dirty="0"/>
              <a:t>- </a:t>
            </a:r>
            <a:r>
              <a:rPr lang="ko-KR" altLang="en-US" sz="2400" dirty="0"/>
              <a:t>수사의 진행 절차</a:t>
            </a:r>
            <a:endParaRPr lang="ko-KR" altLang="en-US" sz="28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남재성 교수</a:t>
            </a:r>
          </a:p>
        </p:txBody>
      </p:sp>
    </p:spTree>
    <p:extLst>
      <p:ext uri="{BB962C8B-B14F-4D97-AF65-F5344CB8AC3E}">
        <p14:creationId xmlns:p14="http://schemas.microsoft.com/office/powerpoint/2010/main" val="2688878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1. </a:t>
            </a:r>
            <a:r>
              <a:rPr lang="ko-KR" altLang="en-US" sz="1600" u="sng" dirty="0">
                <a:solidFill>
                  <a:srgbClr val="FF0000"/>
                </a:solidFill>
              </a:rPr>
              <a:t>실체적 진실발견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/>
              <a:t>  -</a:t>
            </a:r>
            <a:r>
              <a:rPr lang="ko-KR" altLang="en-US" sz="1600" dirty="0"/>
              <a:t> 사건의 실체에 관하여 객관적 진실을 발견하여 사안의 진상을 명백히 하는 것</a:t>
            </a:r>
          </a:p>
          <a:p>
            <a:pPr marL="0" indent="0" fontAlgn="base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기본적 인권의 보장과 함께 수사절차</a:t>
            </a:r>
            <a:r>
              <a:rPr lang="en-US" altLang="ko-KR" sz="1600" dirty="0"/>
              <a:t>, </a:t>
            </a:r>
            <a:r>
              <a:rPr lang="ko-KR" altLang="en-US" sz="1600" dirty="0"/>
              <a:t>형사소송의 최고의 이념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2. </a:t>
            </a:r>
            <a:r>
              <a:rPr lang="ko-KR" altLang="en-US" sz="1600" u="sng" dirty="0">
                <a:solidFill>
                  <a:srgbClr val="FF0000"/>
                </a:solidFill>
              </a:rPr>
              <a:t>기본적 인권보장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증거수집</a:t>
            </a:r>
            <a:r>
              <a:rPr lang="en-US" altLang="ko-KR" sz="1600" dirty="0"/>
              <a:t>, </a:t>
            </a:r>
            <a:r>
              <a:rPr lang="ko-KR" altLang="en-US" sz="1600" dirty="0"/>
              <a:t>범인의 신병확보 과정에서 필연적으로 기본권 제약이 수반</a:t>
            </a:r>
            <a:r>
              <a:rPr lang="en-US" altLang="ko-KR" sz="1600" dirty="0"/>
              <a:t>. 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헌법과 형사소송법은 임의수사를 원칙으로 하면서 강제수사는 법에 특별 한 규정이 있을 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때에만 예외적으로 진행할 수 있도록 규정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1-1. </a:t>
            </a:r>
            <a:r>
              <a:rPr lang="ko-KR" altLang="en-US" sz="3200" dirty="0"/>
              <a:t>범죄수사의 기본 이념</a:t>
            </a:r>
          </a:p>
        </p:txBody>
      </p:sp>
    </p:spTree>
    <p:extLst>
      <p:ext uri="{BB962C8B-B14F-4D97-AF65-F5344CB8AC3E}">
        <p14:creationId xmlns:p14="http://schemas.microsoft.com/office/powerpoint/2010/main" val="925753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1. </a:t>
            </a:r>
            <a:r>
              <a:rPr lang="ko-KR" altLang="en-US" sz="1600" dirty="0">
                <a:solidFill>
                  <a:srgbClr val="FF0000"/>
                </a:solidFill>
              </a:rPr>
              <a:t>피의사건의 진상파악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수사의 궁극적 목표</a:t>
            </a:r>
            <a:r>
              <a:rPr lang="en-US" altLang="ko-KR" sz="1600" dirty="0"/>
              <a:t>: </a:t>
            </a:r>
            <a:r>
              <a:rPr lang="ko-KR" altLang="en-US" sz="1600" dirty="0"/>
              <a:t>범인을 찾아내어 공소를 제기하고 유죄처분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u="sng" dirty="0"/>
              <a:t>신속하고 능률적인 피의사건의 진상파악이 우선</a:t>
            </a:r>
            <a:endParaRPr lang="ko-KR" altLang="en-US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2. </a:t>
            </a:r>
            <a:r>
              <a:rPr lang="ko-KR" altLang="en-US" sz="1600" dirty="0">
                <a:solidFill>
                  <a:srgbClr val="FF0000"/>
                </a:solidFill>
              </a:rPr>
              <a:t>기소</a:t>
            </a:r>
            <a:r>
              <a:rPr lang="en-US" altLang="ko-KR" sz="1600" dirty="0">
                <a:solidFill>
                  <a:srgbClr val="FF0000"/>
                </a:solidFill>
              </a:rPr>
              <a:t>․</a:t>
            </a:r>
            <a:r>
              <a:rPr lang="ko-KR" altLang="en-US" sz="1600" dirty="0">
                <a:solidFill>
                  <a:srgbClr val="FF0000"/>
                </a:solidFill>
              </a:rPr>
              <a:t>불기소의 결정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범죄사실의 내용뿐만 아니라 법률적 내용을 고려하여 기소 여부 결정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u="sng" dirty="0">
                <a:solidFill>
                  <a:srgbClr val="FF0000"/>
                </a:solidFill>
              </a:rPr>
              <a:t>3. </a:t>
            </a:r>
            <a:r>
              <a:rPr lang="ko-KR" altLang="en-US" sz="1600" u="sng" dirty="0">
                <a:solidFill>
                  <a:srgbClr val="FF0000"/>
                </a:solidFill>
              </a:rPr>
              <a:t>공소의 제기 및 유지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범죄수사의 제</a:t>
            </a:r>
            <a:r>
              <a:rPr lang="en-US" altLang="ko-KR" sz="1600" dirty="0"/>
              <a:t>1</a:t>
            </a:r>
            <a:r>
              <a:rPr lang="ko-KR" altLang="en-US" sz="1600" dirty="0"/>
              <a:t>차적 목적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검거된 범인과 수집된 증거를 토대로 공소가 제기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필요시에는</a:t>
            </a:r>
            <a:r>
              <a:rPr lang="ko-KR" altLang="en-US" sz="1600" dirty="0"/>
              <a:t>  공소유지를 위한  보강   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dirty="0"/>
              <a:t>수사 진행 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4. </a:t>
            </a:r>
            <a:r>
              <a:rPr lang="ko-KR" altLang="en-US" sz="1600" u="sng" dirty="0">
                <a:solidFill>
                  <a:srgbClr val="FF0000"/>
                </a:solidFill>
              </a:rPr>
              <a:t>유죄판결</a:t>
            </a:r>
            <a:r>
              <a:rPr lang="en-US" altLang="ko-KR" sz="1600" u="sng" dirty="0">
                <a:solidFill>
                  <a:srgbClr val="FF0000"/>
                </a:solidFill>
              </a:rPr>
              <a:t>: </a:t>
            </a:r>
            <a:r>
              <a:rPr lang="ko-KR" altLang="en-US" sz="1600" dirty="0"/>
              <a:t>궁극적 목적</a:t>
            </a:r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1-2. </a:t>
            </a:r>
            <a:r>
              <a:rPr lang="ko-KR" altLang="en-US" sz="3200" dirty="0"/>
              <a:t>수사의 목적</a:t>
            </a:r>
          </a:p>
        </p:txBody>
      </p:sp>
    </p:spTree>
    <p:extLst>
      <p:ext uri="{BB962C8B-B14F-4D97-AF65-F5344CB8AC3E}">
        <p14:creationId xmlns:p14="http://schemas.microsoft.com/office/powerpoint/2010/main" val="61547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r>
              <a:rPr lang="en-US" altLang="ko-KR" sz="1600" dirty="0"/>
              <a:t>1. </a:t>
            </a:r>
            <a:r>
              <a:rPr lang="ko-KR" altLang="en-US" sz="1600" dirty="0"/>
              <a:t>실체적 진실주의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1) </a:t>
            </a:r>
            <a:r>
              <a:rPr lang="ko-KR" altLang="en-US" sz="1600" dirty="0"/>
              <a:t>의의</a:t>
            </a:r>
          </a:p>
          <a:p>
            <a:pPr marL="0" indent="0" fontAlgn="base">
              <a:buNone/>
            </a:pPr>
            <a:r>
              <a:rPr lang="en-US" altLang="ko-KR" sz="1600" dirty="0"/>
              <a:t>     - </a:t>
            </a:r>
            <a:r>
              <a:rPr lang="ko-KR" altLang="en-US" sz="1600" dirty="0">
                <a:solidFill>
                  <a:srgbClr val="FF0000"/>
                </a:solidFill>
              </a:rPr>
              <a:t>사건에 대하여 객관적 진실을 발견하여 사안의 진상을 명백히 하자는 주의</a:t>
            </a:r>
          </a:p>
          <a:p>
            <a:pPr marL="0" indent="0" fontAlgn="base">
              <a:buNone/>
            </a:pPr>
            <a:r>
              <a:rPr lang="en-US" altLang="ko-KR" sz="1600" dirty="0"/>
              <a:t>     - </a:t>
            </a:r>
            <a:r>
              <a:rPr lang="ko-KR" altLang="en-US" sz="1600" dirty="0"/>
              <a:t>다양한 수사기법과 과학수사 장비를 활용</a:t>
            </a:r>
            <a:r>
              <a:rPr lang="en-US" altLang="ko-KR" sz="1600" dirty="0"/>
              <a:t>, </a:t>
            </a:r>
            <a:r>
              <a:rPr lang="ko-KR" altLang="en-US" sz="1600" dirty="0"/>
              <a:t>사안의 진상을 규명하여 객관적 진실을 발견하려는 수사의 원리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2) </a:t>
            </a:r>
            <a:r>
              <a:rPr lang="ko-KR" altLang="en-US" sz="1600" dirty="0"/>
              <a:t>한계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 </a:t>
            </a:r>
            <a:r>
              <a:rPr lang="ko-KR" altLang="en-US" sz="1600" dirty="0">
                <a:solidFill>
                  <a:srgbClr val="FF0000"/>
                </a:solidFill>
              </a:rPr>
              <a:t>가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  <a:r>
              <a:rPr lang="ko-KR" altLang="en-US" sz="1600" dirty="0">
                <a:solidFill>
                  <a:srgbClr val="FF0000"/>
                </a:solidFill>
              </a:rPr>
              <a:t>사실상의 제약</a:t>
            </a:r>
          </a:p>
          <a:p>
            <a:pPr marL="0" indent="0" fontAlgn="base">
              <a:buNone/>
            </a:pPr>
            <a:r>
              <a:rPr lang="en-US" altLang="ko-KR" sz="1600" dirty="0"/>
              <a:t>        - </a:t>
            </a:r>
            <a:r>
              <a:rPr lang="ko-KR" altLang="en-US" sz="1600" dirty="0"/>
              <a:t>수사관 개개인도 인간인 이상 완전무결한 실체적 진실의 발견은 불가능</a:t>
            </a:r>
          </a:p>
          <a:p>
            <a:pPr marL="0" indent="0" fontAlgn="base">
              <a:buNone/>
            </a:pPr>
            <a:r>
              <a:rPr lang="en-US" altLang="ko-KR" sz="1600" dirty="0"/>
              <a:t>        - </a:t>
            </a:r>
            <a:r>
              <a:rPr lang="ko-KR" altLang="en-US" sz="1600" dirty="0"/>
              <a:t>사실인정에 있어서는 ‘합리적 의심 없는’ 또는 ‘고도의 개연성’이라는 사실상의 제약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 </a:t>
            </a:r>
            <a:r>
              <a:rPr lang="ko-KR" altLang="en-US" sz="1600" dirty="0">
                <a:solidFill>
                  <a:srgbClr val="FF0000"/>
                </a:solidFill>
              </a:rPr>
              <a:t>나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  <a:r>
              <a:rPr lang="ko-KR" altLang="en-US" sz="1600" dirty="0">
                <a:solidFill>
                  <a:srgbClr val="FF0000"/>
                </a:solidFill>
              </a:rPr>
              <a:t>제도상의 제약</a:t>
            </a:r>
          </a:p>
          <a:p>
            <a:pPr marL="0" indent="0" fontAlgn="base">
              <a:buNone/>
            </a:pPr>
            <a:r>
              <a:rPr lang="en-US" altLang="ko-KR" sz="1600" dirty="0"/>
              <a:t>        - </a:t>
            </a:r>
            <a:r>
              <a:rPr lang="ko-KR" altLang="en-US" sz="1600" dirty="0"/>
              <a:t>수사권 발동은 곧 인권침해로 이어질 수 있으므로 실체적 진실발견도 헌법과 형사소송법 등에 의해 제약이 가해질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    </a:t>
            </a:r>
            <a:r>
              <a:rPr lang="ko-KR" altLang="en-US" sz="1600" dirty="0"/>
              <a:t>수밖에는 없다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ko-KR" altLang="en-US" sz="1600" dirty="0"/>
              <a:t>    </a:t>
            </a:r>
            <a:r>
              <a:rPr lang="ko-KR" altLang="en-US" sz="1600" dirty="0">
                <a:solidFill>
                  <a:srgbClr val="FF0000"/>
                </a:solidFill>
              </a:rPr>
              <a:t>다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  <a:r>
              <a:rPr lang="ko-KR" altLang="en-US" sz="1600" dirty="0" err="1">
                <a:solidFill>
                  <a:srgbClr val="FF0000"/>
                </a:solidFill>
              </a:rPr>
              <a:t>초소송법적</a:t>
            </a:r>
            <a:r>
              <a:rPr lang="ko-KR" altLang="en-US" sz="1600" dirty="0">
                <a:solidFill>
                  <a:srgbClr val="FF0000"/>
                </a:solidFill>
              </a:rPr>
              <a:t> 이익에 의한 제약 </a:t>
            </a:r>
            <a:r>
              <a:rPr lang="en-US" altLang="ko-KR" sz="1600" dirty="0">
                <a:solidFill>
                  <a:srgbClr val="FF0000"/>
                </a:solidFill>
              </a:rPr>
              <a:t>:</a:t>
            </a:r>
            <a:r>
              <a:rPr lang="en-US" altLang="ko-KR" sz="1600" dirty="0"/>
              <a:t> </a:t>
            </a:r>
            <a:r>
              <a:rPr lang="ko-KR" altLang="en-US" sz="1600" dirty="0" err="1"/>
              <a:t>형소법</a:t>
            </a:r>
            <a:r>
              <a:rPr lang="ko-KR" altLang="en-US" sz="1600" dirty="0"/>
              <a:t> 제 </a:t>
            </a:r>
            <a:r>
              <a:rPr lang="en-US" altLang="ko-KR" sz="1600" dirty="0"/>
              <a:t>110~112</a:t>
            </a:r>
            <a:r>
              <a:rPr lang="ko-KR" altLang="en-US" sz="1600" dirty="0"/>
              <a:t>조</a:t>
            </a:r>
          </a:p>
          <a:p>
            <a:pPr marL="0" indent="0" fontAlgn="base">
              <a:buNone/>
            </a:pPr>
            <a:r>
              <a:rPr lang="en-US" altLang="ko-KR" sz="1600" dirty="0"/>
              <a:t>       - </a:t>
            </a:r>
            <a:r>
              <a:rPr lang="ko-KR" altLang="en-US" sz="1600" dirty="0"/>
              <a:t>국가적</a:t>
            </a:r>
            <a:r>
              <a:rPr lang="en-US" altLang="ko-KR" sz="1600" dirty="0"/>
              <a:t>·</a:t>
            </a:r>
            <a:r>
              <a:rPr lang="ko-KR" altLang="en-US" sz="1600" dirty="0"/>
              <a:t>사회적</a:t>
            </a:r>
            <a:r>
              <a:rPr lang="en-US" altLang="ko-KR" sz="1600" dirty="0"/>
              <a:t>·</a:t>
            </a:r>
            <a:r>
              <a:rPr lang="ko-KR" altLang="en-US" sz="1600" dirty="0"/>
              <a:t>개인적 이익에 의해서 제한을 받는 경우</a:t>
            </a:r>
          </a:p>
          <a:p>
            <a:pPr marL="0" indent="0" fontAlgn="base">
              <a:buNone/>
            </a:pPr>
            <a:r>
              <a:rPr lang="en-US" altLang="ko-KR" sz="1600" dirty="0"/>
              <a:t>       - </a:t>
            </a:r>
            <a:r>
              <a:rPr lang="ko-KR" altLang="en-US" sz="1600" dirty="0"/>
              <a:t>군사상</a:t>
            </a:r>
            <a:r>
              <a:rPr lang="en-US" altLang="ko-KR" sz="1600" dirty="0"/>
              <a:t>·</a:t>
            </a:r>
            <a:r>
              <a:rPr lang="ko-KR" altLang="en-US" sz="1600" dirty="0"/>
              <a:t>공무상</a:t>
            </a:r>
            <a:r>
              <a:rPr lang="en-US" altLang="ko-KR" sz="1600" dirty="0"/>
              <a:t>·</a:t>
            </a:r>
            <a:r>
              <a:rPr lang="ko-KR" altLang="en-US" sz="1600" dirty="0"/>
              <a:t>업무상 비밀에 속하는 장소</a:t>
            </a:r>
            <a:r>
              <a:rPr lang="en-US" altLang="ko-KR" sz="1600" dirty="0"/>
              <a:t>,</a:t>
            </a:r>
            <a:r>
              <a:rPr lang="ko-KR" altLang="en-US" sz="1600" dirty="0"/>
              <a:t>물건에 대한 압수</a:t>
            </a:r>
            <a:r>
              <a:rPr lang="en-US" altLang="ko-KR" sz="1600" dirty="0"/>
              <a:t>· </a:t>
            </a:r>
            <a:r>
              <a:rPr lang="ko-KR" altLang="en-US" sz="1600" dirty="0"/>
              <a:t>수색제한</a:t>
            </a:r>
          </a:p>
          <a:p>
            <a:pPr marL="0" indent="0" fontAlgn="base">
              <a:buNone/>
            </a:pPr>
            <a:r>
              <a:rPr lang="en-US" altLang="ko-KR" sz="1600" dirty="0"/>
              <a:t>       - </a:t>
            </a:r>
            <a:r>
              <a:rPr lang="ko-KR" altLang="en-US" sz="1600" dirty="0"/>
              <a:t>공무상 또는 업무상 비밀에 속하는 사항과 근친자의 형사책임에 </a:t>
            </a:r>
            <a:r>
              <a:rPr lang="ko-KR" altLang="en-US" sz="1600" dirty="0" err="1"/>
              <a:t>불이익한</a:t>
            </a:r>
            <a:r>
              <a:rPr lang="ko-KR" altLang="en-US" sz="1600" dirty="0"/>
              <a:t> 사항에 대한 증언 거부 규정 등</a:t>
            </a:r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1-3. </a:t>
            </a:r>
            <a:r>
              <a:rPr lang="ko-KR" altLang="en-US" sz="3200" dirty="0"/>
              <a:t>수사의 지도원리</a:t>
            </a:r>
          </a:p>
        </p:txBody>
      </p:sp>
    </p:spTree>
    <p:extLst>
      <p:ext uri="{BB962C8B-B14F-4D97-AF65-F5344CB8AC3E}">
        <p14:creationId xmlns:p14="http://schemas.microsoft.com/office/powerpoint/2010/main" val="3796374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2. </a:t>
            </a:r>
            <a:r>
              <a:rPr lang="ko-KR" altLang="en-US" sz="1400" dirty="0">
                <a:solidFill>
                  <a:srgbClr val="FF0000"/>
                </a:solidFill>
              </a:rPr>
              <a:t>무죄추정의 법리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피고인 또는 피의자는 유죄판결이 확정될 때까지 무죄로 추정된다는 원칙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현행법상 임의수사의 원칙</a:t>
            </a:r>
            <a:r>
              <a:rPr lang="en-US" altLang="ko-KR" sz="1400" dirty="0"/>
              <a:t>, </a:t>
            </a:r>
            <a:r>
              <a:rPr lang="ko-KR" altLang="en-US" sz="1400" dirty="0"/>
              <a:t>구속적부심사제도</a:t>
            </a:r>
            <a:r>
              <a:rPr lang="en-US" altLang="ko-KR" sz="1400" dirty="0"/>
              <a:t>, </a:t>
            </a:r>
            <a:r>
              <a:rPr lang="ko-KR" altLang="en-US" sz="1400" dirty="0"/>
              <a:t>접견교통권의 보장</a:t>
            </a:r>
            <a:r>
              <a:rPr lang="en-US" altLang="ko-KR" sz="1400" dirty="0"/>
              <a:t>, </a:t>
            </a:r>
            <a:r>
              <a:rPr lang="ko-KR" altLang="en-US" sz="1400" dirty="0"/>
              <a:t>고문의 절대적 금지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등은 무죄추정 법리의 제도적 표현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3. </a:t>
            </a:r>
            <a:r>
              <a:rPr lang="ko-KR" altLang="en-US" sz="1400" dirty="0">
                <a:solidFill>
                  <a:srgbClr val="FF0000"/>
                </a:solidFill>
              </a:rPr>
              <a:t>필요최소한도의 법리</a:t>
            </a:r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수사는 강제수사뿐만 아니라 임의수사에 있어서도 인권 제한적 처분이기 때문에 필요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한 범위 내에서만 허용되어야 한다는 법리로서 수사의 조건에 관한 이론적 근거 내지는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실정법상 수사비례의 원칙으로 나타난다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4. </a:t>
            </a:r>
            <a:r>
              <a:rPr lang="ko-KR" altLang="en-US" sz="1400" dirty="0">
                <a:solidFill>
                  <a:srgbClr val="FF0000"/>
                </a:solidFill>
              </a:rPr>
              <a:t>적정절차의 법리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공정한 법적 절차에 의하여 형벌권이 실현되어야 한다는 원칙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공정한 재판의 원칙</a:t>
            </a:r>
            <a:r>
              <a:rPr lang="en-US" altLang="ko-KR" sz="1400" dirty="0"/>
              <a:t>, </a:t>
            </a:r>
            <a:r>
              <a:rPr lang="ko-KR" altLang="en-US" sz="1400" dirty="0"/>
              <a:t>비례의 원칙</a:t>
            </a:r>
            <a:r>
              <a:rPr lang="en-US" altLang="ko-KR" sz="1400" dirty="0"/>
              <a:t>, </a:t>
            </a:r>
            <a:r>
              <a:rPr lang="ko-KR" altLang="en-US" sz="1400" dirty="0"/>
              <a:t>피고인 보호의 원칙 등이 이 원칙의 제 도적 표현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1-3. </a:t>
            </a:r>
            <a:r>
              <a:rPr lang="ko-KR" altLang="en-US" sz="3200" dirty="0"/>
              <a:t>수사의 지도원리</a:t>
            </a:r>
          </a:p>
        </p:txBody>
      </p:sp>
    </p:spTree>
    <p:extLst>
      <p:ext uri="{BB962C8B-B14F-4D97-AF65-F5344CB8AC3E}">
        <p14:creationId xmlns:p14="http://schemas.microsoft.com/office/powerpoint/2010/main" val="3055886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1. </a:t>
            </a:r>
            <a:r>
              <a:rPr lang="ko-KR" altLang="en-US" sz="1600" dirty="0">
                <a:solidFill>
                  <a:srgbClr val="FF0000"/>
                </a:solidFill>
              </a:rPr>
              <a:t>임의수사의 원칙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u="sng" dirty="0"/>
              <a:t>임의적인 조사에 의한 수사</a:t>
            </a:r>
            <a:r>
              <a:rPr lang="en-US" altLang="ko-KR" sz="1600" u="sng" dirty="0"/>
              <a:t>, </a:t>
            </a:r>
            <a:r>
              <a:rPr lang="ko-KR" altLang="en-US" sz="1600" u="sng" dirty="0"/>
              <a:t>즉 강제력을 행사하지 않고 상대방의 동의나 승 낙을 받아</a:t>
            </a:r>
            <a:endParaRPr lang="en-US" altLang="ko-KR" sz="1600" u="sng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u="sng" dirty="0"/>
              <a:t>서 행하는 수사</a:t>
            </a:r>
            <a:r>
              <a:rPr lang="ko-KR" altLang="en-US" sz="1600" dirty="0"/>
              <a:t>를 말한다</a:t>
            </a:r>
            <a:r>
              <a:rPr lang="en-US" altLang="ko-KR" sz="1600" dirty="0"/>
              <a:t>. 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형사소송법 제</a:t>
            </a:r>
            <a:r>
              <a:rPr lang="en-US" altLang="ko-KR" sz="1600" dirty="0"/>
              <a:t>199</a:t>
            </a:r>
            <a:r>
              <a:rPr lang="ko-KR" altLang="en-US" sz="1600" dirty="0"/>
              <a:t>조 제</a:t>
            </a:r>
            <a:r>
              <a:rPr lang="en-US" altLang="ko-KR" sz="1600" dirty="0"/>
              <a:t>1</a:t>
            </a:r>
            <a:r>
              <a:rPr lang="ko-KR" altLang="en-US" sz="1600" dirty="0" err="1"/>
              <a:t>항는</a:t>
            </a:r>
            <a:r>
              <a:rPr lang="ko-KR" altLang="en-US" sz="1600" dirty="0"/>
              <a:t> “</a:t>
            </a:r>
            <a:r>
              <a:rPr lang="ko-KR" altLang="en-US" sz="1600" u="sng" dirty="0"/>
              <a:t>수사에 관하여는 그 목적을 달성하기 위하여 필요한 조</a:t>
            </a:r>
            <a:endParaRPr lang="en-US" altLang="ko-KR" sz="1600" u="sng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u="sng" dirty="0"/>
              <a:t>사를 할 수 있다”</a:t>
            </a:r>
            <a:r>
              <a:rPr lang="ko-KR" altLang="en-US" sz="1600" dirty="0"/>
              <a:t>라고 규정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2. </a:t>
            </a:r>
            <a:r>
              <a:rPr lang="ko-KR" altLang="en-US" sz="1600" dirty="0">
                <a:solidFill>
                  <a:srgbClr val="FF0000"/>
                </a:solidFill>
              </a:rPr>
              <a:t>수사비례의 원칙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수사를 통해서 얻을 수 있는 이익과 수사로 인한 법익의 침해가 부당하게 균 형을 잃어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서는 </a:t>
            </a:r>
            <a:r>
              <a:rPr lang="ko-KR" altLang="en-US" sz="1600" dirty="0" err="1"/>
              <a:t>안된다는</a:t>
            </a:r>
            <a:r>
              <a:rPr lang="ko-KR" altLang="en-US" sz="1600" dirty="0"/>
              <a:t> 원칙 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경미한 범죄에 대하여 수사권을 발동하는 것은 이 원칙에 위배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3. </a:t>
            </a:r>
            <a:r>
              <a:rPr lang="ko-KR" altLang="en-US" sz="1600" dirty="0">
                <a:solidFill>
                  <a:srgbClr val="FF0000"/>
                </a:solidFill>
              </a:rPr>
              <a:t>수사비공개의 원칙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수사밀행의 원칙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u="sng" dirty="0"/>
              <a:t>수사의 개시와 실행은 공개하지 않는다는 원칙</a:t>
            </a:r>
            <a:r>
              <a:rPr lang="en-US" altLang="ko-KR" sz="1600" dirty="0"/>
              <a:t>. </a:t>
            </a:r>
            <a:r>
              <a:rPr lang="ko-KR" altLang="en-US" sz="1600" dirty="0"/>
              <a:t>공판절차 공개주의와 대조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범인의 발견</a:t>
            </a:r>
            <a:r>
              <a:rPr lang="en-US" altLang="ko-KR" sz="1600" dirty="0"/>
              <a:t>, </a:t>
            </a:r>
            <a:r>
              <a:rPr lang="ko-KR" altLang="en-US" sz="1600" dirty="0"/>
              <a:t>검거</a:t>
            </a:r>
            <a:r>
              <a:rPr lang="en-US" altLang="ko-KR" sz="1600" dirty="0"/>
              <a:t>, </a:t>
            </a:r>
            <a:r>
              <a:rPr lang="ko-KR" altLang="en-US" sz="1600" dirty="0"/>
              <a:t>증거의 수집</a:t>
            </a:r>
            <a:r>
              <a:rPr lang="en-US" altLang="ko-KR" sz="1600" dirty="0"/>
              <a:t>·</a:t>
            </a:r>
            <a:r>
              <a:rPr lang="ko-KR" altLang="en-US" sz="1600" dirty="0"/>
              <a:t>발견</a:t>
            </a:r>
            <a:r>
              <a:rPr lang="en-US" altLang="ko-KR" sz="1600" dirty="0"/>
              <a:t>·</a:t>
            </a:r>
            <a:r>
              <a:rPr lang="ko-KR" altLang="en-US" sz="1600" dirty="0"/>
              <a:t>보전을 위하여 요구되며 관계자의 개 인적 비밀</a:t>
            </a:r>
            <a:r>
              <a:rPr lang="en-US" altLang="ko-KR" sz="1600" dirty="0"/>
              <a:t>, </a:t>
            </a:r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사생활</a:t>
            </a:r>
            <a:r>
              <a:rPr lang="en-US" altLang="ko-KR" sz="1600" dirty="0"/>
              <a:t>, </a:t>
            </a:r>
            <a:r>
              <a:rPr lang="ko-KR" altLang="en-US" sz="1600" dirty="0"/>
              <a:t>명예 등 인권의 보호를 위해서도 중요</a:t>
            </a:r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1-4. </a:t>
            </a:r>
            <a:r>
              <a:rPr lang="ko-KR" altLang="en-US" sz="3200" dirty="0"/>
              <a:t>실정법상 수사의 기본 원칙</a:t>
            </a:r>
          </a:p>
        </p:txBody>
      </p:sp>
    </p:spTree>
    <p:extLst>
      <p:ext uri="{BB962C8B-B14F-4D97-AF65-F5344CB8AC3E}">
        <p14:creationId xmlns:p14="http://schemas.microsoft.com/office/powerpoint/2010/main" val="3009672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4. </a:t>
            </a:r>
            <a:r>
              <a:rPr lang="ko-KR" altLang="en-US" sz="1600" dirty="0" err="1">
                <a:solidFill>
                  <a:srgbClr val="FF0000"/>
                </a:solidFill>
              </a:rPr>
              <a:t>자기부죄강요금지의</a:t>
            </a:r>
            <a:r>
              <a:rPr lang="ko-KR" altLang="en-US" sz="1600" dirty="0">
                <a:solidFill>
                  <a:srgbClr val="FF0000"/>
                </a:solidFill>
              </a:rPr>
              <a:t> 원칙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u="sng" dirty="0"/>
              <a:t>자신이 저지른 범죄에 대하여 자백을 강요 받지  않는다는 원칙</a:t>
            </a:r>
            <a:r>
              <a:rPr lang="en-US" altLang="ko-KR" sz="1600" u="sng" dirty="0"/>
              <a:t>.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헌법은 </a:t>
            </a:r>
            <a:r>
              <a:rPr lang="ko-KR" altLang="en-US" sz="1600" dirty="0" err="1"/>
              <a:t>자기부죄</a:t>
            </a:r>
            <a:r>
              <a:rPr lang="ko-KR" altLang="en-US" sz="1600" dirty="0"/>
              <a:t> 거부의 특권을 명시</a:t>
            </a:r>
            <a:r>
              <a:rPr lang="en-US" altLang="ko-KR" sz="1600" dirty="0"/>
              <a:t>(</a:t>
            </a:r>
            <a:r>
              <a:rPr lang="ko-KR" altLang="en-US" sz="1600" dirty="0"/>
              <a:t>헌법 제</a:t>
            </a:r>
            <a:r>
              <a:rPr lang="en-US" altLang="ko-KR" sz="1600" dirty="0"/>
              <a:t>12</a:t>
            </a:r>
            <a:r>
              <a:rPr lang="ko-KR" altLang="en-US" sz="1600" dirty="0"/>
              <a:t>조 제</a:t>
            </a:r>
            <a:r>
              <a:rPr lang="en-US" altLang="ko-KR" sz="1600" dirty="0"/>
              <a:t>2</a:t>
            </a:r>
            <a:r>
              <a:rPr lang="ko-KR" altLang="en-US" sz="1600" dirty="0"/>
              <a:t>항</a:t>
            </a:r>
            <a:r>
              <a:rPr lang="en-US" altLang="ko-KR" sz="1600" dirty="0"/>
              <a:t>), </a:t>
            </a:r>
            <a:r>
              <a:rPr lang="ko-KR" altLang="en-US" sz="1600" dirty="0"/>
              <a:t>피의자의 진술거부권</a:t>
            </a:r>
            <a:r>
              <a:rPr lang="en-US" altLang="ko-KR" sz="1600" dirty="0"/>
              <a:t>, </a:t>
            </a:r>
            <a:r>
              <a:rPr lang="ko-KR" altLang="en-US" sz="1600" dirty="0"/>
              <a:t>고문의 절대금지 원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dirty="0" err="1"/>
              <a:t>칙은</a:t>
            </a:r>
            <a:r>
              <a:rPr lang="ko-KR" altLang="en-US" sz="1600" dirty="0"/>
              <a:t>  </a:t>
            </a:r>
            <a:r>
              <a:rPr lang="ko-KR" altLang="en-US" sz="1600" dirty="0" err="1"/>
              <a:t>자기부죄</a:t>
            </a:r>
            <a:r>
              <a:rPr lang="ko-KR" altLang="en-US" sz="1600" dirty="0"/>
              <a:t> 거부의 제도적 표현임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5. </a:t>
            </a:r>
            <a:r>
              <a:rPr lang="ko-KR" altLang="en-US" sz="1600" dirty="0">
                <a:solidFill>
                  <a:srgbClr val="FF0000"/>
                </a:solidFill>
              </a:rPr>
              <a:t>강제수사 법정주의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강제처분</a:t>
            </a:r>
            <a:r>
              <a:rPr lang="en-US" altLang="ko-KR" sz="1600" dirty="0"/>
              <a:t>: </a:t>
            </a:r>
            <a:r>
              <a:rPr lang="ko-KR" altLang="en-US" sz="1600" dirty="0"/>
              <a:t>소송의 진행과 형벌의 집행을 확보하기 위하여 개인의 기본권을 제한하는 강제력을 사용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하는 처분</a:t>
            </a:r>
            <a:r>
              <a:rPr lang="en-US" altLang="ko-KR" sz="1600" dirty="0"/>
              <a:t>. 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수사기관의 강제처분은 법률에 특별한 규정이 있는 경우에 한해서 예외적 으로 허용된다는 </a:t>
            </a:r>
            <a:r>
              <a:rPr lang="en-US" altLang="ko-KR" sz="1600" dirty="0"/>
              <a:t> </a:t>
            </a:r>
            <a:r>
              <a:rPr lang="ko-KR" altLang="en-US" sz="1600" dirty="0"/>
              <a:t>원칙을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강제수사 법정주의</a:t>
            </a:r>
            <a:r>
              <a:rPr lang="en-US" altLang="ko-KR" sz="1600" dirty="0"/>
              <a:t>, </a:t>
            </a:r>
            <a:r>
              <a:rPr lang="ko-KR" altLang="en-US" sz="1600" dirty="0"/>
              <a:t>헌법상의 원칙</a:t>
            </a:r>
            <a:r>
              <a:rPr lang="en-US" altLang="ko-KR" sz="1600" dirty="0"/>
              <a:t>(</a:t>
            </a:r>
            <a:r>
              <a:rPr lang="ko-KR" altLang="en-US" sz="1600" dirty="0"/>
              <a:t>헌법 제</a:t>
            </a:r>
            <a:r>
              <a:rPr lang="en-US" altLang="ko-KR" sz="1600" dirty="0"/>
              <a:t>12</a:t>
            </a:r>
            <a:r>
              <a:rPr lang="ko-KR" altLang="en-US" sz="1600" dirty="0"/>
              <a:t>조</a:t>
            </a:r>
            <a:r>
              <a:rPr lang="en-US" altLang="ko-KR" sz="1600" dirty="0"/>
              <a:t>)</a:t>
            </a:r>
            <a:endParaRPr lang="ko-KR" altLang="en-US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6. </a:t>
            </a:r>
            <a:r>
              <a:rPr lang="ko-KR" altLang="en-US" sz="1600" dirty="0">
                <a:solidFill>
                  <a:srgbClr val="FF0000"/>
                </a:solidFill>
              </a:rPr>
              <a:t>영장주의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영장주의란 법원 또는 법관이 발부한 적법한 영장에 의하지 않으면 형사 절 차상의 강제처분을 할 수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dirty="0"/>
              <a:t>없다는 원칙 </a:t>
            </a:r>
            <a:r>
              <a:rPr lang="en-US" altLang="ko-KR" sz="1600" dirty="0"/>
              <a:t>(</a:t>
            </a:r>
            <a:r>
              <a:rPr lang="ko-KR" altLang="en-US" sz="1600" dirty="0"/>
              <a:t>헌법 제</a:t>
            </a:r>
            <a:r>
              <a:rPr lang="en-US" altLang="ko-KR" sz="1600" dirty="0"/>
              <a:t>12</a:t>
            </a:r>
            <a:r>
              <a:rPr lang="ko-KR" altLang="en-US" sz="1600" dirty="0"/>
              <a:t>조 제</a:t>
            </a:r>
            <a:r>
              <a:rPr lang="en-US" altLang="ko-KR" sz="1600" dirty="0"/>
              <a:t>3</a:t>
            </a:r>
            <a:r>
              <a:rPr lang="ko-KR" altLang="en-US" sz="1600" dirty="0"/>
              <a:t>항</a:t>
            </a:r>
            <a:r>
              <a:rPr lang="en-US" altLang="ko-KR" sz="1600" dirty="0"/>
              <a:t>).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   ※ </a:t>
            </a:r>
            <a:r>
              <a:rPr lang="ko-KR" altLang="en-US" sz="1600" dirty="0"/>
              <a:t>헌법상 원칙</a:t>
            </a:r>
            <a:r>
              <a:rPr lang="en-US" altLang="ko-KR" sz="1600" dirty="0"/>
              <a:t>: </a:t>
            </a:r>
            <a:r>
              <a:rPr lang="ko-KR" altLang="en-US" sz="1600" dirty="0"/>
              <a:t>강제수사 법정주의</a:t>
            </a:r>
            <a:r>
              <a:rPr lang="en-US" altLang="ko-KR" sz="1600" dirty="0"/>
              <a:t>, </a:t>
            </a:r>
            <a:r>
              <a:rPr lang="ko-KR" altLang="en-US" sz="1600" dirty="0"/>
              <a:t>영장주의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자기부죄</a:t>
            </a:r>
            <a:r>
              <a:rPr lang="ko-KR" altLang="en-US" sz="1600" dirty="0"/>
              <a:t> 강요 금지의 원칙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7. </a:t>
            </a:r>
            <a:r>
              <a:rPr lang="ko-KR" altLang="en-US" sz="1600" dirty="0">
                <a:solidFill>
                  <a:srgbClr val="FF0000"/>
                </a:solidFill>
              </a:rPr>
              <a:t>제출인 환부의 원칙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u="sng" dirty="0"/>
              <a:t>수사기관이  </a:t>
            </a:r>
            <a:r>
              <a:rPr lang="ko-KR" altLang="en-US" sz="1600" u="sng" dirty="0" err="1"/>
              <a:t>압수물을</a:t>
            </a:r>
            <a:r>
              <a:rPr lang="ko-KR" altLang="en-US" sz="1600" u="sng" dirty="0"/>
              <a:t>  환부할  경우에는  </a:t>
            </a:r>
            <a:r>
              <a:rPr lang="ko-KR" altLang="en-US" sz="1600" u="sng" dirty="0" err="1"/>
              <a:t>피압수자에게</a:t>
            </a:r>
            <a:r>
              <a:rPr lang="ko-KR" altLang="en-US" sz="1600" u="sng" dirty="0"/>
              <a:t>  돌려주는 것을 원칙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다만 압수한 장물이 피해자에게 환부를 해야 할 이유가 명백한 때에는 피고 사건의 종결전이라 </a:t>
            </a:r>
            <a:r>
              <a:rPr lang="ko-KR" altLang="en-US" sz="1600" dirty="0" err="1"/>
              <a:t>하더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</a:t>
            </a:r>
            <a:r>
              <a:rPr lang="ko-KR" altLang="en-US" sz="1600" dirty="0"/>
              <a:t>라고 결정으로 피해자에게 환부를 할 수 있다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1-4. </a:t>
            </a:r>
            <a:r>
              <a:rPr lang="ko-KR" altLang="en-US" sz="3200" dirty="0"/>
              <a:t>실정법상 수사의 기본 원칙</a:t>
            </a:r>
          </a:p>
        </p:txBody>
      </p:sp>
    </p:spTree>
    <p:extLst>
      <p:ext uri="{BB962C8B-B14F-4D97-AF65-F5344CB8AC3E}">
        <p14:creationId xmlns:p14="http://schemas.microsoft.com/office/powerpoint/2010/main" val="35926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1. </a:t>
            </a:r>
            <a:r>
              <a:rPr lang="ko-KR" altLang="en-US" sz="1600" dirty="0">
                <a:solidFill>
                  <a:srgbClr val="FF0000"/>
                </a:solidFill>
              </a:rPr>
              <a:t>신속착수의  원칙</a:t>
            </a:r>
            <a:r>
              <a:rPr lang="en-US" altLang="ko-KR" sz="1600" dirty="0">
                <a:solidFill>
                  <a:srgbClr val="FF0000"/>
                </a:solidFill>
              </a:rPr>
              <a:t>(Speedy initiation)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/>
              <a:t>모든  범죄수사는  가능한  빨리  착수하여  </a:t>
            </a:r>
            <a:r>
              <a:rPr lang="ko-KR" altLang="en-US" sz="1600" dirty="0" err="1"/>
              <a:t>죄증이</a:t>
            </a:r>
            <a:r>
              <a:rPr lang="ko-KR" altLang="en-US" sz="1600" dirty="0"/>
              <a:t>  인멸되기  전에  수사를  수행</a:t>
            </a:r>
            <a:r>
              <a:rPr lang="en-US" altLang="ko-KR" sz="1600" dirty="0"/>
              <a:t>·</a:t>
            </a:r>
            <a:r>
              <a:rPr lang="ko-KR" altLang="en-US" sz="1600" dirty="0" err="1"/>
              <a:t>종결지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어야 </a:t>
            </a:r>
            <a:r>
              <a:rPr lang="en-US" altLang="ko-KR" sz="1600" dirty="0"/>
              <a:t> </a:t>
            </a:r>
            <a:r>
              <a:rPr lang="ko-KR" altLang="en-US" sz="1600" dirty="0"/>
              <a:t>한다는 원칙</a:t>
            </a:r>
            <a:r>
              <a:rPr lang="en-US" altLang="ko-KR" sz="1600" dirty="0"/>
              <a:t> </a:t>
            </a:r>
            <a:endParaRPr lang="ko-KR" altLang="en-US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2. </a:t>
            </a:r>
            <a:r>
              <a:rPr lang="ko-KR" altLang="en-US" sz="1600" dirty="0">
                <a:solidFill>
                  <a:srgbClr val="FF0000"/>
                </a:solidFill>
              </a:rPr>
              <a:t>현장보존의  원칙</a:t>
            </a:r>
            <a:r>
              <a:rPr lang="en-US" altLang="ko-KR" sz="1600" dirty="0">
                <a:solidFill>
                  <a:srgbClr val="FF0000"/>
                </a:solidFill>
              </a:rPr>
              <a:t>(Scene Preservation)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범죄현장은  증거의  보고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임장수사를  요하는  살인</a:t>
            </a:r>
            <a:r>
              <a:rPr lang="en-US" altLang="ko-KR" sz="1600" dirty="0"/>
              <a:t>, </a:t>
            </a:r>
            <a:r>
              <a:rPr lang="ko-KR" altLang="en-US" sz="1600" dirty="0"/>
              <a:t>방화</a:t>
            </a:r>
            <a:r>
              <a:rPr lang="en-US" altLang="ko-KR" sz="1600" dirty="0"/>
              <a:t>, </a:t>
            </a:r>
            <a:r>
              <a:rPr lang="ko-KR" altLang="en-US" sz="1600" dirty="0"/>
              <a:t>강도의 경우에는  수사의 성패를 좌우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3. </a:t>
            </a:r>
            <a:r>
              <a:rPr lang="ko-KR" altLang="en-US" sz="1600" dirty="0">
                <a:solidFill>
                  <a:srgbClr val="FF0000"/>
                </a:solidFill>
              </a:rPr>
              <a:t>공중협력의 원칙</a:t>
            </a:r>
            <a:r>
              <a:rPr lang="en-US" altLang="ko-KR" sz="1600" dirty="0">
                <a:solidFill>
                  <a:srgbClr val="FF0000"/>
                </a:solidFill>
              </a:rPr>
              <a:t>(Support by the public)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범죄의  흔적은  목격자나  전문자의  기억에  오래  남는  것이므로  이들이  살고 있는  사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회는 ‘증거의 바다’라고 할 수 있음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평상시에도  공중  협력을  얻을  수  있도록  노력 </a:t>
            </a:r>
            <a:r>
              <a:rPr lang="en-US" altLang="ko-KR" sz="1600" dirty="0"/>
              <a:t>(</a:t>
            </a:r>
            <a:r>
              <a:rPr lang="ko-KR" altLang="en-US" sz="1600" dirty="0"/>
              <a:t>범죄첩보수집</a:t>
            </a:r>
            <a:r>
              <a:rPr lang="en-US" altLang="ko-KR" sz="1600" dirty="0"/>
              <a:t>, </a:t>
            </a:r>
            <a:r>
              <a:rPr lang="ko-KR" altLang="en-US" sz="1600" dirty="0"/>
              <a:t>참고인</a:t>
            </a:r>
            <a:r>
              <a:rPr lang="en-US" altLang="ko-KR" sz="1600" dirty="0"/>
              <a:t>, </a:t>
            </a:r>
            <a:r>
              <a:rPr lang="ko-KR" altLang="en-US" sz="1600" dirty="0"/>
              <a:t>목격자 확보 등</a:t>
            </a:r>
            <a:r>
              <a:rPr lang="en-US" altLang="ko-KR" sz="1600" dirty="0"/>
              <a:t>)</a:t>
            </a:r>
            <a:endParaRPr lang="ko-KR" altLang="en-US" sz="1600" dirty="0"/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1-5. </a:t>
            </a:r>
            <a:r>
              <a:rPr lang="ko-KR" altLang="en-US" sz="3200" dirty="0"/>
              <a:t>범죄수사의 </a:t>
            </a:r>
            <a:r>
              <a:rPr lang="en-US" altLang="ko-KR" sz="3200" dirty="0"/>
              <a:t>3</a:t>
            </a:r>
            <a:r>
              <a:rPr lang="ko-KR" altLang="en-US" sz="3200" dirty="0"/>
              <a:t>대 원칙</a:t>
            </a:r>
          </a:p>
        </p:txBody>
      </p:sp>
    </p:spTree>
    <p:extLst>
      <p:ext uri="{BB962C8B-B14F-4D97-AF65-F5344CB8AC3E}">
        <p14:creationId xmlns:p14="http://schemas.microsoft.com/office/powerpoint/2010/main" val="3423425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1. </a:t>
            </a:r>
            <a:r>
              <a:rPr lang="ko-KR" altLang="en-US" sz="1600" dirty="0" err="1">
                <a:solidFill>
                  <a:srgbClr val="FF0000"/>
                </a:solidFill>
              </a:rPr>
              <a:t>선증후포의</a:t>
            </a:r>
            <a:r>
              <a:rPr lang="ko-KR" altLang="en-US" sz="1600" dirty="0">
                <a:solidFill>
                  <a:srgbClr val="FF0000"/>
                </a:solidFill>
              </a:rPr>
              <a:t> 원칙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먼저 증거를 확보한 후에 범인을 체포</a:t>
            </a:r>
          </a:p>
          <a:p>
            <a:pPr fontAlgn="base"/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2. </a:t>
            </a:r>
            <a:r>
              <a:rPr lang="ko-KR" altLang="en-US" sz="1600" dirty="0">
                <a:solidFill>
                  <a:srgbClr val="FF0000"/>
                </a:solidFill>
              </a:rPr>
              <a:t>법령준수의 원칙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수사권의 남용은 피의자의 자유와 권리를 불법</a:t>
            </a:r>
            <a:r>
              <a:rPr lang="en-US" altLang="ko-KR" sz="1600" dirty="0"/>
              <a:t>·</a:t>
            </a:r>
            <a:r>
              <a:rPr lang="ko-KR" altLang="en-US" sz="1600" dirty="0"/>
              <a:t>부당하게 침해할 위험성을 내포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수사와 관련된 일체의 실체법령 등은 반드시 지켜야 한다는 원칙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3. </a:t>
            </a:r>
            <a:r>
              <a:rPr lang="ko-KR" altLang="en-US" sz="1600" dirty="0">
                <a:solidFill>
                  <a:srgbClr val="FF0000"/>
                </a:solidFill>
              </a:rPr>
              <a:t>민사사건 </a:t>
            </a:r>
            <a:r>
              <a:rPr lang="ko-KR" altLang="en-US" sz="1600" dirty="0" err="1">
                <a:solidFill>
                  <a:srgbClr val="FF0000"/>
                </a:solidFill>
              </a:rPr>
              <a:t>불관여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민사관계 불간섭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r>
              <a:rPr lang="ko-KR" altLang="en-US" sz="1600" dirty="0">
                <a:solidFill>
                  <a:srgbClr val="FF0000"/>
                </a:solidFill>
              </a:rPr>
              <a:t>의 원칙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수사와 관련이 없는 민사사건에 관하여는 일절 간섭해서는 안됨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4. </a:t>
            </a:r>
            <a:r>
              <a:rPr lang="ko-KR" altLang="en-US" sz="1600" dirty="0">
                <a:solidFill>
                  <a:srgbClr val="FF0000"/>
                </a:solidFill>
              </a:rPr>
              <a:t>종합수사의 원칙</a:t>
            </a:r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모든 지식과 정보를 활용</a:t>
            </a:r>
            <a:r>
              <a:rPr lang="en-US" altLang="ko-KR" sz="1600" dirty="0"/>
              <a:t>, </a:t>
            </a:r>
            <a:r>
              <a:rPr lang="ko-KR" altLang="en-US" sz="1600" dirty="0"/>
              <a:t>개개인의 공명심에 치우치는 일이 없도록 하고</a:t>
            </a:r>
            <a:r>
              <a:rPr lang="en-US" altLang="ko-KR" sz="1600" dirty="0"/>
              <a:t>, </a:t>
            </a:r>
            <a:r>
              <a:rPr lang="ko-KR" altLang="en-US" sz="1600" dirty="0"/>
              <a:t>언제나 상호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협력을 통한 조직 수사를 진행하여야 한다는 원칙</a:t>
            </a:r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1-6. </a:t>
            </a:r>
            <a:r>
              <a:rPr lang="ko-KR" altLang="en-US" sz="3200" dirty="0"/>
              <a:t>범죄수사상 준수 원칙</a:t>
            </a:r>
          </a:p>
        </p:txBody>
      </p:sp>
    </p:spTree>
    <p:extLst>
      <p:ext uri="{BB962C8B-B14F-4D97-AF65-F5344CB8AC3E}">
        <p14:creationId xmlns:p14="http://schemas.microsoft.com/office/powerpoint/2010/main" val="3111453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1. </a:t>
            </a:r>
            <a:r>
              <a:rPr lang="ko-KR" altLang="en-US" sz="1600" u="sng" dirty="0">
                <a:solidFill>
                  <a:srgbClr val="FF0000"/>
                </a:solidFill>
              </a:rPr>
              <a:t>수사자료 완전 수집의 원칙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제</a:t>
            </a:r>
            <a:r>
              <a:rPr lang="en-US" altLang="ko-KR" sz="1600" dirty="0">
                <a:solidFill>
                  <a:srgbClr val="FF0000"/>
                </a:solidFill>
              </a:rPr>
              <a:t>1</a:t>
            </a:r>
            <a:r>
              <a:rPr lang="ko-KR" altLang="en-US" sz="1600" dirty="0">
                <a:solidFill>
                  <a:srgbClr val="FF0000"/>
                </a:solidFill>
              </a:rPr>
              <a:t>단계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범죄수사의 출발은 사건과 관련된 자료를 가급적 많이 수집하는 것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기초자료의 정비와 자료의 수집은 성공적인 수사를 위한 출발</a:t>
            </a:r>
            <a:r>
              <a:rPr lang="en-US" altLang="ko-KR" sz="1600" dirty="0"/>
              <a:t>, </a:t>
            </a:r>
            <a:r>
              <a:rPr lang="ko-KR" altLang="en-US" sz="1600" dirty="0"/>
              <a:t>조건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2. </a:t>
            </a:r>
            <a:r>
              <a:rPr lang="ko-KR" altLang="en-US" sz="1600" u="sng" dirty="0">
                <a:solidFill>
                  <a:srgbClr val="FF0000"/>
                </a:solidFill>
              </a:rPr>
              <a:t>수사자료 감식검토의 원칙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제</a:t>
            </a:r>
            <a:r>
              <a:rPr lang="en-US" altLang="ko-KR" sz="1600" dirty="0">
                <a:solidFill>
                  <a:srgbClr val="FF0000"/>
                </a:solidFill>
              </a:rPr>
              <a:t>2</a:t>
            </a:r>
            <a:r>
              <a:rPr lang="ko-KR" altLang="en-US" sz="1600" dirty="0">
                <a:solidFill>
                  <a:srgbClr val="FF0000"/>
                </a:solidFill>
              </a:rPr>
              <a:t>단계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제</a:t>
            </a:r>
            <a:r>
              <a:rPr lang="en-US" altLang="ko-KR" sz="1600" dirty="0"/>
              <a:t>1</a:t>
            </a:r>
            <a:r>
              <a:rPr lang="ko-KR" altLang="en-US" sz="1600" dirty="0"/>
              <a:t>단계의 수사를 통하여 수사자료가 완전히 수집→ 수집된 자료에 대하여 감식과 검토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의 과정을 거치게 됨</a:t>
            </a:r>
            <a:r>
              <a:rPr lang="en-US" altLang="ko-KR" sz="1600" dirty="0"/>
              <a:t>. 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감식과 검토는 과학적인 지식과 기술을 활용하여 정확성을 기해야 하며</a:t>
            </a:r>
            <a:r>
              <a:rPr lang="en-US" altLang="ko-KR" sz="1600" dirty="0"/>
              <a:t>, </a:t>
            </a:r>
            <a:r>
              <a:rPr lang="ko-KR" altLang="en-US" sz="1600" dirty="0"/>
              <a:t>결 코 수사관의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상식적인 검토나 경험적인 판단에 의존하는 일이 있어서는 안됨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3. </a:t>
            </a:r>
            <a:r>
              <a:rPr lang="ko-KR" altLang="en-US" sz="1600" u="sng" dirty="0">
                <a:solidFill>
                  <a:srgbClr val="FF0000"/>
                </a:solidFill>
              </a:rPr>
              <a:t>적절한 추리의 원칙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제</a:t>
            </a:r>
            <a:r>
              <a:rPr lang="en-US" altLang="ko-KR" sz="1600" dirty="0">
                <a:solidFill>
                  <a:srgbClr val="FF0000"/>
                </a:solidFill>
              </a:rPr>
              <a:t>3</a:t>
            </a:r>
            <a:r>
              <a:rPr lang="ko-KR" altLang="en-US" sz="1600" dirty="0">
                <a:solidFill>
                  <a:srgbClr val="FF0000"/>
                </a:solidFill>
              </a:rPr>
              <a:t>단계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600" dirty="0"/>
              <a:t>    </a:t>
            </a:r>
            <a:r>
              <a:rPr lang="en-US" altLang="ko-KR" sz="1600" u="sng" dirty="0"/>
              <a:t>- </a:t>
            </a:r>
            <a:r>
              <a:rPr lang="ko-KR" altLang="en-US" sz="1600" u="sng" dirty="0"/>
              <a:t>수집된 자료에 대한 감식과 검토의 과정 후 → 적절한 추리를 통하여 새로운 사실의 가</a:t>
            </a:r>
            <a:endParaRPr lang="en-US" altLang="ko-KR" sz="1600" u="sng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u="sng" dirty="0" err="1"/>
              <a:t>능성을</a:t>
            </a:r>
            <a:r>
              <a:rPr lang="ko-KR" altLang="en-US" sz="1600" u="sng" dirty="0"/>
              <a:t> 다양한 각도에서 도출해 내며</a:t>
            </a:r>
            <a:r>
              <a:rPr lang="en-US" altLang="ko-KR" sz="1600" u="sng" dirty="0"/>
              <a:t>, </a:t>
            </a:r>
            <a:r>
              <a:rPr lang="ko-KR" altLang="en-US" sz="1600" u="sng" dirty="0"/>
              <a:t>이러한 모든 가능성은 수사방향과 범인의 </a:t>
            </a:r>
            <a:r>
              <a:rPr lang="ko-KR" altLang="en-US" sz="1600" u="sng" dirty="0" err="1"/>
              <a:t>특정하</a:t>
            </a:r>
            <a:endParaRPr lang="en-US" altLang="ko-KR" sz="1600" u="sng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u="sng" dirty="0"/>
              <a:t>는 데 있어서 중요한 기능</a:t>
            </a:r>
            <a:r>
              <a:rPr lang="ko-KR" altLang="en-US" sz="1600" dirty="0"/>
              <a:t>을 하게 됨</a:t>
            </a:r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1-7. </a:t>
            </a:r>
            <a:r>
              <a:rPr lang="ko-KR" altLang="en-US" sz="3200" dirty="0"/>
              <a:t>성공적인 수사실행의 </a:t>
            </a:r>
            <a:r>
              <a:rPr lang="en-US" altLang="ko-KR" sz="3200" dirty="0"/>
              <a:t>5</a:t>
            </a:r>
            <a:r>
              <a:rPr lang="ko-KR" altLang="en-US" sz="3200" dirty="0"/>
              <a:t>대 원칙</a:t>
            </a:r>
          </a:p>
        </p:txBody>
      </p:sp>
    </p:spTree>
    <p:extLst>
      <p:ext uri="{BB962C8B-B14F-4D97-AF65-F5344CB8AC3E}">
        <p14:creationId xmlns:p14="http://schemas.microsoft.com/office/powerpoint/2010/main" val="1220139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4. </a:t>
            </a:r>
            <a:r>
              <a:rPr lang="ko-KR" altLang="en-US" sz="1600" u="sng" dirty="0">
                <a:solidFill>
                  <a:srgbClr val="FF0000"/>
                </a:solidFill>
              </a:rPr>
              <a:t>검증적 수사의 원칙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제</a:t>
            </a:r>
            <a:r>
              <a:rPr lang="en-US" altLang="ko-KR" sz="1600" dirty="0">
                <a:solidFill>
                  <a:srgbClr val="FF0000"/>
                </a:solidFill>
              </a:rPr>
              <a:t>4</a:t>
            </a:r>
            <a:r>
              <a:rPr lang="ko-KR" altLang="en-US" sz="1600" dirty="0">
                <a:solidFill>
                  <a:srgbClr val="FF0000"/>
                </a:solidFill>
              </a:rPr>
              <a:t>단계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추리를 통해 도출한 모든 가능성은 아직 입증되지 않은 </a:t>
            </a:r>
            <a:r>
              <a:rPr lang="ko-KR" altLang="en-US" sz="1600" u="sng" dirty="0"/>
              <a:t>가정에 불과함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반드시 검증과정을 통하여 확인하는 과정을 거침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수사사항의 결정 → 수사방침 수립 → 수사의 실행의 단계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5. </a:t>
            </a:r>
            <a:r>
              <a:rPr lang="ko-KR" altLang="en-US" sz="1600" dirty="0">
                <a:solidFill>
                  <a:srgbClr val="FF0000"/>
                </a:solidFill>
              </a:rPr>
              <a:t>사실판단증명의 원칙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제</a:t>
            </a:r>
            <a:r>
              <a:rPr lang="en-US" altLang="ko-KR" sz="1600" dirty="0">
                <a:solidFill>
                  <a:srgbClr val="FF0000"/>
                </a:solidFill>
              </a:rPr>
              <a:t>5</a:t>
            </a:r>
            <a:r>
              <a:rPr lang="ko-KR" altLang="en-US" sz="1600" dirty="0">
                <a:solidFill>
                  <a:srgbClr val="FF0000"/>
                </a:solidFill>
              </a:rPr>
              <a:t>단계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dirty="0"/>
              <a:t>추리의 검증을 통하여 밝혀진 결과는 누구에 대해서도 그 판단이 진실 이라는 것을 객관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적으로 증명하여야 하는 원칙</a:t>
            </a:r>
          </a:p>
          <a:p>
            <a:pPr marL="0" indent="0" fontAlgn="base">
              <a:buNone/>
            </a:pPr>
            <a:r>
              <a:rPr lang="en-US" altLang="ko-KR" sz="1600" dirty="0"/>
              <a:t>    - </a:t>
            </a:r>
            <a:r>
              <a:rPr lang="ko-KR" altLang="en-US" sz="1600" u="sng" dirty="0"/>
              <a:t>객관적 증명의 원칙</a:t>
            </a:r>
            <a:endParaRPr lang="ko-KR" altLang="en-US" sz="1600" dirty="0"/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1-7. </a:t>
            </a:r>
            <a:r>
              <a:rPr lang="ko-KR" altLang="en-US" sz="3200" dirty="0"/>
              <a:t>성공적인 수사실행의 </a:t>
            </a:r>
            <a:r>
              <a:rPr lang="en-US" altLang="ko-KR" sz="3200" dirty="0"/>
              <a:t>5</a:t>
            </a:r>
            <a:r>
              <a:rPr lang="ko-KR" altLang="en-US" sz="3200" dirty="0"/>
              <a:t>대 원칙</a:t>
            </a:r>
          </a:p>
        </p:txBody>
      </p:sp>
    </p:spTree>
    <p:extLst>
      <p:ext uri="{BB962C8B-B14F-4D97-AF65-F5344CB8AC3E}">
        <p14:creationId xmlns:p14="http://schemas.microsoft.com/office/powerpoint/2010/main" val="1598157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fontAlgn="base">
              <a:buNone/>
            </a:pPr>
            <a:r>
              <a:rPr lang="en-US" altLang="ko-KR" sz="1600" dirty="0"/>
              <a:t>1. </a:t>
            </a:r>
            <a:r>
              <a:rPr lang="ko-KR" altLang="en-US" sz="1600" dirty="0"/>
              <a:t>확고한 신념과 신속한 수사</a:t>
            </a:r>
          </a:p>
          <a:p>
            <a:pPr marL="0" indent="0" fontAlgn="base"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/>
              <a:t>수사는 사안의 진상을 명백히 하여 사건을 해결한다는 확고한 신념을 가지고 신속</a:t>
            </a:r>
            <a:r>
              <a:rPr lang="en-US" altLang="ko-KR" sz="1600" dirty="0"/>
              <a:t>·</a:t>
            </a:r>
            <a:r>
              <a:rPr lang="ko-KR" altLang="en-US" sz="1600" dirty="0"/>
              <a:t>정확하게 행하여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야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2. </a:t>
            </a:r>
            <a:r>
              <a:rPr lang="ko-KR" altLang="en-US" sz="1600" dirty="0"/>
              <a:t>공정</a:t>
            </a:r>
            <a:r>
              <a:rPr lang="en-US" altLang="ko-KR" sz="1600" dirty="0"/>
              <a:t>·</a:t>
            </a:r>
            <a:r>
              <a:rPr lang="ko-KR" altLang="en-US" sz="1600" dirty="0"/>
              <a:t>성실한 수사</a:t>
            </a:r>
          </a:p>
          <a:p>
            <a:pPr marL="0" indent="0" fontAlgn="base"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/>
              <a:t>경찰관이 수사할 때에는 개인의 인권을 존중하고 공정</a:t>
            </a:r>
            <a:r>
              <a:rPr lang="en-US" altLang="ko-KR" sz="1600" dirty="0"/>
              <a:t>·</a:t>
            </a:r>
            <a:r>
              <a:rPr lang="ko-KR" altLang="en-US" sz="1600" dirty="0"/>
              <a:t>성실하게 하여야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3. </a:t>
            </a:r>
            <a:r>
              <a:rPr lang="ko-KR" altLang="en-US" sz="1600" dirty="0"/>
              <a:t>법령준수</a:t>
            </a:r>
          </a:p>
          <a:p>
            <a:pPr marL="0" indent="0" fontAlgn="base"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/>
              <a:t>수사를 할 때에는 형사소송법 등 관계 법령과 규칙을 준수하여 개인의 자유와 권리를 부당하게 침해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하는 일이 없도록 주의하여야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4. </a:t>
            </a:r>
            <a:r>
              <a:rPr lang="ko-KR" altLang="en-US" sz="1600" dirty="0"/>
              <a:t>합리수사</a:t>
            </a:r>
          </a:p>
          <a:p>
            <a:pPr marL="0" indent="0" fontAlgn="base"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/>
              <a:t>수사를 할 때에는 증거에 의하여 사안을 명백히 하여야 하며 선입감에 사로잡혀 육감에 의한 추측만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으로 행하는 일이 없이 어디까지나 기초수사를 철저히 하여 모든 증거의 발견수집에 힘쓰는 동시에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감식시설과 자료를 충분히 활용하여 수사를 합리적으로 진행하도록 하여야 한다</a:t>
            </a:r>
            <a:r>
              <a:rPr lang="en-US" altLang="ko-KR" sz="1600" dirty="0"/>
              <a:t>.</a:t>
            </a:r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5. </a:t>
            </a:r>
            <a:r>
              <a:rPr lang="ko-KR" altLang="en-US" sz="1600" dirty="0"/>
              <a:t>종합수사</a:t>
            </a:r>
          </a:p>
          <a:p>
            <a:pPr marL="0" indent="0" fontAlgn="base"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/>
              <a:t>수사를 할 때에는 모든 정보자료를 종합하여 판단하는 동시에 모든 지식과 기술을 활용하고 또한 언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제나 체계 있는 조직력에 의하여 수사를 종합적으로 진행하도록 하여야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marL="0" indent="0" fontAlgn="base">
              <a:buNone/>
            </a:pPr>
            <a:endParaRPr lang="ko-KR" altLang="en-US" sz="1600" dirty="0"/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1-8. </a:t>
            </a:r>
            <a:r>
              <a:rPr lang="ko-KR" altLang="en-US" sz="3200" dirty="0"/>
              <a:t>사법경찰관의 마음가짐</a:t>
            </a:r>
          </a:p>
        </p:txBody>
      </p:sp>
    </p:spTree>
    <p:extLst>
      <p:ext uri="{BB962C8B-B14F-4D97-AF65-F5344CB8AC3E}">
        <p14:creationId xmlns:p14="http://schemas.microsoft.com/office/powerpoint/2010/main" val="3942391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fontAlgn="base">
              <a:buNone/>
            </a:pPr>
            <a:r>
              <a:rPr lang="en-US" altLang="ko-KR" sz="1600" dirty="0"/>
              <a:t>6. </a:t>
            </a:r>
            <a:r>
              <a:rPr lang="ko-KR" altLang="en-US" sz="1600" dirty="0"/>
              <a:t>공소와 공판의 배려</a:t>
            </a:r>
          </a:p>
          <a:p>
            <a:pPr marL="0" indent="0" fontAlgn="base"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/>
              <a:t>수사는 형사절차의 일환임에 비추어 공소의 제기와 공판의 심리를 염두에 두고 행하여야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7. </a:t>
            </a:r>
            <a:r>
              <a:rPr lang="ko-KR" altLang="en-US" sz="1600" dirty="0"/>
              <a:t>규율과 협력</a:t>
            </a:r>
          </a:p>
          <a:p>
            <a:pPr marL="0" indent="0" fontAlgn="base"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/>
              <a:t>수사를 할 때에는 자기의 역량을 과시하여 사안을 속단함이 없이 상사의 지시 명령을 성실히 </a:t>
            </a:r>
            <a:r>
              <a:rPr lang="ko-KR" altLang="en-US" sz="1600" dirty="0" err="1"/>
              <a:t>실행하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여야 하며</a:t>
            </a:r>
            <a:r>
              <a:rPr lang="en-US" altLang="ko-KR" sz="1600" dirty="0"/>
              <a:t>, </a:t>
            </a:r>
            <a:r>
              <a:rPr lang="ko-KR" altLang="en-US" sz="1600" dirty="0"/>
              <a:t>항상 규율을 엄수하여 서로 협조하여야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8. </a:t>
            </a:r>
            <a:r>
              <a:rPr lang="ko-KR" altLang="en-US" sz="1600" dirty="0"/>
              <a:t>비밀의 유지</a:t>
            </a:r>
          </a:p>
          <a:p>
            <a:pPr marL="0" indent="0" fontAlgn="base"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/>
              <a:t>수사를 할 때에는 비밀을 준수하여 수사에 지장을 초래하지 아니하도록 주의하는 동시에 피의자</a:t>
            </a:r>
            <a:r>
              <a:rPr lang="en-US" altLang="ko-KR" sz="1600" dirty="0"/>
              <a:t>, </a:t>
            </a:r>
            <a:r>
              <a:rPr lang="ko-KR" altLang="en-US" sz="1600" dirty="0"/>
              <a:t>피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해자 기타 사건 관계자의 명예를 훼손하는 일이 없도록 유의하여야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9. </a:t>
            </a:r>
            <a:r>
              <a:rPr lang="ko-KR" altLang="en-US" sz="1600" dirty="0"/>
              <a:t>연구와 개선</a:t>
            </a:r>
          </a:p>
          <a:p>
            <a:pPr marL="0" indent="0" fontAlgn="base"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/>
              <a:t>경찰관은 관계법령의 연구와 수사에 관한 지식</a:t>
            </a:r>
            <a:r>
              <a:rPr lang="en-US" altLang="ko-KR" sz="1600" dirty="0"/>
              <a:t>·</a:t>
            </a:r>
            <a:r>
              <a:rPr lang="ko-KR" altLang="en-US" sz="1600" dirty="0"/>
              <a:t>기술의 습득에 힘쓰고 수사방법의 개선향상에 열의를 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</a:t>
            </a:r>
            <a:r>
              <a:rPr lang="ko-KR" altLang="en-US" sz="1600" dirty="0"/>
              <a:t>가져야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10. </a:t>
            </a:r>
            <a:r>
              <a:rPr lang="ko-KR" altLang="en-US" sz="1600" dirty="0"/>
              <a:t>자료제공자의 보호</a:t>
            </a:r>
          </a:p>
          <a:p>
            <a:pPr marL="0" indent="0" fontAlgn="base"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/>
              <a:t>경찰관의 고소</a:t>
            </a:r>
            <a:r>
              <a:rPr lang="en-US" altLang="ko-KR" sz="1600" dirty="0"/>
              <a:t>·</a:t>
            </a:r>
            <a:r>
              <a:rPr lang="ko-KR" altLang="en-US" sz="1600" dirty="0"/>
              <a:t>고발</a:t>
            </a:r>
            <a:r>
              <a:rPr lang="en-US" altLang="ko-KR" sz="1600" dirty="0"/>
              <a:t>·</a:t>
            </a:r>
            <a:r>
              <a:rPr lang="ko-KR" altLang="en-US" sz="1600" dirty="0"/>
              <a:t>범죄에 관한 신고 기타 범죄수사의 단서 또는 수사자료를 제공한 자의 명예와 신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용을 해하는 일이 없도록 주의하여야 한다</a:t>
            </a:r>
            <a:r>
              <a:rPr lang="en-US" altLang="ko-KR" sz="1600" dirty="0"/>
              <a:t>. </a:t>
            </a:r>
            <a:r>
              <a:rPr lang="ko-KR" altLang="en-US" sz="1600" dirty="0"/>
              <a:t>또 피의자 기타의 관계자에게 정보제공자의 성명과 이들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의 신상에 관한 사항을 누설하지 아니하도록 하고 필요한 경우 적절한 보호조치를 하여야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marL="0" indent="0" fontAlgn="base"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1-8. </a:t>
            </a:r>
            <a:r>
              <a:rPr lang="ko-KR" altLang="en-US" sz="3200" dirty="0"/>
              <a:t>사법경찰관의 마음가짐</a:t>
            </a:r>
          </a:p>
        </p:txBody>
      </p:sp>
    </p:spTree>
    <p:extLst>
      <p:ext uri="{BB962C8B-B14F-4D97-AF65-F5344CB8AC3E}">
        <p14:creationId xmlns:p14="http://schemas.microsoft.com/office/powerpoint/2010/main" val="2787232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11. </a:t>
            </a:r>
            <a:r>
              <a:rPr lang="ko-KR" altLang="en-US" sz="1400" dirty="0"/>
              <a:t>비망록</a:t>
            </a:r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경찰관이 수사를 함에 있어서 당해 사건의 공판심리의 증인으로 출석하는 경우를 고려함과 아울러 장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 err="1"/>
              <a:t>래의</a:t>
            </a:r>
            <a:r>
              <a:rPr lang="ko-KR" altLang="en-US" sz="1400" dirty="0"/>
              <a:t> 수사에 참고로 하기 위하여 그 결과 기타참고가 될 사항을 비망록에 세밀히 기록해두어야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12. </a:t>
            </a:r>
            <a:r>
              <a:rPr lang="ko-KR" altLang="en-US" sz="1400" dirty="0" err="1"/>
              <a:t>형사일일근무</a:t>
            </a:r>
            <a:r>
              <a:rPr lang="ko-KR" altLang="en-US" sz="1400" dirty="0"/>
              <a:t> 지정표</a:t>
            </a:r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형사요원에 대하여는 매일 </a:t>
            </a:r>
            <a:r>
              <a:rPr lang="ko-KR" altLang="en-US" sz="1400" dirty="0" err="1"/>
              <a:t>형사일일근무</a:t>
            </a:r>
            <a:r>
              <a:rPr lang="ko-KR" altLang="en-US" sz="1400" dirty="0"/>
              <a:t> 지정표에 의하여 근무를 지정하고 개인별로 형사근무일지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에 그 날의 활동상황을 기록해 나가야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13. </a:t>
            </a:r>
            <a:r>
              <a:rPr lang="ko-KR" altLang="en-US" sz="1400" dirty="0"/>
              <a:t>수사의 회피</a:t>
            </a:r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경찰관은 피의자</a:t>
            </a:r>
            <a:r>
              <a:rPr lang="en-US" altLang="ko-KR" sz="1400" dirty="0"/>
              <a:t>·</a:t>
            </a:r>
            <a:r>
              <a:rPr lang="ko-KR" altLang="en-US" sz="1400" dirty="0"/>
              <a:t>피해자 또는 기타 관계자와 친족 기타 특별한 관계로 인하여 그 수사의 </a:t>
            </a:r>
            <a:r>
              <a:rPr lang="en-US" altLang="ko-KR" sz="1400" dirty="0"/>
              <a:t> </a:t>
            </a:r>
            <a:r>
              <a:rPr lang="ko-KR" altLang="en-US" sz="1400" dirty="0"/>
              <a:t>공정성을 </a:t>
            </a:r>
            <a:r>
              <a:rPr lang="ko-KR" altLang="en-US" sz="1400" dirty="0" err="1"/>
              <a:t>잃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을 염려가 있거나 또는 의심을 받을 염려가 있을 때에는 상사의 허가를 받아 </a:t>
            </a:r>
            <a:r>
              <a:rPr lang="en-US" altLang="ko-KR" sz="1400" dirty="0"/>
              <a:t> </a:t>
            </a:r>
            <a:r>
              <a:rPr lang="ko-KR" altLang="en-US" sz="1400" dirty="0"/>
              <a:t>그 수사를 회피하여야 한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1-8. </a:t>
            </a:r>
            <a:r>
              <a:rPr lang="ko-KR" altLang="en-US" sz="3200" dirty="0"/>
              <a:t>사법경찰관의 마음가짐</a:t>
            </a:r>
          </a:p>
        </p:txBody>
      </p:sp>
    </p:spTree>
    <p:extLst>
      <p:ext uri="{BB962C8B-B14F-4D97-AF65-F5344CB8AC3E}">
        <p14:creationId xmlns:p14="http://schemas.microsoft.com/office/powerpoint/2010/main" val="4266768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기초수사가 불충분</a:t>
            </a:r>
            <a:r>
              <a:rPr lang="ko-KR" altLang="en-US" sz="1400" dirty="0"/>
              <a:t>하여 수집해야 될 자료를 완전히 수집하지 못한 경우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2. </a:t>
            </a:r>
            <a:r>
              <a:rPr lang="ko-KR" altLang="en-US" sz="1400" dirty="0">
                <a:solidFill>
                  <a:srgbClr val="FF0000"/>
                </a:solidFill>
              </a:rPr>
              <a:t>수집된 자료의 검토가 불충분</a:t>
            </a:r>
            <a:r>
              <a:rPr lang="ko-KR" altLang="en-US" sz="1400" dirty="0"/>
              <a:t>하여 수사나 증명에 있어서 그 가치가 적절하게 효과를 발휘하지 못한 경우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범죄사실이나 범인의 </a:t>
            </a:r>
            <a:r>
              <a:rPr lang="ko-KR" altLang="en-US" sz="1400" dirty="0">
                <a:solidFill>
                  <a:srgbClr val="FF0000"/>
                </a:solidFill>
              </a:rPr>
              <a:t>추정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판단에 근거가 없고 </a:t>
            </a:r>
            <a:r>
              <a:rPr lang="ko-KR" altLang="en-US" sz="1400" dirty="0"/>
              <a:t>그 가설적 성격을 망각한 경우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4. </a:t>
            </a:r>
            <a:r>
              <a:rPr lang="ko-KR" altLang="en-US" sz="1400" dirty="0">
                <a:solidFill>
                  <a:srgbClr val="FF0000"/>
                </a:solidFill>
              </a:rPr>
              <a:t>검증적 수사를 이행하지 않거나 철저하게 진행하지 않은 경우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※</a:t>
            </a:r>
            <a:r>
              <a:rPr lang="ko-KR" altLang="en-US" sz="1400" dirty="0"/>
              <a:t>재판결과 무죄판결이 난다면 수사는 실패</a:t>
            </a:r>
            <a:r>
              <a:rPr lang="en-US" altLang="ko-KR" sz="1400" dirty="0"/>
              <a:t>(</a:t>
            </a:r>
            <a:r>
              <a:rPr lang="ko-KR" altLang="en-US" sz="1400" dirty="0">
                <a:solidFill>
                  <a:srgbClr val="7030A0"/>
                </a:solidFill>
              </a:rPr>
              <a:t>관악서 김순경 사례</a:t>
            </a:r>
            <a:r>
              <a:rPr lang="en-US" altLang="ko-KR" sz="1400" dirty="0"/>
              <a:t>)</a:t>
            </a:r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법관의 심증에 영향을 미칠 정도의 </a:t>
            </a:r>
            <a:r>
              <a:rPr lang="ko-KR" altLang="en-US" sz="1400" dirty="0" err="1"/>
              <a:t>증명력을</a:t>
            </a:r>
            <a:r>
              <a:rPr lang="ko-KR" altLang="en-US" sz="1400" dirty="0"/>
              <a:t> 확보하는 것이 관건임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수사의 실패원인</a:t>
            </a:r>
          </a:p>
        </p:txBody>
      </p:sp>
    </p:spTree>
    <p:extLst>
      <p:ext uri="{BB962C8B-B14F-4D97-AF65-F5344CB8AC3E}">
        <p14:creationId xmlns:p14="http://schemas.microsoft.com/office/powerpoint/2010/main" val="4011076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국민의 협조를 저해하는 원인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➀ </a:t>
            </a:r>
            <a:r>
              <a:rPr lang="ko-KR" altLang="en-US" sz="1400" u="sng" dirty="0"/>
              <a:t>사회적 원인</a:t>
            </a:r>
            <a:r>
              <a:rPr lang="en-US" altLang="ko-KR" sz="1400" u="sng" dirty="0"/>
              <a:t>: </a:t>
            </a:r>
            <a:r>
              <a:rPr lang="ko-KR" altLang="en-US" sz="1400" dirty="0"/>
              <a:t>범죄의 은밀화</a:t>
            </a:r>
            <a:r>
              <a:rPr lang="en-US" altLang="ko-KR" sz="1400" dirty="0"/>
              <a:t>, </a:t>
            </a:r>
            <a:r>
              <a:rPr lang="ko-KR" altLang="en-US" sz="1400" dirty="0"/>
              <a:t>교묘화</a:t>
            </a:r>
            <a:r>
              <a:rPr lang="en-US" altLang="ko-KR" sz="1400" dirty="0"/>
              <a:t>, </a:t>
            </a:r>
            <a:r>
              <a:rPr lang="ko-KR" altLang="en-US" sz="1400" dirty="0"/>
              <a:t>범죄의 흉포화</a:t>
            </a:r>
            <a:r>
              <a:rPr lang="en-US" altLang="ko-KR" sz="1400" dirty="0"/>
              <a:t>, </a:t>
            </a:r>
            <a:r>
              <a:rPr lang="ko-KR" altLang="en-US" sz="1400" dirty="0"/>
              <a:t>보복범죄의 발생</a:t>
            </a:r>
            <a:r>
              <a:rPr lang="en-US" altLang="ko-KR" sz="1400" dirty="0"/>
              <a:t>, </a:t>
            </a:r>
            <a:r>
              <a:rPr lang="ko-KR" altLang="en-US" sz="1400" dirty="0"/>
              <a:t>도 시화</a:t>
            </a:r>
            <a:r>
              <a:rPr lang="en-US" altLang="ko-KR" sz="1400" dirty="0"/>
              <a:t>·</a:t>
            </a:r>
            <a:r>
              <a:rPr lang="ko-KR" altLang="en-US" sz="1400" dirty="0"/>
              <a:t>산업화로 인한 연대의식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의 약화 등</a:t>
            </a:r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</a:p>
          <a:p>
            <a:pPr marL="0" indent="0" fontAlgn="base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➁ </a:t>
            </a:r>
            <a:r>
              <a:rPr lang="ko-KR" altLang="en-US" sz="1400" u="sng" dirty="0"/>
              <a:t>개인적 원인</a:t>
            </a:r>
            <a:r>
              <a:rPr lang="en-US" altLang="ko-KR" sz="1400" u="sng" dirty="0"/>
              <a:t>: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법집행기관에</a:t>
            </a:r>
            <a:r>
              <a:rPr lang="ko-KR" altLang="en-US" sz="1400" dirty="0"/>
              <a:t> 대한 반감</a:t>
            </a:r>
            <a:r>
              <a:rPr lang="en-US" altLang="ko-KR" sz="1400" dirty="0"/>
              <a:t>, </a:t>
            </a:r>
            <a:r>
              <a:rPr lang="ko-KR" altLang="en-US" sz="1400" dirty="0"/>
              <a:t>신고에 따른 공포심</a:t>
            </a:r>
            <a:r>
              <a:rPr lang="en-US" altLang="ko-KR" sz="1400" dirty="0"/>
              <a:t>, </a:t>
            </a:r>
            <a:r>
              <a:rPr lang="ko-KR" altLang="en-US" sz="1400" dirty="0"/>
              <a:t>익명성에 기인 한 남의 일에 대한 무관심 등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➂ </a:t>
            </a:r>
            <a:r>
              <a:rPr lang="ko-KR" altLang="en-US" sz="1400" u="sng" dirty="0"/>
              <a:t>수사기관의 태도에서 기인하는 원인</a:t>
            </a:r>
            <a:r>
              <a:rPr lang="en-US" altLang="ko-KR" sz="1400" u="sng" dirty="0"/>
              <a:t>:</a:t>
            </a:r>
            <a:r>
              <a:rPr lang="ko-KR" altLang="en-US" sz="1400" dirty="0"/>
              <a:t> 수사기관의 불친절하고 고압적인 태 도</a:t>
            </a:r>
            <a:r>
              <a:rPr lang="en-US" altLang="ko-KR" sz="1400" dirty="0"/>
              <a:t>, </a:t>
            </a:r>
            <a:r>
              <a:rPr lang="ko-KR" altLang="en-US" sz="1400" dirty="0"/>
              <a:t>빈번한 출석요구 등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2. </a:t>
            </a:r>
            <a:r>
              <a:rPr lang="ko-KR" altLang="en-US" sz="1400" dirty="0">
                <a:solidFill>
                  <a:srgbClr val="FF0000"/>
                </a:solidFill>
              </a:rPr>
              <a:t>국민의 협조를 얻는 방안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국민의 협조는 수사기관의 범죄 인지능력과 범인검거능력의 향상에도 불 구하고 공백이 생기는 부분을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보충해 주는 역할 정도로만 기대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대내적</a:t>
            </a:r>
            <a:r>
              <a:rPr lang="en-US" altLang="ko-KR" sz="1400" dirty="0"/>
              <a:t>: </a:t>
            </a:r>
            <a:r>
              <a:rPr lang="ko-KR" altLang="en-US" sz="1400" dirty="0"/>
              <a:t>대민 봉사정신 확립</a:t>
            </a:r>
            <a:r>
              <a:rPr lang="en-US" altLang="ko-KR" sz="1400" dirty="0"/>
              <a:t>, </a:t>
            </a:r>
            <a:r>
              <a:rPr lang="ko-KR" altLang="en-US" sz="1400" dirty="0"/>
              <a:t>권위주의적인 태도의 탈피</a:t>
            </a:r>
            <a:r>
              <a:rPr lang="en-US" altLang="ko-KR" sz="1400" dirty="0"/>
              <a:t>, </a:t>
            </a:r>
            <a:r>
              <a:rPr lang="ko-KR" altLang="en-US" sz="1400" dirty="0"/>
              <a:t>경찰 개개 인의 인격 향상</a:t>
            </a:r>
            <a:r>
              <a:rPr lang="en-US" altLang="ko-KR" sz="1400" dirty="0"/>
              <a:t>, </a:t>
            </a:r>
            <a:r>
              <a:rPr lang="ko-KR" altLang="en-US" sz="1400" dirty="0"/>
              <a:t>수사기술의 향상에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       </a:t>
            </a:r>
            <a:r>
              <a:rPr lang="ko-KR" altLang="en-US" sz="1400" dirty="0"/>
              <a:t>노력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대외적</a:t>
            </a:r>
            <a:r>
              <a:rPr lang="en-US" altLang="ko-KR" sz="1400" dirty="0"/>
              <a:t>: </a:t>
            </a:r>
            <a:r>
              <a:rPr lang="ko-KR" altLang="en-US" sz="1400" dirty="0"/>
              <a:t>수사 협력자에 대한 철저한 비밀유지</a:t>
            </a:r>
            <a:r>
              <a:rPr lang="en-US" altLang="ko-KR" sz="1400" dirty="0"/>
              <a:t>, </a:t>
            </a:r>
            <a:r>
              <a:rPr lang="ko-KR" altLang="en-US" sz="1400" dirty="0"/>
              <a:t>사후 안전보장에 만전 보상제도의 확립</a:t>
            </a:r>
            <a:r>
              <a:rPr lang="en-US" altLang="ko-KR" sz="1400" dirty="0"/>
              <a:t>, </a:t>
            </a:r>
            <a:r>
              <a:rPr lang="ko-KR" altLang="en-US" sz="1400" dirty="0"/>
              <a:t>범죄 </a:t>
            </a:r>
            <a:r>
              <a:rPr lang="ko-KR" altLang="en-US" sz="1400" dirty="0" err="1"/>
              <a:t>피해시</a:t>
            </a:r>
            <a:r>
              <a:rPr lang="ko-KR" altLang="en-US" sz="1400" dirty="0"/>
              <a:t> 신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 err="1"/>
              <a:t>고방법에</a:t>
            </a:r>
            <a:r>
              <a:rPr lang="ko-KR" altLang="en-US" sz="1400" dirty="0"/>
              <a:t> 대한 사전 교육 과 홍보</a:t>
            </a:r>
            <a:r>
              <a:rPr lang="en-US" altLang="ko-KR" sz="1400" dirty="0"/>
              <a:t>, </a:t>
            </a:r>
            <a:r>
              <a:rPr lang="ko-KR" altLang="en-US" sz="1400" dirty="0"/>
              <a:t>주민들과의 평소 유대관계의 유지 등을 필요로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범죄수사상 국민의 협조를 얻는</a:t>
            </a:r>
            <a:r>
              <a:rPr lang="en-US" altLang="ko-KR" sz="3200" dirty="0"/>
              <a:t> </a:t>
            </a:r>
            <a:r>
              <a:rPr lang="ko-KR" altLang="en-US" sz="3200" dirty="0"/>
              <a:t>방안</a:t>
            </a:r>
          </a:p>
        </p:txBody>
      </p:sp>
    </p:spTree>
    <p:extLst>
      <p:ext uri="{BB962C8B-B14F-4D97-AF65-F5344CB8AC3E}">
        <p14:creationId xmlns:p14="http://schemas.microsoft.com/office/powerpoint/2010/main" val="2155853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10508" y="1556792"/>
            <a:ext cx="8661013" cy="4464496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1. </a:t>
            </a:r>
            <a:r>
              <a:rPr lang="ko-KR" altLang="en-US" sz="1200" dirty="0">
                <a:solidFill>
                  <a:srgbClr val="FF0000"/>
                </a:solidFill>
              </a:rPr>
              <a:t>의의</a:t>
            </a:r>
          </a:p>
          <a:p>
            <a:pPr marL="0" indent="0" fontAlgn="base">
              <a:buNone/>
            </a:pPr>
            <a:r>
              <a:rPr lang="ko-KR" altLang="en-US" sz="1200" dirty="0"/>
              <a:t>   </a:t>
            </a:r>
            <a:r>
              <a:rPr lang="en-US" altLang="ko-KR" sz="1200" dirty="0"/>
              <a:t>- </a:t>
            </a:r>
            <a:r>
              <a:rPr lang="ko-KR" altLang="en-US" sz="1200" dirty="0"/>
              <a:t>수사기관이란 </a:t>
            </a:r>
            <a:r>
              <a:rPr lang="ko-KR" altLang="en-US" sz="1200" u="sng" dirty="0"/>
              <a:t>법률상 수사를 할 수 있는 권한이 인정되는 자</a:t>
            </a:r>
            <a:r>
              <a:rPr lang="ko-KR" altLang="en-US" sz="1200" dirty="0"/>
              <a:t>를 말한다</a:t>
            </a:r>
            <a:r>
              <a:rPr lang="en-US" altLang="ko-KR" sz="1200" dirty="0"/>
              <a:t>. </a:t>
            </a:r>
            <a:r>
              <a:rPr lang="ko-KR" altLang="en-US" sz="1200" dirty="0"/>
              <a:t>현행법상 인정되는 수사기관으로 </a:t>
            </a:r>
            <a:r>
              <a:rPr lang="ko-KR" altLang="en-US" sz="1200" u="sng" dirty="0"/>
              <a:t>검사와 사법경찰</a:t>
            </a:r>
            <a:endParaRPr lang="en-US" altLang="ko-KR" sz="1200" u="sng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u="sng" dirty="0"/>
              <a:t>관리</a:t>
            </a:r>
            <a:r>
              <a:rPr lang="ko-KR" altLang="en-US" sz="1200" dirty="0"/>
              <a:t>가 있으며</a:t>
            </a:r>
            <a:r>
              <a:rPr lang="en-US" altLang="ko-KR" sz="1200" dirty="0"/>
              <a:t>, </a:t>
            </a:r>
            <a:r>
              <a:rPr lang="ko-KR" altLang="en-US" sz="1200" dirty="0"/>
              <a:t>사법경찰관리에는 일반사법경찰관리와 특별사법경찰관리가 있다</a:t>
            </a:r>
            <a:r>
              <a:rPr lang="en-US" altLang="ko-KR" sz="1200" dirty="0"/>
              <a:t>.</a:t>
            </a:r>
          </a:p>
          <a:p>
            <a:pPr marL="0" indent="0" fontAlgn="base">
              <a:buNone/>
            </a:pPr>
            <a:r>
              <a:rPr lang="en-US" altLang="ko-KR" sz="1200" dirty="0"/>
              <a:t>   - ‘</a:t>
            </a:r>
            <a:r>
              <a:rPr lang="ko-KR" altLang="en-US" sz="1200" dirty="0"/>
              <a:t>형사소송법</a:t>
            </a:r>
            <a:r>
              <a:rPr lang="en-US" altLang="ko-KR" sz="1200" dirty="0"/>
              <a:t>’ </a:t>
            </a:r>
            <a:r>
              <a:rPr lang="ko-KR" altLang="en-US" sz="1200" dirty="0"/>
              <a:t> </a:t>
            </a:r>
            <a:r>
              <a:rPr lang="ko-KR" altLang="en-US" sz="1200" b="1" dirty="0"/>
              <a:t>제</a:t>
            </a:r>
            <a:r>
              <a:rPr lang="en-US" altLang="ko-KR" sz="1200" b="1" dirty="0"/>
              <a:t>195</a:t>
            </a:r>
            <a:r>
              <a:rPr lang="ko-KR" altLang="en-US" sz="1200" b="1" dirty="0"/>
              <a:t>조</a:t>
            </a:r>
            <a:r>
              <a:rPr lang="en-US" altLang="ko-KR" sz="1200" b="1" dirty="0"/>
              <a:t>(</a:t>
            </a:r>
            <a:r>
              <a:rPr lang="ko-KR" altLang="en-US" sz="1200" b="1" dirty="0"/>
              <a:t>검사와 사법경찰관의 관계 등</a:t>
            </a:r>
            <a:r>
              <a:rPr lang="en-US" altLang="ko-KR" sz="1200" b="1" dirty="0"/>
              <a:t>)</a:t>
            </a:r>
            <a:r>
              <a:rPr lang="ko-KR" altLang="en-US" sz="1200" dirty="0"/>
              <a:t> ① 검사와 사법경찰관은 수사</a:t>
            </a:r>
            <a:r>
              <a:rPr lang="en-US" altLang="ko-KR" sz="1200" dirty="0"/>
              <a:t>, </a:t>
            </a:r>
            <a:r>
              <a:rPr lang="ko-KR" altLang="en-US" sz="1200" dirty="0"/>
              <a:t>공소제기 및 공소유지에 관하여 서로 </a:t>
            </a:r>
            <a:r>
              <a:rPr lang="ko-KR" altLang="en-US" sz="1200" dirty="0" err="1"/>
              <a:t>협</a:t>
            </a:r>
            <a:r>
              <a:rPr lang="ko-KR" altLang="en-US" sz="1200" dirty="0"/>
              <a:t>   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 err="1"/>
              <a:t>력하여야</a:t>
            </a:r>
            <a:r>
              <a:rPr lang="ko-KR" altLang="en-US" sz="1200" dirty="0"/>
              <a:t>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   ② </a:t>
            </a:r>
            <a:r>
              <a:rPr lang="ko-KR" altLang="en-US" sz="1200" dirty="0"/>
              <a:t>제</a:t>
            </a:r>
            <a:r>
              <a:rPr lang="en-US" altLang="ko-KR" sz="1200" dirty="0"/>
              <a:t>1</a:t>
            </a:r>
            <a:r>
              <a:rPr lang="ko-KR" altLang="en-US" sz="1200" dirty="0"/>
              <a:t>항에 따른 수사를 위하여 준수하여야 하는 일반적 수사준칙에 관한 사항은 대통령령으로 정한다</a:t>
            </a:r>
            <a:r>
              <a:rPr lang="en-US" altLang="ko-KR" sz="1200" dirty="0"/>
              <a:t>(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2. </a:t>
            </a:r>
            <a:r>
              <a:rPr lang="ko-KR" altLang="en-US" sz="1200" dirty="0">
                <a:solidFill>
                  <a:srgbClr val="FF0000"/>
                </a:solidFill>
              </a:rPr>
              <a:t>종류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1) </a:t>
            </a:r>
            <a:r>
              <a:rPr lang="ko-KR" altLang="en-US" sz="1200" dirty="0">
                <a:solidFill>
                  <a:srgbClr val="FF0000"/>
                </a:solidFill>
              </a:rPr>
              <a:t>검사</a:t>
            </a:r>
          </a:p>
          <a:p>
            <a:pPr marL="0" indent="0" fontAlgn="base"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검사는 범죄의 혐의가 있다고 사료하는 때에는 범인</a:t>
            </a:r>
            <a:r>
              <a:rPr lang="en-US" altLang="ko-KR" sz="1200" dirty="0"/>
              <a:t>, </a:t>
            </a:r>
            <a:r>
              <a:rPr lang="ko-KR" altLang="en-US" sz="1200" dirty="0"/>
              <a:t>범죄사실과 증거를 수사한다</a:t>
            </a:r>
            <a:r>
              <a:rPr lang="en-US" altLang="ko-KR" sz="1200" dirty="0"/>
              <a:t>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196</a:t>
            </a:r>
            <a:r>
              <a:rPr lang="ko-KR" altLang="en-US" sz="1200" dirty="0"/>
              <a:t>조</a:t>
            </a:r>
            <a:r>
              <a:rPr lang="en-US" altLang="ko-KR" sz="1200" dirty="0"/>
              <a:t>, 2020. 2. 4 </a:t>
            </a:r>
            <a:r>
              <a:rPr lang="ko-KR" altLang="en-US" sz="1200" dirty="0"/>
              <a:t>개정</a:t>
            </a:r>
            <a:r>
              <a:rPr lang="en-US" altLang="ko-KR" sz="1200" dirty="0"/>
              <a:t>)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2) </a:t>
            </a:r>
            <a:r>
              <a:rPr lang="ko-KR" altLang="en-US" sz="1200" dirty="0">
                <a:solidFill>
                  <a:srgbClr val="FF0000"/>
                </a:solidFill>
              </a:rPr>
              <a:t>사법경찰관리</a:t>
            </a:r>
            <a:r>
              <a:rPr lang="ko-KR" altLang="en-US" sz="1200" dirty="0"/>
              <a:t>      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 ① 경무관</a:t>
            </a:r>
            <a:r>
              <a:rPr lang="en-US" altLang="ko-KR" sz="1200" dirty="0"/>
              <a:t>, </a:t>
            </a:r>
            <a:r>
              <a:rPr lang="ko-KR" altLang="en-US" sz="1200" dirty="0"/>
              <a:t>총경</a:t>
            </a:r>
            <a:r>
              <a:rPr lang="en-US" altLang="ko-KR" sz="1200" dirty="0"/>
              <a:t>, </a:t>
            </a:r>
            <a:r>
              <a:rPr lang="ko-KR" altLang="en-US" sz="1200" dirty="0"/>
              <a:t>경정</a:t>
            </a:r>
            <a:r>
              <a:rPr lang="en-US" altLang="ko-KR" sz="1200" dirty="0"/>
              <a:t>, </a:t>
            </a:r>
            <a:r>
              <a:rPr lang="ko-KR" altLang="en-US" sz="1200" dirty="0"/>
              <a:t>경감</a:t>
            </a:r>
            <a:r>
              <a:rPr lang="en-US" altLang="ko-KR" sz="1200" dirty="0"/>
              <a:t>, </a:t>
            </a:r>
            <a:r>
              <a:rPr lang="ko-KR" altLang="en-US" sz="1200" dirty="0"/>
              <a:t>경위는 사법경찰관으로서 범죄의 혐의가 있다고 사료하는 때에는 범인</a:t>
            </a:r>
            <a:r>
              <a:rPr lang="en-US" altLang="ko-KR" sz="1200" dirty="0"/>
              <a:t>, </a:t>
            </a:r>
            <a:r>
              <a:rPr lang="ko-KR" altLang="en-US" sz="1200" dirty="0"/>
              <a:t>범죄사실과 증거를 수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    </a:t>
            </a:r>
            <a:r>
              <a:rPr lang="ko-KR" altLang="en-US" sz="1200" dirty="0"/>
              <a:t>사한다</a:t>
            </a:r>
            <a:r>
              <a:rPr lang="en-US" altLang="ko-KR" sz="1200" dirty="0"/>
              <a:t>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197</a:t>
            </a:r>
            <a:r>
              <a:rPr lang="ko-KR" altLang="en-US" sz="1200" dirty="0"/>
              <a:t>조</a:t>
            </a:r>
            <a:r>
              <a:rPr lang="en-US" altLang="ko-KR" sz="1200" dirty="0"/>
              <a:t>, 2020. 2. 4. </a:t>
            </a:r>
            <a:r>
              <a:rPr lang="ko-KR" altLang="en-US" sz="1200" dirty="0"/>
              <a:t>개정</a:t>
            </a:r>
            <a:r>
              <a:rPr lang="en-US" altLang="ko-KR" sz="1200" dirty="0"/>
              <a:t>)</a:t>
            </a:r>
            <a:endParaRPr lang="ko-KR" altLang="en-US" sz="1200" dirty="0"/>
          </a:p>
          <a:p>
            <a:pPr marL="0" indent="0">
              <a:buNone/>
            </a:pPr>
            <a:r>
              <a:rPr lang="ko-KR" altLang="en-US" sz="1200" dirty="0"/>
              <a:t>        ② 경사</a:t>
            </a:r>
            <a:r>
              <a:rPr lang="en-US" altLang="ko-KR" sz="1200" dirty="0"/>
              <a:t>, </a:t>
            </a:r>
            <a:r>
              <a:rPr lang="ko-KR" altLang="en-US" sz="1200" dirty="0"/>
              <a:t>경장</a:t>
            </a:r>
            <a:r>
              <a:rPr lang="en-US" altLang="ko-KR" sz="1200" dirty="0"/>
              <a:t>, </a:t>
            </a:r>
            <a:r>
              <a:rPr lang="ko-KR" altLang="en-US" sz="1200" dirty="0"/>
              <a:t>순경은 </a:t>
            </a:r>
            <a:r>
              <a:rPr lang="ko-KR" altLang="en-US" sz="1200" dirty="0" err="1"/>
              <a:t>사법경찰리로서</a:t>
            </a:r>
            <a:r>
              <a:rPr lang="ko-KR" altLang="en-US" sz="1200" dirty="0"/>
              <a:t> 수사의 보조를 하여야 한다</a:t>
            </a:r>
            <a:r>
              <a:rPr lang="en-US" altLang="ko-KR" sz="1200" dirty="0"/>
              <a:t>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197</a:t>
            </a:r>
            <a:r>
              <a:rPr lang="ko-KR" altLang="en-US" sz="1200" dirty="0"/>
              <a:t>조</a:t>
            </a:r>
            <a:r>
              <a:rPr lang="en-US" altLang="ko-KR" sz="1200" dirty="0"/>
              <a:t>, 2020. 2. 4. </a:t>
            </a:r>
            <a:r>
              <a:rPr lang="ko-KR" altLang="en-US" sz="1200" dirty="0"/>
              <a:t>개정</a:t>
            </a:r>
            <a:r>
              <a:rPr lang="en-US" altLang="ko-KR" sz="1200" dirty="0"/>
              <a:t>)</a:t>
            </a:r>
          </a:p>
          <a:p>
            <a:pPr marL="0" indent="0" fontAlgn="base">
              <a:buNone/>
            </a:pPr>
            <a:r>
              <a:rPr lang="en-US" altLang="ko-KR" sz="1200" dirty="0"/>
              <a:t>        </a:t>
            </a:r>
            <a:endParaRPr lang="ko-KR" altLang="en-US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수사기관</a:t>
            </a:r>
            <a:r>
              <a:rPr lang="en-US" altLang="ko-KR" sz="3200" dirty="0"/>
              <a:t>(</a:t>
            </a:r>
            <a:r>
              <a:rPr lang="ko-KR" altLang="en-US" sz="3200" dirty="0"/>
              <a:t>개정 형사소송법 주요내용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472445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5865" y="1069253"/>
            <a:ext cx="8661013" cy="532859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3. </a:t>
            </a:r>
            <a:r>
              <a:rPr lang="ko-KR" altLang="en-US" sz="1200" dirty="0">
                <a:solidFill>
                  <a:srgbClr val="FF0000"/>
                </a:solidFill>
              </a:rPr>
              <a:t>보완수사 요구</a:t>
            </a:r>
          </a:p>
          <a:p>
            <a:pPr marL="0" indent="0">
              <a:buNone/>
            </a:pPr>
            <a:r>
              <a:rPr lang="ko-KR" altLang="en-US" sz="1200" dirty="0"/>
              <a:t>     ① 검사는 다음 각 호의 어느 하나에 해당하는 경우에 사법경찰관에게 보완수사를 요구할 수 있다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    1. </a:t>
            </a:r>
            <a:r>
              <a:rPr lang="ko-KR" altLang="en-US" sz="1200" dirty="0"/>
              <a:t>송치사건의 공소제기 여부 결정 또는 공소의 유지에 관하여 필요한 경우</a:t>
            </a:r>
          </a:p>
          <a:p>
            <a:pPr marL="0" indent="0">
              <a:buNone/>
            </a:pPr>
            <a:r>
              <a:rPr lang="en-US" altLang="ko-KR" sz="1200" dirty="0"/>
              <a:t>        2. </a:t>
            </a:r>
            <a:r>
              <a:rPr lang="ko-KR" altLang="en-US" sz="1200" dirty="0"/>
              <a:t>사법경찰관이 신청한 영장의 청구 여부 결정에 관하여 필요한 경우</a:t>
            </a:r>
          </a:p>
          <a:p>
            <a:pPr marL="0" indent="0">
              <a:buNone/>
            </a:pPr>
            <a:r>
              <a:rPr lang="ko-KR" altLang="en-US" sz="1200" dirty="0"/>
              <a:t>    ② 사법경찰관은 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요구가 있는 때에는 정당한 이유가 없는 한 지체 없이 이를 이행하고</a:t>
            </a:r>
            <a:r>
              <a:rPr lang="en-US" altLang="ko-KR" sz="1200" dirty="0"/>
              <a:t>, </a:t>
            </a:r>
            <a:r>
              <a:rPr lang="ko-KR" altLang="en-US" sz="1200" dirty="0"/>
              <a:t>그 결과를 검사에게 통보하여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야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③ </a:t>
            </a:r>
            <a:r>
              <a:rPr lang="ko-KR" altLang="en-US" sz="1200" dirty="0"/>
              <a:t>검찰총장 또는 각급 검찰청 검사장은 사법경찰관이 정당한 이유 없이 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요구에 따르지 아니하는 때에는 권한 있는 사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 err="1"/>
              <a:t>람에게</a:t>
            </a:r>
            <a:r>
              <a:rPr lang="ko-KR" altLang="en-US" sz="1200" dirty="0"/>
              <a:t> 해당 사법경찰관의 직무배제 또는 징계를 요구할 수 있고</a:t>
            </a:r>
            <a:r>
              <a:rPr lang="en-US" altLang="ko-KR" sz="1200" dirty="0"/>
              <a:t>, </a:t>
            </a:r>
            <a:r>
              <a:rPr lang="ko-KR" altLang="en-US" sz="1200" dirty="0"/>
              <a:t>그 징계 절차는 「공무원 징계령」 또는 「경찰공무원 징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 err="1"/>
              <a:t>계령</a:t>
            </a:r>
            <a:r>
              <a:rPr lang="ko-KR" altLang="en-US" sz="1200" dirty="0"/>
              <a:t>」에 따른다</a:t>
            </a:r>
            <a:r>
              <a:rPr lang="en-US" altLang="ko-KR" sz="1200" dirty="0"/>
              <a:t>. 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197</a:t>
            </a:r>
            <a:r>
              <a:rPr lang="ko-KR" altLang="en-US" sz="1200" dirty="0"/>
              <a:t>조의</a:t>
            </a:r>
            <a:r>
              <a:rPr lang="en-US" altLang="ko-KR" sz="1200" dirty="0"/>
              <a:t>2, 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4. </a:t>
            </a:r>
            <a:r>
              <a:rPr lang="ko-KR" altLang="en-US" sz="1200" dirty="0">
                <a:solidFill>
                  <a:srgbClr val="FF0000"/>
                </a:solidFill>
              </a:rPr>
              <a:t>시정조치 요구 등</a:t>
            </a:r>
          </a:p>
          <a:p>
            <a:pPr marL="0" indent="0">
              <a:buNone/>
            </a:pPr>
            <a:r>
              <a:rPr lang="ko-KR" altLang="en-US" sz="1200" dirty="0"/>
              <a:t>   ① 검사는 사법경찰관리의 수사과정에서 법령위반</a:t>
            </a:r>
            <a:r>
              <a:rPr lang="en-US" altLang="ko-KR" sz="1200" dirty="0"/>
              <a:t>, </a:t>
            </a:r>
            <a:r>
              <a:rPr lang="ko-KR" altLang="en-US" sz="1200" dirty="0"/>
              <a:t>인권침해 또는 현저한 수사권 남용이 의심되는 사실의 신고가 있거나 그러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한 사실을 인식하게 된 경우에는 사법경찰관에게 사건기록 등본의 송부를 요구할 수 있다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② </a:t>
            </a:r>
            <a:r>
              <a:rPr lang="ko-KR" altLang="en-US" sz="1200" dirty="0"/>
              <a:t>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송부 요구를 받은 사법경찰관은 지체 없이 검사에게 사건기록 등본을 송부하여야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③ </a:t>
            </a:r>
            <a:r>
              <a:rPr lang="ko-KR" altLang="en-US" sz="1200" dirty="0"/>
              <a:t>제</a:t>
            </a:r>
            <a:r>
              <a:rPr lang="en-US" altLang="ko-KR" sz="1200" dirty="0"/>
              <a:t>2</a:t>
            </a:r>
            <a:r>
              <a:rPr lang="ko-KR" altLang="en-US" sz="1200" dirty="0"/>
              <a:t>항의 송부를 받은 검사는 필요하다고 인정되는 경우에는 사법경찰관에게 시정조치를 요구할 수 있다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④ </a:t>
            </a:r>
            <a:r>
              <a:rPr lang="ko-KR" altLang="en-US" sz="1200" dirty="0"/>
              <a:t>사법경찰관은 제</a:t>
            </a:r>
            <a:r>
              <a:rPr lang="en-US" altLang="ko-KR" sz="1200" dirty="0"/>
              <a:t>3</a:t>
            </a:r>
            <a:r>
              <a:rPr lang="ko-KR" altLang="en-US" sz="1200" dirty="0"/>
              <a:t>항의 시정조치 요구가 있는 때에는 정당한 이유가 없으면 지체 없이 이를 이행하고</a:t>
            </a:r>
            <a:r>
              <a:rPr lang="en-US" altLang="ko-KR" sz="1200" dirty="0"/>
              <a:t>, </a:t>
            </a:r>
            <a:r>
              <a:rPr lang="ko-KR" altLang="en-US" sz="1200" dirty="0"/>
              <a:t>그 결과를 검사에게 통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보하여야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⑤ </a:t>
            </a:r>
            <a:r>
              <a:rPr lang="ko-KR" altLang="en-US" sz="1200" dirty="0"/>
              <a:t>제</a:t>
            </a:r>
            <a:r>
              <a:rPr lang="en-US" altLang="ko-KR" sz="1200" dirty="0"/>
              <a:t>4</a:t>
            </a:r>
            <a:r>
              <a:rPr lang="ko-KR" altLang="en-US" sz="1200" dirty="0"/>
              <a:t>항의 통보를 받은 검사는 제</a:t>
            </a:r>
            <a:r>
              <a:rPr lang="en-US" altLang="ko-KR" sz="1200" dirty="0"/>
              <a:t>3</a:t>
            </a:r>
            <a:r>
              <a:rPr lang="ko-KR" altLang="en-US" sz="1200" dirty="0"/>
              <a:t>항에 따른 시정조치 요구가 정당한 이유 없이 이행되지 않았다고 인정되는 경우에는 사법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경찰관에게 사건을 송치할 것을 요구할 수 있다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⑥ </a:t>
            </a:r>
            <a:r>
              <a:rPr lang="ko-KR" altLang="en-US" sz="1200" dirty="0"/>
              <a:t>제</a:t>
            </a:r>
            <a:r>
              <a:rPr lang="en-US" altLang="ko-KR" sz="1200" dirty="0"/>
              <a:t>5</a:t>
            </a:r>
            <a:r>
              <a:rPr lang="ko-KR" altLang="en-US" sz="1200" dirty="0"/>
              <a:t>항의 송치 요구를 받은 사법경찰관은 검사에게 사건을 송치하여야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⑦ </a:t>
            </a:r>
            <a:r>
              <a:rPr lang="ko-KR" altLang="en-US" sz="1200" dirty="0"/>
              <a:t>검찰총장 또는 각급 검찰청 검사장은 사법경찰관리의 수사과정에서 법령위반</a:t>
            </a:r>
            <a:r>
              <a:rPr lang="en-US" altLang="ko-KR" sz="1200" dirty="0"/>
              <a:t>, </a:t>
            </a:r>
            <a:r>
              <a:rPr lang="ko-KR" altLang="en-US" sz="1200" dirty="0"/>
              <a:t>인권침해 또는 현저한 수사권 남용이 있었던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때에는 권한 있는 사람에게 해당 사법경찰관리의 징계를 요구할 수 있고</a:t>
            </a:r>
            <a:r>
              <a:rPr lang="en-US" altLang="ko-KR" sz="1200" dirty="0"/>
              <a:t>, </a:t>
            </a:r>
            <a:r>
              <a:rPr lang="ko-KR" altLang="en-US" sz="1200" dirty="0"/>
              <a:t>그 징계 절차는 「공무원 징계령」 또는 「</a:t>
            </a:r>
            <a:r>
              <a:rPr lang="ko-KR" altLang="en-US" sz="1200" dirty="0" err="1"/>
              <a:t>경찰공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무원 징계령」에 따른다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⑧ </a:t>
            </a:r>
            <a:r>
              <a:rPr lang="ko-KR" altLang="en-US" sz="1200" dirty="0"/>
              <a:t>사법경찰관은 피의자를 신문하기 전에 수사과정에서 법령위반</a:t>
            </a:r>
            <a:r>
              <a:rPr lang="en-US" altLang="ko-KR" sz="1200" dirty="0"/>
              <a:t>, </a:t>
            </a:r>
            <a:r>
              <a:rPr lang="ko-KR" altLang="en-US" sz="1200" dirty="0"/>
              <a:t>인권침해 또는 현저한 수사권 남용이 있는 경우 검사에게 구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제를 신청할 수 있음을 피의자에게 알려주어야 한다</a:t>
            </a:r>
            <a:r>
              <a:rPr lang="en-US" altLang="ko-KR" sz="1200" dirty="0"/>
              <a:t>. 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197</a:t>
            </a:r>
            <a:r>
              <a:rPr lang="ko-KR" altLang="en-US" sz="1200" dirty="0"/>
              <a:t>조의</a:t>
            </a:r>
            <a:r>
              <a:rPr lang="en-US" altLang="ko-KR" sz="1200" dirty="0"/>
              <a:t>2, 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endParaRPr lang="en-US" altLang="ko-KR" sz="1200" dirty="0"/>
          </a:p>
        </p:txBody>
      </p:sp>
      <p:sp>
        <p:nvSpPr>
          <p:cNvPr id="5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수사기관</a:t>
            </a:r>
            <a:r>
              <a:rPr lang="en-US" altLang="ko-KR" sz="3200" dirty="0"/>
              <a:t>(</a:t>
            </a:r>
            <a:r>
              <a:rPr lang="ko-KR" altLang="en-US" sz="3200" dirty="0"/>
              <a:t>개정 형사소송법 주요내용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117746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5865" y="1412776"/>
            <a:ext cx="8661013" cy="498506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5. </a:t>
            </a:r>
            <a:r>
              <a:rPr lang="ko-KR" altLang="en-US" sz="1200" dirty="0">
                <a:solidFill>
                  <a:srgbClr val="FF0000"/>
                </a:solidFill>
              </a:rPr>
              <a:t>수사의 경합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 ① 검사는 사법경찰관과 동일한 범죄사실을 수사하게 된 때에는 사법경찰관에게 사건을 송치할 것을 요구할 수 있다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② </a:t>
            </a:r>
            <a:r>
              <a:rPr lang="ko-KR" altLang="en-US" sz="1200" dirty="0"/>
              <a:t>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요구를 받은 사법경찰관은 지체 없이 검사에게 사건을 송치하여야 한다</a:t>
            </a:r>
            <a:r>
              <a:rPr lang="en-US" altLang="ko-KR" sz="1200" dirty="0"/>
              <a:t>. </a:t>
            </a:r>
            <a:r>
              <a:rPr lang="ko-KR" altLang="en-US" sz="1200" dirty="0"/>
              <a:t>다만</a:t>
            </a:r>
            <a:r>
              <a:rPr lang="en-US" altLang="ko-KR" sz="1200" dirty="0"/>
              <a:t>, </a:t>
            </a:r>
            <a:r>
              <a:rPr lang="ko-KR" altLang="en-US" sz="1200" dirty="0"/>
              <a:t>검사가 영장을 청구하기 전에 동일한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범죄사실에 관하여 사법경찰관이 영장을 신청한 경우에는 해당 영장에 기재된 범죄사실을 계속 수사할 수 있다</a:t>
            </a:r>
            <a:r>
              <a:rPr lang="en-US" altLang="ko-KR" sz="1200" dirty="0"/>
              <a:t>. (</a:t>
            </a:r>
            <a:r>
              <a:rPr lang="ko-KR" altLang="en-US" sz="1200" dirty="0"/>
              <a:t>형사소송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법 제</a:t>
            </a:r>
            <a:r>
              <a:rPr lang="en-US" altLang="ko-KR" sz="1200" dirty="0"/>
              <a:t>197</a:t>
            </a:r>
            <a:r>
              <a:rPr lang="ko-KR" altLang="en-US" sz="1200" dirty="0"/>
              <a:t>조의</a:t>
            </a:r>
            <a:r>
              <a:rPr lang="en-US" altLang="ko-KR" sz="1200" dirty="0"/>
              <a:t>2, 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  <a:endParaRPr lang="ko-KR" altLang="en-US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6. </a:t>
            </a:r>
            <a:r>
              <a:rPr lang="ko-KR" altLang="en-US" sz="1200" dirty="0">
                <a:solidFill>
                  <a:srgbClr val="FF0000"/>
                </a:solidFill>
              </a:rPr>
              <a:t>사법경찰관이 신청한 영장의 청구 여부에 대한 심의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 ① 검사가 사법경찰관이 신청한 영장을 정당한 이유 없이 판사에게 청구하지 아니한 경우 사법경찰관은 그 검사 소속의 </a:t>
            </a:r>
            <a:r>
              <a:rPr lang="ko-KR" altLang="en-US" sz="1200" dirty="0" err="1"/>
              <a:t>지방검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 err="1"/>
              <a:t>찰청</a:t>
            </a:r>
            <a:r>
              <a:rPr lang="ko-KR" altLang="en-US" sz="1200" dirty="0"/>
              <a:t> 소재지를 관할하는 고등검찰청에 영장 청구 여부에 대한 심의를 신청할 수 있다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② </a:t>
            </a:r>
            <a:r>
              <a:rPr lang="ko-KR" altLang="en-US" sz="1200" dirty="0"/>
              <a:t>제</a:t>
            </a:r>
            <a:r>
              <a:rPr lang="en-US" altLang="ko-KR" sz="1200" dirty="0"/>
              <a:t>1</a:t>
            </a:r>
            <a:r>
              <a:rPr lang="ko-KR" altLang="en-US" sz="1200" dirty="0"/>
              <a:t>항에 관한 사항을 심의하기 위하여 각 고등검찰청에 영장심의위원회를 둔다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③ </a:t>
            </a:r>
            <a:r>
              <a:rPr lang="ko-KR" altLang="en-US" sz="1200" dirty="0"/>
              <a:t>심의위원회는 위원장 </a:t>
            </a:r>
            <a:r>
              <a:rPr lang="en-US" altLang="ko-KR" sz="1200" dirty="0"/>
              <a:t>1</a:t>
            </a:r>
            <a:r>
              <a:rPr lang="ko-KR" altLang="en-US" sz="1200" dirty="0"/>
              <a:t>명을 포함한 </a:t>
            </a:r>
            <a:r>
              <a:rPr lang="en-US" altLang="ko-KR" sz="1200" dirty="0"/>
              <a:t>10</a:t>
            </a:r>
            <a:r>
              <a:rPr lang="ko-KR" altLang="en-US" sz="1200" dirty="0"/>
              <a:t>명 이내의 외부 위원으로 구성하고</a:t>
            </a:r>
            <a:r>
              <a:rPr lang="en-US" altLang="ko-KR" sz="1200" dirty="0"/>
              <a:t>, </a:t>
            </a:r>
            <a:r>
              <a:rPr lang="ko-KR" altLang="en-US" sz="1200" dirty="0"/>
              <a:t>위원은 각 고등검찰청 검사장이 위촉한다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④ </a:t>
            </a:r>
            <a:r>
              <a:rPr lang="ko-KR" altLang="en-US" sz="1200" dirty="0"/>
              <a:t>사법경찰관은 심의위원회에 출석하여 의견을 개진할 수 있다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⑤ </a:t>
            </a:r>
            <a:r>
              <a:rPr lang="ko-KR" altLang="en-US" sz="1200" dirty="0"/>
              <a:t>심의위원회의 구성 및 운영 등 그 밖에 필요한 사항은 </a:t>
            </a:r>
            <a:r>
              <a:rPr lang="ko-KR" altLang="en-US" sz="1200" dirty="0" err="1"/>
              <a:t>법무부령으로</a:t>
            </a:r>
            <a:r>
              <a:rPr lang="ko-KR" altLang="en-US" sz="1200" dirty="0"/>
              <a:t> 정한다</a:t>
            </a:r>
            <a:r>
              <a:rPr lang="en-US" altLang="ko-KR" sz="1200" dirty="0"/>
              <a:t>.  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221</a:t>
            </a:r>
            <a:r>
              <a:rPr lang="ko-KR" altLang="en-US" sz="1200" dirty="0"/>
              <a:t>조의</a:t>
            </a:r>
            <a:r>
              <a:rPr lang="en-US" altLang="ko-KR" sz="1200" dirty="0"/>
              <a:t>5, 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  <a:endParaRPr lang="ko-KR" altLang="en-US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endParaRPr lang="en-US" altLang="ko-KR" sz="1200" dirty="0"/>
          </a:p>
        </p:txBody>
      </p:sp>
      <p:sp>
        <p:nvSpPr>
          <p:cNvPr id="5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수사기관</a:t>
            </a:r>
            <a:r>
              <a:rPr lang="en-US" altLang="ko-KR" sz="3200" dirty="0"/>
              <a:t>(</a:t>
            </a:r>
            <a:r>
              <a:rPr lang="ko-KR" altLang="en-US" sz="3200" dirty="0"/>
              <a:t>개정 형사소송법 주요내용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477233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3123" y="1556792"/>
            <a:ext cx="8661013" cy="381642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7. </a:t>
            </a:r>
            <a:r>
              <a:rPr lang="ko-KR" altLang="en-US" sz="1200" dirty="0">
                <a:solidFill>
                  <a:srgbClr val="FF0000"/>
                </a:solidFill>
              </a:rPr>
              <a:t>사법경찰관의 사건 송치 등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사법경찰관은 고소</a:t>
            </a:r>
            <a:r>
              <a:rPr lang="en-US" altLang="ko-KR" sz="1200" dirty="0"/>
              <a:t>·</a:t>
            </a:r>
            <a:r>
              <a:rPr lang="ko-KR" altLang="en-US" sz="1200" dirty="0"/>
              <a:t>고발 사건을 포함하여 범죄를 수사한 때에는 다음 각 호의 구분에 따른다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  1. </a:t>
            </a:r>
            <a:r>
              <a:rPr lang="ko-KR" altLang="en-US" sz="1200" dirty="0"/>
              <a:t>범죄의 혐의가 있다고 인정되는 경우에는 지체 없이 검사에게 사건을 송치하고</a:t>
            </a:r>
            <a:r>
              <a:rPr lang="en-US" altLang="ko-KR" sz="1200" dirty="0"/>
              <a:t>, </a:t>
            </a:r>
            <a:r>
              <a:rPr lang="ko-KR" altLang="en-US" sz="1200" dirty="0"/>
              <a:t>관계 서류와 증거물을 검사에게 송부하여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</a:t>
            </a:r>
            <a:r>
              <a:rPr lang="ko-KR" altLang="en-US" sz="1200" dirty="0"/>
              <a:t>야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  2. </a:t>
            </a:r>
            <a:r>
              <a:rPr lang="ko-KR" altLang="en-US" sz="1200" dirty="0"/>
              <a:t>그 밖의 경우에는 그 이유를 명시한 서면과 함께 관계 서류와 증거물을 지체 없이 검사에게 송부하여야 한다</a:t>
            </a:r>
            <a:r>
              <a:rPr lang="en-US" altLang="ko-KR" sz="1200" dirty="0"/>
              <a:t>. </a:t>
            </a:r>
            <a:r>
              <a:rPr lang="ko-KR" altLang="en-US" sz="1200" dirty="0"/>
              <a:t>이 경우 검사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 </a:t>
            </a:r>
            <a:r>
              <a:rPr lang="ko-KR" altLang="en-US" sz="1200" dirty="0"/>
              <a:t>는 </a:t>
            </a:r>
            <a:r>
              <a:rPr lang="ko-KR" altLang="en-US" sz="1200" dirty="0" err="1"/>
              <a:t>송부받은</a:t>
            </a:r>
            <a:r>
              <a:rPr lang="ko-KR" altLang="en-US" sz="1200" dirty="0"/>
              <a:t> 날부터 </a:t>
            </a:r>
            <a:r>
              <a:rPr lang="en-US" altLang="ko-KR" sz="1200" dirty="0"/>
              <a:t>90</a:t>
            </a:r>
            <a:r>
              <a:rPr lang="ko-KR" altLang="en-US" sz="1200" dirty="0"/>
              <a:t>일 이내에 사법경찰관에게 반환하여야 한다</a:t>
            </a:r>
            <a:r>
              <a:rPr lang="en-US" altLang="ko-KR" sz="1200" dirty="0"/>
              <a:t>.  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5, 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8. </a:t>
            </a:r>
            <a:r>
              <a:rPr lang="ko-KR" altLang="en-US" sz="1200" dirty="0">
                <a:solidFill>
                  <a:srgbClr val="FF0000"/>
                </a:solidFill>
              </a:rPr>
              <a:t>고소인 등에 대한 송부 통지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사법경찰관은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5</a:t>
            </a:r>
            <a:r>
              <a:rPr lang="ko-KR" altLang="en-US" sz="1200" dirty="0"/>
              <a:t>제</a:t>
            </a:r>
            <a:r>
              <a:rPr lang="en-US" altLang="ko-KR" sz="1200" dirty="0"/>
              <a:t>2</a:t>
            </a:r>
            <a:r>
              <a:rPr lang="ko-KR" altLang="en-US" sz="1200" dirty="0"/>
              <a:t>호의 경우에는 그 송부한 날부터 </a:t>
            </a:r>
            <a:r>
              <a:rPr lang="en-US" altLang="ko-KR" sz="1200" dirty="0"/>
              <a:t>7</a:t>
            </a:r>
            <a:r>
              <a:rPr lang="ko-KR" altLang="en-US" sz="1200" dirty="0"/>
              <a:t>일 이내에 서면으로 고소인</a:t>
            </a:r>
            <a:r>
              <a:rPr lang="en-US" altLang="ko-KR" sz="1200" dirty="0"/>
              <a:t>·</a:t>
            </a:r>
            <a:r>
              <a:rPr lang="ko-KR" altLang="en-US" sz="1200" dirty="0"/>
              <a:t>고발인</a:t>
            </a:r>
            <a:r>
              <a:rPr lang="en-US" altLang="ko-KR" sz="1200" dirty="0"/>
              <a:t>·</a:t>
            </a:r>
            <a:r>
              <a:rPr lang="ko-KR" altLang="en-US" sz="1200" dirty="0"/>
              <a:t>피해자 또는 그 법정대리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인</a:t>
            </a:r>
            <a:r>
              <a:rPr lang="en-US" altLang="ko-KR" sz="1200" dirty="0"/>
              <a:t>(</a:t>
            </a:r>
            <a:r>
              <a:rPr lang="ko-KR" altLang="en-US" sz="1200" dirty="0"/>
              <a:t>피해자가 사망한 경우에는 그 배우자</a:t>
            </a:r>
            <a:r>
              <a:rPr lang="en-US" altLang="ko-KR" sz="1200" dirty="0"/>
              <a:t>·</a:t>
            </a:r>
            <a:r>
              <a:rPr lang="ko-KR" altLang="en-US" sz="1200" dirty="0"/>
              <a:t>직계친족</a:t>
            </a:r>
            <a:r>
              <a:rPr lang="en-US" altLang="ko-KR" sz="1200" dirty="0"/>
              <a:t>·</a:t>
            </a:r>
            <a:r>
              <a:rPr lang="ko-KR" altLang="en-US" sz="1200" dirty="0"/>
              <a:t>형제자매를 포함한다</a:t>
            </a:r>
            <a:r>
              <a:rPr lang="en-US" altLang="ko-KR" sz="1200" dirty="0"/>
              <a:t>)</a:t>
            </a:r>
            <a:r>
              <a:rPr lang="ko-KR" altLang="en-US" sz="1200" dirty="0"/>
              <a:t>에게 사건을 검사에게 송치하지 아니하는 취지와 그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이유를 통지하여야 한다</a:t>
            </a:r>
            <a:r>
              <a:rPr lang="en-US" altLang="ko-KR" sz="1200" dirty="0"/>
              <a:t>. 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6, 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9. </a:t>
            </a:r>
            <a:r>
              <a:rPr lang="ko-KR" altLang="en-US" sz="1200" dirty="0">
                <a:solidFill>
                  <a:srgbClr val="FF0000"/>
                </a:solidFill>
              </a:rPr>
              <a:t>고소인 등의 이의신청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</a:t>
            </a:r>
            <a:r>
              <a:rPr lang="en-US" altLang="ko-KR" sz="1200" dirty="0"/>
              <a:t> </a:t>
            </a:r>
            <a:r>
              <a:rPr lang="ko-KR" altLang="en-US" sz="1200" dirty="0"/>
              <a:t>①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6</a:t>
            </a:r>
            <a:r>
              <a:rPr lang="ko-KR" altLang="en-US" sz="1200" dirty="0"/>
              <a:t>의 통지를 받은 사람은 해당 사법경찰관의 소속 관서의 장에게 이의를 신청할 수 있다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  ② </a:t>
            </a:r>
            <a:r>
              <a:rPr lang="ko-KR" altLang="en-US" sz="1200" dirty="0"/>
              <a:t>사법경찰관은 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신청이 있는 때에는 지체 없이 검사에게 사건을 송치하고 관계 서류와 증거물을 송부하여야 하며</a:t>
            </a:r>
            <a:r>
              <a:rPr lang="en-US" altLang="ko-KR" sz="1200" dirty="0"/>
              <a:t>, </a:t>
            </a:r>
          </a:p>
          <a:p>
            <a:pPr marL="0" indent="0">
              <a:buNone/>
            </a:pPr>
            <a:r>
              <a:rPr lang="en-US" altLang="ko-KR" sz="1200" dirty="0"/>
              <a:t>           </a:t>
            </a:r>
            <a:r>
              <a:rPr lang="ko-KR" altLang="en-US" sz="1200" dirty="0"/>
              <a:t>처리결과와 그 이유를 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신청인에게 통지하여야 한다</a:t>
            </a:r>
            <a:r>
              <a:rPr lang="en-US" altLang="ko-KR" sz="1200" dirty="0"/>
              <a:t>. 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6, 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endParaRPr lang="en-US" altLang="ko-KR" sz="1200" dirty="0"/>
          </a:p>
        </p:txBody>
      </p:sp>
      <p:sp>
        <p:nvSpPr>
          <p:cNvPr id="5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수사기관</a:t>
            </a:r>
            <a:r>
              <a:rPr lang="en-US" altLang="ko-KR" sz="3200" dirty="0"/>
              <a:t>(</a:t>
            </a:r>
            <a:r>
              <a:rPr lang="ko-KR" altLang="en-US" sz="3200" dirty="0"/>
              <a:t>개정 형사소송법 주요내용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1642600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556792"/>
            <a:ext cx="8661013" cy="381642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10. </a:t>
            </a:r>
            <a:r>
              <a:rPr lang="ko-KR" altLang="en-US" sz="1200" dirty="0">
                <a:solidFill>
                  <a:srgbClr val="FF0000"/>
                </a:solidFill>
              </a:rPr>
              <a:t>고소인 등의 이의신청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①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6</a:t>
            </a:r>
            <a:r>
              <a:rPr lang="ko-KR" altLang="en-US" sz="1200" dirty="0"/>
              <a:t>의 통지를 받은 사람은 해당 사법경찰관의 소속 관서의 장에게 이의를 신청할 수 있다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② </a:t>
            </a:r>
            <a:r>
              <a:rPr lang="ko-KR" altLang="en-US" sz="1200" dirty="0"/>
              <a:t>사법경찰관은 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신청이 있는 때에는 지체 없이 검사에게 사건을 송치하고 관계 서류와 증거물을 송부하여야 하며</a:t>
            </a:r>
            <a:r>
              <a:rPr lang="en-US" altLang="ko-KR" sz="1200" dirty="0"/>
              <a:t>, </a:t>
            </a:r>
            <a:r>
              <a:rPr lang="ko-KR" altLang="en-US" sz="1200" dirty="0"/>
              <a:t>처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</a:t>
            </a:r>
            <a:r>
              <a:rPr lang="ko-KR" altLang="en-US" sz="1200" dirty="0" err="1"/>
              <a:t>리결과와</a:t>
            </a:r>
            <a:r>
              <a:rPr lang="ko-KR" altLang="en-US" sz="1200" dirty="0"/>
              <a:t> 그 이유를 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신청인에게 통지하여야 한다</a:t>
            </a:r>
            <a:r>
              <a:rPr lang="en-US" altLang="ko-KR" sz="1200" dirty="0"/>
              <a:t>.(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7,  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11. </a:t>
            </a:r>
            <a:r>
              <a:rPr lang="ko-KR" altLang="en-US" sz="1200" dirty="0">
                <a:solidFill>
                  <a:srgbClr val="FF0000"/>
                </a:solidFill>
              </a:rPr>
              <a:t>재수사 요청 등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200" dirty="0"/>
              <a:t>   ① 검사는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5</a:t>
            </a:r>
            <a:r>
              <a:rPr lang="ko-KR" altLang="en-US" sz="1200" dirty="0"/>
              <a:t>제</a:t>
            </a:r>
            <a:r>
              <a:rPr lang="en-US" altLang="ko-KR" sz="1200" dirty="0"/>
              <a:t>2</a:t>
            </a:r>
            <a:r>
              <a:rPr lang="ko-KR" altLang="en-US" sz="1200" dirty="0"/>
              <a:t>호의 경우에 사법경찰관이 사건을 송치하지 아니한 것이 위법 또는 부당한 때에는 그 이유를 문서로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명시하여 사법경찰관에게 재수사를 요청할 수 있다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② </a:t>
            </a:r>
            <a:r>
              <a:rPr lang="ko-KR" altLang="en-US" sz="1200" dirty="0"/>
              <a:t>사법경찰관은 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요청이 있는 때에는 사건을 재수사하여야 한다</a:t>
            </a:r>
            <a:r>
              <a:rPr lang="en-US" altLang="ko-KR" sz="1200" dirty="0"/>
              <a:t>.(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8,  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12.  </a:t>
            </a:r>
            <a:r>
              <a:rPr lang="ko-KR" altLang="en-US" sz="1200" dirty="0">
                <a:solidFill>
                  <a:srgbClr val="FF0000"/>
                </a:solidFill>
              </a:rPr>
              <a:t>검찰청 직원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① 검찰청 직원으로서 사법경찰관리의 직무를 행하는 자와 그 직무의 범위는 법률로 정한다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② </a:t>
            </a:r>
            <a:r>
              <a:rPr lang="ko-KR" altLang="en-US" sz="1200" dirty="0"/>
              <a:t>사법경찰관의 직무를 행하는 검찰청 직원은 검사의 지휘를 받아 수사하여야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③ </a:t>
            </a:r>
            <a:r>
              <a:rPr lang="ko-KR" altLang="en-US" sz="1200" dirty="0" err="1"/>
              <a:t>사법경찰리의</a:t>
            </a:r>
            <a:r>
              <a:rPr lang="ko-KR" altLang="en-US" sz="1200" dirty="0"/>
              <a:t> 직무를 행하는 검찰청 직원은 검사 또는 사법경찰관의 직무를 행하는 검찰청 직원의 수사를 보조하여야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④ </a:t>
            </a:r>
            <a:r>
              <a:rPr lang="ko-KR" altLang="en-US" sz="1200" dirty="0"/>
              <a:t>사법경찰관리의 직무를 행하는 검찰청 직원에 대하여는 제</a:t>
            </a:r>
            <a:r>
              <a:rPr lang="en-US" altLang="ko-KR" sz="1200" dirty="0"/>
              <a:t>197</a:t>
            </a:r>
            <a:r>
              <a:rPr lang="ko-KR" altLang="en-US" sz="1200" dirty="0"/>
              <a:t>조의</a:t>
            </a:r>
            <a:r>
              <a:rPr lang="en-US" altLang="ko-KR" sz="1200" dirty="0"/>
              <a:t>2</a:t>
            </a:r>
            <a:r>
              <a:rPr lang="ko-KR" altLang="en-US" sz="1200" dirty="0"/>
              <a:t>부터 제</a:t>
            </a:r>
            <a:r>
              <a:rPr lang="en-US" altLang="ko-KR" sz="1200" dirty="0"/>
              <a:t>197</a:t>
            </a:r>
            <a:r>
              <a:rPr lang="ko-KR" altLang="en-US" sz="1200" dirty="0"/>
              <a:t>조의</a:t>
            </a:r>
            <a:r>
              <a:rPr lang="en-US" altLang="ko-KR" sz="1200" dirty="0"/>
              <a:t>4</a:t>
            </a:r>
            <a:r>
              <a:rPr lang="ko-KR" altLang="en-US" sz="1200" dirty="0"/>
              <a:t>까지</a:t>
            </a:r>
            <a:r>
              <a:rPr lang="en-US" altLang="ko-KR" sz="1200" dirty="0"/>
              <a:t>, </a:t>
            </a:r>
            <a:r>
              <a:rPr lang="ko-KR" altLang="en-US" sz="1200" dirty="0"/>
              <a:t>제</a:t>
            </a:r>
            <a:r>
              <a:rPr lang="en-US" altLang="ko-KR" sz="1200" dirty="0"/>
              <a:t>221</a:t>
            </a:r>
            <a:r>
              <a:rPr lang="ko-KR" altLang="en-US" sz="1200" dirty="0"/>
              <a:t>조의</a:t>
            </a:r>
            <a:r>
              <a:rPr lang="en-US" altLang="ko-KR" sz="1200" dirty="0"/>
              <a:t>5, </a:t>
            </a:r>
            <a:r>
              <a:rPr lang="ko-KR" altLang="en-US" sz="1200" dirty="0"/>
              <a:t>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5</a:t>
            </a:r>
            <a:r>
              <a:rPr lang="ko-KR" altLang="en-US" sz="1200" dirty="0"/>
              <a:t>부터 제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245</a:t>
            </a:r>
            <a:r>
              <a:rPr lang="ko-KR" altLang="en-US" sz="1200" dirty="0"/>
              <a:t>조의</a:t>
            </a:r>
            <a:r>
              <a:rPr lang="en-US" altLang="ko-KR" sz="1200" dirty="0"/>
              <a:t>8</a:t>
            </a:r>
            <a:r>
              <a:rPr lang="ko-KR" altLang="en-US" sz="1200" dirty="0"/>
              <a:t>까지의 규정을 적용하지 아니한다</a:t>
            </a:r>
            <a:r>
              <a:rPr lang="en-US" altLang="ko-KR" sz="1200" dirty="0"/>
              <a:t>.(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9,  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endParaRPr lang="en-US" altLang="ko-KR" sz="1200" dirty="0"/>
          </a:p>
        </p:txBody>
      </p:sp>
      <p:sp>
        <p:nvSpPr>
          <p:cNvPr id="5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수사기관</a:t>
            </a:r>
            <a:r>
              <a:rPr lang="en-US" altLang="ko-KR" sz="3200" dirty="0"/>
              <a:t>(</a:t>
            </a:r>
            <a:r>
              <a:rPr lang="ko-KR" altLang="en-US" sz="3200" dirty="0"/>
              <a:t>개정 형사소송법 주요내용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9746878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556792"/>
            <a:ext cx="8661013" cy="381642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13. </a:t>
            </a:r>
            <a:r>
              <a:rPr lang="ko-KR" altLang="en-US" sz="1200" dirty="0">
                <a:solidFill>
                  <a:srgbClr val="FF0000"/>
                </a:solidFill>
              </a:rPr>
              <a:t>특별사법경찰관리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① 삼림</a:t>
            </a:r>
            <a:r>
              <a:rPr lang="en-US" altLang="ko-KR" sz="1200" dirty="0"/>
              <a:t>, </a:t>
            </a:r>
            <a:r>
              <a:rPr lang="ko-KR" altLang="en-US" sz="1200" dirty="0"/>
              <a:t>해사</a:t>
            </a:r>
            <a:r>
              <a:rPr lang="en-US" altLang="ko-KR" sz="1200" dirty="0"/>
              <a:t>, </a:t>
            </a:r>
            <a:r>
              <a:rPr lang="ko-KR" altLang="en-US" sz="1200" dirty="0"/>
              <a:t>전매</a:t>
            </a:r>
            <a:r>
              <a:rPr lang="en-US" altLang="ko-KR" sz="1200" dirty="0"/>
              <a:t>, </a:t>
            </a:r>
            <a:r>
              <a:rPr lang="ko-KR" altLang="en-US" sz="1200" dirty="0"/>
              <a:t>세무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군수사기관</a:t>
            </a:r>
            <a:r>
              <a:rPr lang="en-US" altLang="ko-KR" sz="1200" dirty="0"/>
              <a:t>, </a:t>
            </a:r>
            <a:r>
              <a:rPr lang="ko-KR" altLang="en-US" sz="1200" dirty="0"/>
              <a:t>그 밖에 특별한 사항에 관하여 사법경찰관리의 직무를 행할 특별사법경찰관리와 그 직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</a:t>
            </a:r>
            <a:r>
              <a:rPr lang="ko-KR" altLang="en-US" sz="1200" dirty="0"/>
              <a:t>무의 범위는 법률로 정한다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 ② </a:t>
            </a:r>
            <a:r>
              <a:rPr lang="ko-KR" altLang="en-US" sz="1200" dirty="0"/>
              <a:t>특별사법경찰관은 모든 수사에 관하여 검사의 지휘를 받는다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 ③ </a:t>
            </a:r>
            <a:r>
              <a:rPr lang="ko-KR" altLang="en-US" sz="1200" dirty="0"/>
              <a:t>특별사법경찰관은 범죄의 혐의가 있다고 인식하는 때에는 범인</a:t>
            </a:r>
            <a:r>
              <a:rPr lang="en-US" altLang="ko-KR" sz="1200" dirty="0"/>
              <a:t>, </a:t>
            </a:r>
            <a:r>
              <a:rPr lang="ko-KR" altLang="en-US" sz="1200" dirty="0"/>
              <a:t>범죄사실과 증거에 관하여 수사를 개시</a:t>
            </a:r>
            <a:r>
              <a:rPr lang="en-US" altLang="ko-KR" sz="1200" dirty="0"/>
              <a:t>·</a:t>
            </a:r>
            <a:r>
              <a:rPr lang="ko-KR" altLang="en-US" sz="1200" dirty="0"/>
              <a:t>진행하여야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 ④ </a:t>
            </a:r>
            <a:r>
              <a:rPr lang="ko-KR" altLang="en-US" sz="1200" dirty="0"/>
              <a:t>특별사법경찰관리는 검사의 지휘가 있는 때에는 이에 따라야 한다</a:t>
            </a:r>
            <a:r>
              <a:rPr lang="en-US" altLang="ko-KR" sz="1200" dirty="0"/>
              <a:t>. </a:t>
            </a:r>
            <a:r>
              <a:rPr lang="ko-KR" altLang="en-US" sz="1200" dirty="0"/>
              <a:t>검사의 지휘에 관한 구체적 사항은 </a:t>
            </a:r>
            <a:r>
              <a:rPr lang="ko-KR" altLang="en-US" sz="1200" dirty="0" err="1"/>
              <a:t>법무부령으로</a:t>
            </a:r>
            <a:r>
              <a:rPr lang="ko-KR" altLang="en-US" sz="1200" dirty="0"/>
              <a:t> 정한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</a:t>
            </a:r>
            <a:r>
              <a:rPr lang="ko-KR" altLang="en-US" sz="1200" dirty="0"/>
              <a:t>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 ⑤ </a:t>
            </a:r>
            <a:r>
              <a:rPr lang="ko-KR" altLang="en-US" sz="1200" dirty="0"/>
              <a:t>특별사법경찰관은 범죄를 수사한 때에는 지체 없이 검사에게 사건을 송치하고</a:t>
            </a:r>
            <a:r>
              <a:rPr lang="en-US" altLang="ko-KR" sz="1200" dirty="0"/>
              <a:t>, </a:t>
            </a:r>
            <a:r>
              <a:rPr lang="ko-KR" altLang="en-US" sz="1200" dirty="0"/>
              <a:t>관계 서류와 증거물을 송부하여야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 ⑥ </a:t>
            </a:r>
            <a:r>
              <a:rPr lang="ko-KR" altLang="en-US" sz="1200" dirty="0"/>
              <a:t>특별사법경찰관리에 대하여는 제</a:t>
            </a:r>
            <a:r>
              <a:rPr lang="en-US" altLang="ko-KR" sz="1200" dirty="0"/>
              <a:t>197</a:t>
            </a:r>
            <a:r>
              <a:rPr lang="ko-KR" altLang="en-US" sz="1200" dirty="0"/>
              <a:t>조의</a:t>
            </a:r>
            <a:r>
              <a:rPr lang="en-US" altLang="ko-KR" sz="1200" dirty="0"/>
              <a:t>2</a:t>
            </a:r>
            <a:r>
              <a:rPr lang="ko-KR" altLang="en-US" sz="1200" dirty="0"/>
              <a:t>부터 제</a:t>
            </a:r>
            <a:r>
              <a:rPr lang="en-US" altLang="ko-KR" sz="1200" dirty="0"/>
              <a:t>197</a:t>
            </a:r>
            <a:r>
              <a:rPr lang="ko-KR" altLang="en-US" sz="1200" dirty="0"/>
              <a:t>조의</a:t>
            </a:r>
            <a:r>
              <a:rPr lang="en-US" altLang="ko-KR" sz="1200" dirty="0"/>
              <a:t>4</a:t>
            </a:r>
            <a:r>
              <a:rPr lang="ko-KR" altLang="en-US" sz="1200" dirty="0"/>
              <a:t>까지</a:t>
            </a:r>
            <a:r>
              <a:rPr lang="en-US" altLang="ko-KR" sz="1200" dirty="0"/>
              <a:t>, </a:t>
            </a:r>
            <a:r>
              <a:rPr lang="ko-KR" altLang="en-US" sz="1200" dirty="0"/>
              <a:t>제</a:t>
            </a:r>
            <a:r>
              <a:rPr lang="en-US" altLang="ko-KR" sz="1200" dirty="0"/>
              <a:t>221</a:t>
            </a:r>
            <a:r>
              <a:rPr lang="ko-KR" altLang="en-US" sz="1200" dirty="0"/>
              <a:t>조의</a:t>
            </a:r>
            <a:r>
              <a:rPr lang="en-US" altLang="ko-KR" sz="1200" dirty="0"/>
              <a:t>5, </a:t>
            </a:r>
            <a:r>
              <a:rPr lang="ko-KR" altLang="en-US" sz="1200" dirty="0"/>
              <a:t>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5</a:t>
            </a:r>
            <a:r>
              <a:rPr lang="ko-KR" altLang="en-US" sz="1200" dirty="0"/>
              <a:t>부터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8</a:t>
            </a:r>
            <a:r>
              <a:rPr lang="ko-KR" altLang="en-US" sz="1200" dirty="0"/>
              <a:t>까지의 규정을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</a:t>
            </a:r>
            <a:r>
              <a:rPr lang="ko-KR" altLang="en-US" sz="1200" dirty="0"/>
              <a:t>적용하지 아니한다</a:t>
            </a:r>
            <a:r>
              <a:rPr lang="en-US" altLang="ko-KR" sz="1200" dirty="0"/>
              <a:t>.(</a:t>
            </a:r>
            <a:r>
              <a:rPr lang="ko-KR" altLang="en-US" sz="1200" dirty="0"/>
              <a:t>형사소송법 제</a:t>
            </a:r>
            <a:r>
              <a:rPr lang="en-US" altLang="ko-KR" sz="1200" dirty="0"/>
              <a:t>245</a:t>
            </a:r>
            <a:r>
              <a:rPr lang="ko-KR" altLang="en-US" sz="1200" dirty="0"/>
              <a:t>조의</a:t>
            </a:r>
            <a:r>
              <a:rPr lang="en-US" altLang="ko-KR" sz="1200" dirty="0"/>
              <a:t>10,  </a:t>
            </a:r>
            <a:r>
              <a:rPr lang="ko-KR" altLang="en-US" sz="1200" dirty="0" err="1"/>
              <a:t>본조신설</a:t>
            </a:r>
            <a:r>
              <a:rPr lang="ko-KR" altLang="en-US" sz="1200" dirty="0"/>
              <a:t> </a:t>
            </a:r>
            <a:r>
              <a:rPr lang="en-US" altLang="ko-KR" sz="1200" dirty="0"/>
              <a:t>2020. 2. 4.)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endParaRPr lang="en-US" altLang="ko-KR" sz="1200" dirty="0"/>
          </a:p>
        </p:txBody>
      </p:sp>
      <p:sp>
        <p:nvSpPr>
          <p:cNvPr id="5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수사기관</a:t>
            </a:r>
            <a:r>
              <a:rPr lang="en-US" altLang="ko-KR" sz="3200" dirty="0"/>
              <a:t>(</a:t>
            </a:r>
            <a:r>
              <a:rPr lang="ko-KR" altLang="en-US" sz="3200" dirty="0"/>
              <a:t>개정 형사소송법 주요내용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9393911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28800"/>
            <a:ext cx="8507288" cy="4824536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600" dirty="0"/>
              <a:t>1. </a:t>
            </a:r>
            <a:r>
              <a:rPr lang="ko-KR" altLang="en-US" sz="1600" dirty="0"/>
              <a:t>개념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/>
              <a:t>범죄수사란 범죄를 저지른 범인을 찾아서 법정에 세워 자신이 범한 죄 에 대한 응분의 대가</a:t>
            </a: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를 </a:t>
            </a:r>
            <a:r>
              <a:rPr lang="en-US" altLang="ko-KR" sz="1600" dirty="0"/>
              <a:t> </a:t>
            </a:r>
            <a:r>
              <a:rPr lang="ko-KR" altLang="en-US" sz="1600" dirty="0"/>
              <a:t>받게 하는 과정</a:t>
            </a:r>
            <a:r>
              <a:rPr lang="en-US" altLang="ko-KR" sz="1600" dirty="0"/>
              <a:t>(</a:t>
            </a:r>
            <a:r>
              <a:rPr lang="ko-KR" altLang="en-US" sz="1600" dirty="0"/>
              <a:t>광의</a:t>
            </a:r>
            <a:r>
              <a:rPr lang="en-US" altLang="ko-KR" sz="1600" dirty="0"/>
              <a:t>)</a:t>
            </a:r>
            <a:endParaRPr lang="ko-KR" altLang="en-US" sz="1600" dirty="0"/>
          </a:p>
          <a:p>
            <a:pPr marL="0" indent="0" fontAlgn="base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수사의 단계에서 시작하여 공소제기까지의 시기</a:t>
            </a:r>
            <a:r>
              <a:rPr lang="en-US" altLang="ko-KR" sz="1600" dirty="0"/>
              <a:t>(</a:t>
            </a:r>
            <a:r>
              <a:rPr lang="ko-KR" altLang="en-US" sz="1600" dirty="0"/>
              <a:t>협의</a:t>
            </a:r>
            <a:r>
              <a:rPr lang="en-US" altLang="ko-KR" sz="1600" dirty="0"/>
              <a:t>)</a:t>
            </a:r>
            <a:endParaRPr lang="ko-KR" altLang="en-US" sz="1600" dirty="0"/>
          </a:p>
          <a:p>
            <a:pPr marL="0" indent="0" fontAlgn="base">
              <a:buNone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</a:t>
            </a:r>
            <a:r>
              <a:rPr lang="ko-KR" altLang="en-US" sz="1600" dirty="0"/>
              <a:t>* 수사의 전개과정</a:t>
            </a:r>
          </a:p>
          <a:p>
            <a:pPr marL="0" indent="0" fontAlgn="base">
              <a:buNone/>
            </a:pPr>
            <a:r>
              <a:rPr lang="ko-KR" altLang="en-US" sz="1600" dirty="0"/>
              <a:t>        </a:t>
            </a:r>
            <a:r>
              <a:rPr lang="ko-KR" altLang="en-US" sz="1600" dirty="0">
                <a:solidFill>
                  <a:srgbClr val="FF0000"/>
                </a:solidFill>
              </a:rPr>
              <a:t>단서→내사→수사착수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범죄인지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r>
              <a:rPr lang="ko-KR" altLang="en-US" sz="1600" dirty="0">
                <a:solidFill>
                  <a:srgbClr val="FF0000"/>
                </a:solidFill>
              </a:rPr>
              <a:t>→수사의 개시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입건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r>
              <a:rPr lang="ko-KR" altLang="en-US" sz="1600" dirty="0">
                <a:solidFill>
                  <a:srgbClr val="FF0000"/>
                </a:solidFill>
              </a:rPr>
              <a:t>→수사의 실행→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현장관찰 등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r>
              <a:rPr lang="ko-KR" altLang="en-US" sz="1600" dirty="0">
                <a:solidFill>
                  <a:srgbClr val="FF0000"/>
                </a:solidFill>
              </a:rPr>
              <a:t>→사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       </a:t>
            </a:r>
            <a:r>
              <a:rPr lang="ko-KR" altLang="en-US" sz="1600" dirty="0" err="1">
                <a:solidFill>
                  <a:srgbClr val="FF0000"/>
                </a:solidFill>
              </a:rPr>
              <a:t>건송치</a:t>
            </a:r>
            <a:r>
              <a:rPr lang="ko-KR" altLang="en-US" sz="1600" dirty="0">
                <a:solidFill>
                  <a:srgbClr val="FF0000"/>
                </a:solidFill>
              </a:rPr>
              <a:t>→송치 후 수사→수사의 종결</a:t>
            </a:r>
          </a:p>
          <a:p>
            <a:pPr fontAlgn="base">
              <a:buAutoNum type="arabicPeriod"/>
            </a:pPr>
            <a:endParaRPr lang="en-US" altLang="ko-KR" sz="1600" dirty="0"/>
          </a:p>
          <a:p>
            <a:pPr marL="0" indent="0" fontAlgn="base">
              <a:buNone/>
            </a:pPr>
            <a:r>
              <a:rPr lang="en-US" altLang="ko-KR" sz="1600" dirty="0"/>
              <a:t>        </a:t>
            </a: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5-1.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진행절차</a:t>
            </a:r>
          </a:p>
        </p:txBody>
      </p:sp>
    </p:spTree>
    <p:extLst>
      <p:ext uri="{BB962C8B-B14F-4D97-AF65-F5344CB8AC3E}">
        <p14:creationId xmlns:p14="http://schemas.microsoft.com/office/powerpoint/2010/main" val="2742554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28800"/>
            <a:ext cx="8507288" cy="4824536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수사의 단서</a:t>
            </a:r>
          </a:p>
          <a:p>
            <a:pPr marL="0" indent="0" fontAlgn="base">
              <a:buNone/>
            </a:pPr>
            <a:r>
              <a:rPr lang="ko-KR" altLang="en-US" sz="1400" dirty="0"/>
              <a:t>   ➀ 수사기관이 범죄를 인지하여 수사를 개시하게 되는 자료</a:t>
            </a:r>
          </a:p>
          <a:p>
            <a:pPr marL="0" indent="0" fontAlgn="base">
              <a:buNone/>
            </a:pPr>
            <a:r>
              <a:rPr lang="ko-KR" altLang="en-US" sz="1400" dirty="0"/>
              <a:t>   ➁ </a:t>
            </a:r>
            <a:r>
              <a:rPr lang="ko-KR" altLang="en-US" sz="1400" dirty="0" err="1"/>
              <a:t>형소법은</a:t>
            </a:r>
            <a:r>
              <a:rPr lang="ko-KR" altLang="en-US" sz="1400" dirty="0"/>
              <a:t> 변사자검시</a:t>
            </a:r>
            <a:r>
              <a:rPr lang="en-US" altLang="ko-KR" sz="1400" dirty="0"/>
              <a:t>, </a:t>
            </a:r>
            <a:r>
              <a:rPr lang="ko-KR" altLang="en-US" sz="1400" dirty="0"/>
              <a:t>현행범체포</a:t>
            </a:r>
            <a:r>
              <a:rPr lang="en-US" altLang="ko-KR" sz="1400" dirty="0"/>
              <a:t>, </a:t>
            </a:r>
            <a:r>
              <a:rPr lang="ko-KR" altLang="en-US" sz="1400" dirty="0"/>
              <a:t>고소</a:t>
            </a:r>
            <a:r>
              <a:rPr lang="en-US" altLang="ko-KR" sz="1400" dirty="0"/>
              <a:t>. </a:t>
            </a:r>
            <a:r>
              <a:rPr lang="ko-KR" altLang="en-US" sz="1400" dirty="0"/>
              <a:t>고발</a:t>
            </a:r>
            <a:r>
              <a:rPr lang="en-US" altLang="ko-KR" sz="1400" dirty="0"/>
              <a:t>, </a:t>
            </a:r>
            <a:r>
              <a:rPr lang="ko-KR" altLang="en-US" sz="1400" dirty="0"/>
              <a:t>자수를 규정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   </a:t>
            </a:r>
            <a:r>
              <a:rPr lang="en-US" altLang="ko-KR" sz="1400" dirty="0"/>
              <a:t>- </a:t>
            </a:r>
            <a:r>
              <a:rPr lang="ko-KR" altLang="en-US" sz="1400" dirty="0"/>
              <a:t>피해신고</a:t>
            </a:r>
            <a:r>
              <a:rPr lang="en-US" altLang="ko-KR" sz="1400" dirty="0"/>
              <a:t>, </a:t>
            </a:r>
            <a:r>
              <a:rPr lang="ko-KR" altLang="en-US" sz="1400" dirty="0"/>
              <a:t>밀고</a:t>
            </a:r>
            <a:r>
              <a:rPr lang="en-US" altLang="ko-KR" sz="1400" dirty="0"/>
              <a:t>, </a:t>
            </a:r>
            <a:r>
              <a:rPr lang="ko-KR" altLang="en-US" sz="1400" dirty="0"/>
              <a:t>투서</a:t>
            </a:r>
            <a:r>
              <a:rPr lang="en-US" altLang="ko-KR" sz="1400" dirty="0"/>
              <a:t>, </a:t>
            </a:r>
            <a:r>
              <a:rPr lang="ko-KR" altLang="en-US" sz="1400" dirty="0"/>
              <a:t>언론</a:t>
            </a:r>
            <a:r>
              <a:rPr lang="en-US" altLang="ko-KR" sz="1400" dirty="0"/>
              <a:t>, </a:t>
            </a:r>
            <a:r>
              <a:rPr lang="ko-KR" altLang="en-US" sz="1400" dirty="0"/>
              <a:t>소문 등도 수사의 단서임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2. </a:t>
            </a:r>
            <a:r>
              <a:rPr lang="ko-KR" altLang="en-US" sz="1400" dirty="0">
                <a:solidFill>
                  <a:srgbClr val="FF0000"/>
                </a:solidFill>
              </a:rPr>
              <a:t>내사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수사의 전 단계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/>
              <a:t>      </a:t>
            </a:r>
            <a:r>
              <a:rPr lang="en-US" altLang="ko-KR" sz="1400" dirty="0"/>
              <a:t>- </a:t>
            </a:r>
            <a:r>
              <a:rPr lang="ko-KR" altLang="en-US" sz="1400" dirty="0"/>
              <a:t> 수사 개시의 전</a:t>
            </a:r>
            <a:r>
              <a:rPr lang="en-US" altLang="ko-KR" sz="1400" dirty="0"/>
              <a:t>(</a:t>
            </a:r>
            <a:r>
              <a:rPr lang="ko-KR" altLang="en-US" sz="1400" dirty="0"/>
              <a:t>前</a:t>
            </a:r>
            <a:r>
              <a:rPr lang="en-US" altLang="ko-KR" sz="1400" dirty="0"/>
              <a:t>)</a:t>
            </a:r>
            <a:r>
              <a:rPr lang="ko-KR" altLang="en-US" sz="1400" dirty="0"/>
              <a:t>단계로서 신문 등 출판물의 기사</a:t>
            </a:r>
            <a:r>
              <a:rPr lang="en-US" altLang="ko-KR" sz="1400" dirty="0"/>
              <a:t>, </a:t>
            </a:r>
            <a:r>
              <a:rPr lang="ko-KR" altLang="en-US" sz="1400" dirty="0"/>
              <a:t>익명의 신고</a:t>
            </a:r>
            <a:r>
              <a:rPr lang="en-US" altLang="ko-KR" sz="1400" dirty="0"/>
              <a:t>, </a:t>
            </a:r>
            <a:r>
              <a:rPr lang="ko-KR" altLang="en-US" sz="1400" dirty="0"/>
              <a:t>소문 등에 의하여 </a:t>
            </a:r>
            <a:r>
              <a:rPr lang="ko-KR" altLang="en-US" sz="1400" u="sng" dirty="0"/>
              <a:t>범죄혐의 유무를 </a:t>
            </a:r>
            <a:endParaRPr lang="en-US" altLang="ko-KR" sz="1400" u="sng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u="sng" dirty="0"/>
              <a:t>조사할 만한 가치가 있는 내용이 있을 때 그 진상을 밝히기 위하여 입건하지 아니하고 조사</a:t>
            </a:r>
            <a:r>
              <a:rPr lang="ko-KR" altLang="en-US" sz="1400" dirty="0"/>
              <a:t>하는 단계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사법경찰관은 내사</a:t>
            </a:r>
            <a:r>
              <a:rPr lang="en-US" altLang="ko-KR" sz="1400" dirty="0"/>
              <a:t>(</a:t>
            </a:r>
            <a:r>
              <a:rPr lang="ko-KR" altLang="en-US" sz="1400" dirty="0"/>
              <a:t>內査</a:t>
            </a:r>
            <a:r>
              <a:rPr lang="en-US" altLang="ko-KR" sz="1400" dirty="0"/>
              <a:t>) </a:t>
            </a:r>
            <a:r>
              <a:rPr lang="ko-KR" altLang="en-US" sz="1400" dirty="0"/>
              <a:t>결과 범죄혐의가 없다고 인정될 때에는 경찰서장에게 보고한 </a:t>
            </a:r>
            <a:r>
              <a:rPr lang="en-US" altLang="ko-KR" sz="1400" dirty="0"/>
              <a:t> </a:t>
            </a:r>
            <a:r>
              <a:rPr lang="ko-KR" altLang="en-US" sz="1400" dirty="0"/>
              <a:t>후 지시를 받아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내사사건 종결 </a:t>
            </a:r>
            <a:r>
              <a:rPr lang="ko-KR" altLang="en-US" sz="1400" dirty="0" err="1"/>
              <a:t>처리부에</a:t>
            </a:r>
            <a:r>
              <a:rPr lang="ko-KR" altLang="en-US" sz="1400" dirty="0"/>
              <a:t> 기재 하여 내사종결</a:t>
            </a: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3. </a:t>
            </a:r>
            <a:r>
              <a:rPr lang="ko-KR" altLang="en-US" sz="1400" dirty="0">
                <a:solidFill>
                  <a:srgbClr val="FF0000"/>
                </a:solidFill>
              </a:rPr>
              <a:t>수사의 착수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범죄인지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/>
              <a:t>    ➀ 수사기관이 고소</a:t>
            </a:r>
            <a:r>
              <a:rPr lang="en-US" altLang="ko-KR" sz="1400" dirty="0"/>
              <a:t>. </a:t>
            </a:r>
            <a:r>
              <a:rPr lang="ko-KR" altLang="en-US" sz="1400" dirty="0"/>
              <a:t>고발</a:t>
            </a:r>
            <a:r>
              <a:rPr lang="en-US" altLang="ko-KR" sz="1400" dirty="0"/>
              <a:t>. </a:t>
            </a:r>
            <a:r>
              <a:rPr lang="ko-KR" altLang="en-US" sz="1400" dirty="0"/>
              <a:t>자수</a:t>
            </a:r>
            <a:r>
              <a:rPr lang="en-US" altLang="ko-KR" sz="1400" dirty="0"/>
              <a:t>. </a:t>
            </a:r>
            <a:r>
              <a:rPr lang="ko-KR" altLang="en-US" sz="1400" dirty="0"/>
              <a:t>수사지휘 이외의 원인에 의하여 직접 범죄혐의를 인정하고 </a:t>
            </a:r>
            <a:r>
              <a:rPr lang="en-US" altLang="ko-KR" sz="1400" dirty="0"/>
              <a:t> </a:t>
            </a:r>
            <a:r>
              <a:rPr lang="ko-KR" altLang="en-US" sz="1400" dirty="0"/>
              <a:t>수사에 착수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하는 절차 </a:t>
            </a:r>
          </a:p>
          <a:p>
            <a:pPr marL="0" indent="0" fontAlgn="base">
              <a:buNone/>
            </a:pPr>
            <a:r>
              <a:rPr lang="ko-KR" altLang="en-US" sz="1400" dirty="0"/>
              <a:t>    ➁ 실무상 수사를 먼저 진행하고 사후에 인지보고서 작성</a:t>
            </a:r>
            <a:r>
              <a:rPr lang="en-US" altLang="ko-KR" sz="1400" dirty="0"/>
              <a:t>. </a:t>
            </a:r>
            <a:r>
              <a:rPr lang="ko-KR" altLang="en-US" sz="1400" dirty="0"/>
              <a:t>보고</a:t>
            </a:r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5-2.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범죄수사의 단계적 고찰</a:t>
            </a:r>
          </a:p>
        </p:txBody>
      </p:sp>
    </p:spTree>
    <p:extLst>
      <p:ext uri="{BB962C8B-B14F-4D97-AF65-F5344CB8AC3E}">
        <p14:creationId xmlns:p14="http://schemas.microsoft.com/office/powerpoint/2010/main" val="9031240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507288" cy="4824536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4. </a:t>
            </a:r>
            <a:r>
              <a:rPr lang="ko-KR" altLang="en-US" sz="1400" dirty="0">
                <a:solidFill>
                  <a:srgbClr val="FF0000"/>
                </a:solidFill>
              </a:rPr>
              <a:t>수사의 개시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입건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400" dirty="0"/>
              <a:t>    ➀ 수사기관이 사건을 수리하여 수사를 개시하는 단계</a:t>
            </a:r>
          </a:p>
          <a:p>
            <a:pPr marL="0" indent="0" fontAlgn="base">
              <a:buNone/>
            </a:pPr>
            <a:r>
              <a:rPr lang="ko-KR" altLang="en-US" sz="1400" dirty="0"/>
              <a:t>    ➁ 사건을 접수 또는 수리하여 </a:t>
            </a:r>
            <a:r>
              <a:rPr lang="ko-KR" altLang="en-US" sz="1400" dirty="0" err="1"/>
              <a:t>범죄사건부에</a:t>
            </a:r>
            <a:r>
              <a:rPr lang="ko-KR" altLang="en-US" sz="1400" dirty="0"/>
              <a:t> 기록하는 단계로서 용의자 →피의자로 지위 전환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5.</a:t>
            </a:r>
            <a:r>
              <a:rPr lang="ko-KR" altLang="en-US" sz="1400" dirty="0">
                <a:solidFill>
                  <a:srgbClr val="FF0000"/>
                </a:solidFill>
              </a:rPr>
              <a:t> 현장관찰→기초수사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현장중심수사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피해자중심수사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 err="1">
                <a:solidFill>
                  <a:srgbClr val="FF0000"/>
                </a:solidFill>
              </a:rPr>
              <a:t>피해품</a:t>
            </a:r>
            <a:r>
              <a:rPr lang="ko-KR" altLang="en-US" sz="1400" dirty="0">
                <a:solidFill>
                  <a:srgbClr val="FF0000"/>
                </a:solidFill>
              </a:rPr>
              <a:t> 중심수사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→수사방침수립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수사회의를 통해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서 방침수립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6. </a:t>
            </a:r>
            <a:r>
              <a:rPr lang="ko-KR" altLang="en-US" sz="1400" dirty="0">
                <a:solidFill>
                  <a:srgbClr val="FF0000"/>
                </a:solidFill>
              </a:rPr>
              <a:t>수사의 실행</a:t>
            </a:r>
          </a:p>
          <a:p>
            <a:pPr marL="0" indent="0" fontAlgn="base">
              <a:buNone/>
            </a:pPr>
            <a:r>
              <a:rPr lang="en-US" altLang="ko-KR" sz="1400" dirty="0"/>
              <a:t>    1) </a:t>
            </a:r>
            <a:r>
              <a:rPr lang="ko-KR" altLang="en-US" sz="1400" dirty="0"/>
              <a:t>수사해야 할 사항 </a:t>
            </a:r>
            <a:r>
              <a:rPr lang="en-US" altLang="ko-KR" sz="1400" dirty="0"/>
              <a:t>: </a:t>
            </a:r>
            <a:r>
              <a:rPr lang="ko-KR" altLang="en-US" sz="1400" dirty="0"/>
              <a:t>범인</a:t>
            </a:r>
            <a:r>
              <a:rPr lang="en-US" altLang="ko-KR" sz="1400" dirty="0"/>
              <a:t>, </a:t>
            </a:r>
            <a:r>
              <a:rPr lang="ko-KR" altLang="en-US" sz="1400" dirty="0"/>
              <a:t>범죄사실</a:t>
            </a:r>
            <a:r>
              <a:rPr lang="en-US" altLang="ko-KR" sz="1400" dirty="0"/>
              <a:t>, </a:t>
            </a:r>
            <a:r>
              <a:rPr lang="ko-KR" altLang="en-US" sz="1400" dirty="0"/>
              <a:t>증거</a:t>
            </a:r>
          </a:p>
          <a:p>
            <a:pPr marL="0" indent="0" fontAlgn="base">
              <a:buNone/>
            </a:pPr>
            <a:r>
              <a:rPr lang="en-US" altLang="ko-KR" sz="1400" dirty="0"/>
              <a:t>    2) </a:t>
            </a:r>
            <a:r>
              <a:rPr lang="ko-KR" altLang="en-US" sz="1400" dirty="0"/>
              <a:t>수사기간</a:t>
            </a:r>
          </a:p>
          <a:p>
            <a:pPr marL="0" indent="0" fontAlgn="base">
              <a:buNone/>
            </a:pPr>
            <a:r>
              <a:rPr lang="ko-KR" altLang="en-US" sz="1400" dirty="0"/>
              <a:t>       </a:t>
            </a:r>
            <a:r>
              <a:rPr lang="en-US" altLang="ko-KR" sz="1400" dirty="0"/>
              <a:t>(1)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7030A0"/>
                </a:solidFill>
              </a:rPr>
              <a:t>일반 형사범 </a:t>
            </a:r>
            <a:r>
              <a:rPr lang="en-US" altLang="ko-KR" sz="1400" dirty="0"/>
              <a:t>: </a:t>
            </a:r>
            <a:r>
              <a:rPr lang="ko-KR" altLang="en-US" sz="1400" dirty="0"/>
              <a:t>체포는 </a:t>
            </a:r>
            <a:r>
              <a:rPr lang="en-US" altLang="ko-KR" sz="1400" dirty="0"/>
              <a:t>48</a:t>
            </a:r>
            <a:r>
              <a:rPr lang="ko-KR" altLang="en-US" sz="1400" dirty="0"/>
              <a:t>시간을 초과할 수 없고 구속의 경우 경찰에서는 체포 또는 </a:t>
            </a:r>
            <a:r>
              <a:rPr lang="ko-KR" altLang="en-US" sz="1400" dirty="0">
                <a:solidFill>
                  <a:srgbClr val="7030A0"/>
                </a:solidFill>
              </a:rPr>
              <a:t>구속한 날로부터 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7030A0"/>
                </a:solidFill>
              </a:rPr>
              <a:t>            10</a:t>
            </a:r>
            <a:r>
              <a:rPr lang="ko-KR" altLang="en-US" sz="1400" dirty="0">
                <a:solidFill>
                  <a:srgbClr val="7030A0"/>
                </a:solidFill>
              </a:rPr>
              <a:t>일 이내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검사는 </a:t>
            </a:r>
            <a:r>
              <a:rPr lang="en-US" altLang="ko-KR" sz="1400" dirty="0">
                <a:solidFill>
                  <a:srgbClr val="7030A0"/>
                </a:solidFill>
              </a:rPr>
              <a:t>1</a:t>
            </a:r>
            <a:r>
              <a:rPr lang="ko-KR" altLang="en-US" sz="1400" dirty="0">
                <a:solidFill>
                  <a:srgbClr val="7030A0"/>
                </a:solidFill>
              </a:rPr>
              <a:t>차 </a:t>
            </a:r>
            <a:r>
              <a:rPr lang="en-US" altLang="ko-KR" sz="1400" dirty="0">
                <a:solidFill>
                  <a:srgbClr val="7030A0"/>
                </a:solidFill>
              </a:rPr>
              <a:t>10</a:t>
            </a:r>
            <a:r>
              <a:rPr lang="ko-KR" altLang="en-US" sz="1400" dirty="0">
                <a:solidFill>
                  <a:srgbClr val="7030A0"/>
                </a:solidFill>
              </a:rPr>
              <a:t>일을 연장하여 수사기관에서는 최대 </a:t>
            </a:r>
            <a:r>
              <a:rPr lang="en-US" altLang="ko-KR" sz="1400" dirty="0">
                <a:solidFill>
                  <a:srgbClr val="7030A0"/>
                </a:solidFill>
              </a:rPr>
              <a:t>30</a:t>
            </a:r>
            <a:r>
              <a:rPr lang="ko-KR" altLang="en-US" sz="1400" dirty="0">
                <a:solidFill>
                  <a:srgbClr val="7030A0"/>
                </a:solidFill>
              </a:rPr>
              <a:t>일까지 구속할 수 있다</a:t>
            </a:r>
            <a:r>
              <a:rPr lang="en-US" altLang="ko-KR" sz="1400" dirty="0">
                <a:solidFill>
                  <a:srgbClr val="7030A0"/>
                </a:solidFill>
              </a:rPr>
              <a:t>.</a:t>
            </a:r>
            <a:endParaRPr lang="ko-KR" altLang="en-US" sz="14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   (2) </a:t>
            </a:r>
            <a:r>
              <a:rPr lang="ko-KR" altLang="en-US" sz="1400" dirty="0">
                <a:solidFill>
                  <a:srgbClr val="7030A0"/>
                </a:solidFill>
              </a:rPr>
              <a:t>고소 </a:t>
            </a:r>
            <a:r>
              <a:rPr lang="en-US" altLang="ko-KR" sz="1400" dirty="0">
                <a:solidFill>
                  <a:srgbClr val="7030A0"/>
                </a:solidFill>
              </a:rPr>
              <a:t>· </a:t>
            </a:r>
            <a:r>
              <a:rPr lang="ko-KR" altLang="en-US" sz="1400" dirty="0">
                <a:solidFill>
                  <a:srgbClr val="7030A0"/>
                </a:solidFill>
              </a:rPr>
              <a:t>고발사건</a:t>
            </a:r>
            <a:r>
              <a:rPr lang="ko-KR" altLang="en-US" sz="1400" dirty="0"/>
              <a:t>은 수리한 때로부터 </a:t>
            </a:r>
            <a:r>
              <a:rPr lang="en-US" altLang="ko-KR" sz="1400" dirty="0">
                <a:solidFill>
                  <a:srgbClr val="7030A0"/>
                </a:solidFill>
              </a:rPr>
              <a:t>2</a:t>
            </a:r>
            <a:r>
              <a:rPr lang="ko-KR" altLang="en-US" sz="1400" dirty="0">
                <a:solidFill>
                  <a:srgbClr val="7030A0"/>
                </a:solidFill>
              </a:rPr>
              <a:t>개월 이내에 수사를 완료</a:t>
            </a:r>
            <a:r>
              <a:rPr lang="ko-KR" altLang="en-US" sz="1400" dirty="0"/>
              <a:t>하여야 하며</a:t>
            </a:r>
            <a:r>
              <a:rPr lang="en-US" altLang="ko-KR" sz="1400" dirty="0"/>
              <a:t>, </a:t>
            </a:r>
            <a:r>
              <a:rPr lang="ko-KR" altLang="en-US" sz="1400" dirty="0"/>
              <a:t>이 기간 내에 완료하지 못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</a:t>
            </a:r>
            <a:r>
              <a:rPr lang="ko-KR" altLang="en-US" sz="1400" dirty="0"/>
              <a:t>한 경우에는 검사의 지휘를 받아야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 (3) </a:t>
            </a:r>
            <a:r>
              <a:rPr lang="ko-KR" altLang="en-US" sz="1400" dirty="0">
                <a:solidFill>
                  <a:srgbClr val="7030A0"/>
                </a:solidFill>
              </a:rPr>
              <a:t>국가보안법 위반사범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경찰에서는 </a:t>
            </a:r>
            <a:r>
              <a:rPr lang="en-US" altLang="ko-KR" sz="1400" dirty="0"/>
              <a:t>1</a:t>
            </a:r>
            <a:r>
              <a:rPr lang="ko-KR" altLang="en-US" sz="1400" dirty="0"/>
              <a:t>차 </a:t>
            </a:r>
            <a:r>
              <a:rPr lang="en-US" altLang="ko-KR" sz="1400" dirty="0"/>
              <a:t>10</a:t>
            </a:r>
            <a:r>
              <a:rPr lang="ko-KR" altLang="en-US" sz="1400" dirty="0"/>
              <a:t>일 연장이 가능하고 검사는 </a:t>
            </a:r>
            <a:r>
              <a:rPr lang="en-US" altLang="ko-KR" sz="1400" dirty="0"/>
              <a:t>2</a:t>
            </a:r>
            <a:r>
              <a:rPr lang="ko-KR" altLang="en-US" sz="1400" dirty="0"/>
              <a:t>차에 한하여 </a:t>
            </a:r>
            <a:r>
              <a:rPr lang="en-US" altLang="ko-KR" sz="1400" dirty="0"/>
              <a:t>20</a:t>
            </a:r>
            <a:r>
              <a:rPr lang="ko-KR" altLang="en-US" sz="1400" dirty="0"/>
              <a:t>일을 연장할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</a:t>
            </a:r>
            <a:r>
              <a:rPr lang="ko-KR" altLang="en-US" sz="1400" dirty="0"/>
              <a:t>수 있어 </a:t>
            </a:r>
            <a:r>
              <a:rPr lang="ko-KR" altLang="en-US" sz="1400" dirty="0">
                <a:solidFill>
                  <a:srgbClr val="7030A0"/>
                </a:solidFill>
              </a:rPr>
              <a:t>최대 </a:t>
            </a:r>
            <a:r>
              <a:rPr lang="en-US" altLang="ko-KR" sz="1400" dirty="0">
                <a:solidFill>
                  <a:srgbClr val="7030A0"/>
                </a:solidFill>
              </a:rPr>
              <a:t>50</a:t>
            </a:r>
            <a:r>
              <a:rPr lang="ko-KR" altLang="en-US" sz="1400" dirty="0">
                <a:solidFill>
                  <a:srgbClr val="7030A0"/>
                </a:solidFill>
              </a:rPr>
              <a:t>일까지 구속이 가능</a:t>
            </a:r>
            <a:r>
              <a:rPr lang="ko-KR" altLang="en-US" sz="1400" dirty="0"/>
              <a:t>하다</a:t>
            </a:r>
            <a:r>
              <a:rPr lang="en-US" altLang="ko-KR" sz="1400" dirty="0"/>
              <a:t>. </a:t>
            </a:r>
            <a:r>
              <a:rPr lang="ko-KR" altLang="en-US" sz="1400" dirty="0"/>
              <a:t>다만</a:t>
            </a:r>
            <a:r>
              <a:rPr lang="en-US" altLang="ko-KR" sz="1400" dirty="0"/>
              <a:t>, </a:t>
            </a:r>
            <a:r>
              <a:rPr lang="ko-KR" altLang="en-US" sz="1400" dirty="0"/>
              <a:t>동법 제</a:t>
            </a:r>
            <a:r>
              <a:rPr lang="en-US" altLang="ko-KR" sz="1400" dirty="0"/>
              <a:t>7</a:t>
            </a:r>
            <a:r>
              <a:rPr lang="ko-KR" altLang="en-US" sz="1400" dirty="0"/>
              <a:t>조</a:t>
            </a:r>
            <a:r>
              <a:rPr lang="en-US" altLang="ko-KR" sz="1400" dirty="0"/>
              <a:t>(</a:t>
            </a:r>
            <a:r>
              <a:rPr lang="ko-KR" altLang="en-US" sz="1400" dirty="0"/>
              <a:t>찬양 </a:t>
            </a:r>
            <a:r>
              <a:rPr lang="en-US" altLang="ko-KR" sz="1400" dirty="0"/>
              <a:t>· </a:t>
            </a:r>
            <a:r>
              <a:rPr lang="ko-KR" altLang="en-US" sz="1400" dirty="0"/>
              <a:t>고무 등</a:t>
            </a:r>
            <a:r>
              <a:rPr lang="en-US" altLang="ko-KR" sz="1400" dirty="0"/>
              <a:t>), </a:t>
            </a:r>
            <a:r>
              <a:rPr lang="ko-KR" altLang="en-US" sz="1400" dirty="0"/>
              <a:t>제 </a:t>
            </a:r>
            <a:r>
              <a:rPr lang="en-US" altLang="ko-KR" sz="1400" dirty="0"/>
              <a:t>10</a:t>
            </a:r>
            <a:r>
              <a:rPr lang="ko-KR" altLang="en-US" sz="1400" dirty="0"/>
              <a:t>조</a:t>
            </a:r>
            <a:r>
              <a:rPr lang="en-US" altLang="ko-KR" sz="1400" dirty="0"/>
              <a:t>(</a:t>
            </a:r>
            <a:r>
              <a:rPr lang="ko-KR" altLang="en-US" sz="1400" dirty="0"/>
              <a:t>불고지</a:t>
            </a:r>
            <a:r>
              <a:rPr lang="en-US" altLang="ko-KR" sz="1400" dirty="0"/>
              <a:t>)</a:t>
            </a:r>
            <a:r>
              <a:rPr lang="ko-KR" altLang="en-US" sz="1400" dirty="0"/>
              <a:t>의 경우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</a:t>
            </a:r>
            <a:r>
              <a:rPr lang="ko-KR" altLang="en-US" sz="1400" dirty="0"/>
              <a:t>일반 형사범 구속기간과 동일하여 </a:t>
            </a:r>
            <a:r>
              <a:rPr lang="en-US" altLang="ko-KR" sz="1400" dirty="0"/>
              <a:t>30</a:t>
            </a:r>
            <a:r>
              <a:rPr lang="ko-KR" altLang="en-US" sz="1400" dirty="0"/>
              <a:t>일까지 구속할 수 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5-2.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 err="1"/>
              <a:t>범죄수사의단계적</a:t>
            </a:r>
            <a:r>
              <a:rPr lang="ko-KR" altLang="en-US" sz="3200" dirty="0"/>
              <a:t> 고찰</a:t>
            </a:r>
          </a:p>
        </p:txBody>
      </p:sp>
    </p:spTree>
    <p:extLst>
      <p:ext uri="{BB962C8B-B14F-4D97-AF65-F5344CB8AC3E}">
        <p14:creationId xmlns:p14="http://schemas.microsoft.com/office/powerpoint/2010/main" val="10456687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507288" cy="4824536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7. </a:t>
            </a:r>
            <a:r>
              <a:rPr lang="ko-KR" altLang="en-US" sz="1400" dirty="0">
                <a:solidFill>
                  <a:srgbClr val="FF0000"/>
                </a:solidFill>
              </a:rPr>
              <a:t>사건송치</a:t>
            </a:r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사법경찰관은 사건에 대하여 진상을 파악하고 적용할 법령과 처리의견을 제시할 수 있을 정도가 되면 사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건을 검찰청에 송치한다</a:t>
            </a:r>
            <a:r>
              <a:rPr lang="en-US" altLang="ko-KR" sz="1400" dirty="0"/>
              <a:t>. </a:t>
            </a:r>
            <a:r>
              <a:rPr lang="ko-KR" altLang="en-US" sz="1400" dirty="0"/>
              <a:t>사건을 송치함으로써 경찰의 수사는 일단 종결 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8. </a:t>
            </a:r>
            <a:r>
              <a:rPr lang="ko-KR" altLang="en-US" sz="1400" dirty="0">
                <a:solidFill>
                  <a:srgbClr val="FF0000"/>
                </a:solidFill>
              </a:rPr>
              <a:t>송치 후 수사</a:t>
            </a:r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➀ 피의자의 여죄가 발견되면 주임검사에게 보고 후 지휘를 받아 수사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➁ 검사의 공소제기 또는 공소유지를 위한 보강수사 지시가 있을 경우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9. </a:t>
            </a:r>
            <a:r>
              <a:rPr lang="ko-KR" altLang="en-US" sz="1400" dirty="0">
                <a:solidFill>
                  <a:srgbClr val="FF0000"/>
                </a:solidFill>
              </a:rPr>
              <a:t>수사의 종결</a:t>
            </a:r>
          </a:p>
          <a:p>
            <a:pPr marL="0" indent="0" fontAlgn="base">
              <a:buNone/>
            </a:pPr>
            <a:r>
              <a:rPr lang="en-US" altLang="ko-KR" sz="1400" dirty="0"/>
              <a:t>   1) </a:t>
            </a:r>
            <a:r>
              <a:rPr lang="ko-KR" altLang="en-US" sz="1400" dirty="0"/>
              <a:t>의의 </a:t>
            </a:r>
            <a:r>
              <a:rPr lang="en-US" altLang="ko-KR" sz="1400" dirty="0"/>
              <a:t>:  </a:t>
            </a:r>
            <a:r>
              <a:rPr lang="ko-KR" altLang="en-US" sz="1400" dirty="0"/>
              <a:t>현행법상 수사의 </a:t>
            </a:r>
            <a:r>
              <a:rPr lang="ko-KR" altLang="en-US" sz="1400" dirty="0" err="1"/>
              <a:t>종결권은</a:t>
            </a:r>
            <a:r>
              <a:rPr lang="ko-KR" altLang="en-US" sz="1400" dirty="0"/>
              <a:t> 검사에게만 인정</a:t>
            </a:r>
            <a:r>
              <a:rPr lang="en-US" altLang="ko-KR" sz="1400" dirty="0"/>
              <a:t>. </a:t>
            </a:r>
            <a:r>
              <a:rPr lang="ko-KR" altLang="en-US" sz="1400" dirty="0"/>
              <a:t>다만</a:t>
            </a:r>
            <a:r>
              <a:rPr lang="en-US" altLang="ko-KR" sz="1400" dirty="0"/>
              <a:t>, 20</a:t>
            </a:r>
            <a:r>
              <a:rPr lang="ko-KR" altLang="en-US" sz="1400" dirty="0"/>
              <a:t>만원 이하의 벌금 또는 구류</a:t>
            </a:r>
            <a:r>
              <a:rPr lang="en-US" altLang="ko-KR" sz="1400" dirty="0"/>
              <a:t>, </a:t>
            </a:r>
            <a:r>
              <a:rPr lang="ko-KR" altLang="en-US" sz="1400" dirty="0"/>
              <a:t>과료에 처할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       </a:t>
            </a:r>
            <a:r>
              <a:rPr lang="ko-KR" altLang="en-US" sz="1400" dirty="0"/>
              <a:t>사건은 즉결심판에 의하여 관할경찰서장이 종결 및 기소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2) </a:t>
            </a:r>
            <a:r>
              <a:rPr lang="ko-KR" altLang="en-US" sz="1400" dirty="0"/>
              <a:t>종 류</a:t>
            </a:r>
          </a:p>
          <a:p>
            <a:pPr marL="0" indent="0" fontAlgn="base">
              <a:buNone/>
            </a:pPr>
            <a:r>
              <a:rPr lang="ko-KR" altLang="en-US" sz="1400" dirty="0"/>
              <a:t>      </a:t>
            </a:r>
            <a:r>
              <a:rPr lang="ko-KR" altLang="en-US" sz="1400" dirty="0">
                <a:solidFill>
                  <a:srgbClr val="FF0000"/>
                </a:solidFill>
              </a:rPr>
              <a:t>➀ 공소제기 </a:t>
            </a:r>
            <a:r>
              <a:rPr lang="en-US" altLang="ko-KR" sz="1400" dirty="0"/>
              <a:t>: </a:t>
            </a:r>
            <a:r>
              <a:rPr lang="ko-KR" altLang="en-US" sz="1400" dirty="0"/>
              <a:t>피의사건에 관하여 범죄의 객관적 혐의가 충분하고 소송조건 및 처벌조건을 구비하여 유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                     </a:t>
            </a:r>
            <a:r>
              <a:rPr lang="ko-KR" altLang="en-US" sz="1400" dirty="0"/>
              <a:t>죄의 판결을 얻을 수 있는 경우에 검사는 공소를 제기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5-2.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범죄수사의 단계적 고찰</a:t>
            </a:r>
          </a:p>
        </p:txBody>
      </p:sp>
    </p:spTree>
    <p:extLst>
      <p:ext uri="{BB962C8B-B14F-4D97-AF65-F5344CB8AC3E}">
        <p14:creationId xmlns:p14="http://schemas.microsoft.com/office/powerpoint/2010/main" val="15492005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507288" cy="4824536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➁ </a:t>
            </a:r>
            <a:r>
              <a:rPr lang="en-US" altLang="ko-KR" sz="1400" dirty="0" err="1">
                <a:solidFill>
                  <a:srgbClr val="FF0000"/>
                </a:solidFill>
              </a:rPr>
              <a:t>협의의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err="1">
                <a:solidFill>
                  <a:srgbClr val="FF0000"/>
                </a:solidFill>
              </a:rPr>
              <a:t>불기소처분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</a:t>
            </a:r>
            <a:r>
              <a:rPr lang="en-US" altLang="ko-KR" sz="1200" dirty="0"/>
              <a:t>※ </a:t>
            </a:r>
            <a:r>
              <a:rPr lang="ko-KR" altLang="en-US" sz="1200" dirty="0"/>
              <a:t>기소유예는 협의의 불기소처분에 해당하지 않는다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➂ 기소유예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피의사건에 대하여 범죄의 혐의가 인정되고 소송조건이 구비되었으나 형법 제 </a:t>
            </a:r>
            <a:r>
              <a:rPr lang="en-US" altLang="ko-KR" sz="1400" dirty="0"/>
              <a:t>51</a:t>
            </a:r>
            <a:r>
              <a:rPr lang="ko-KR" altLang="en-US" sz="1400" dirty="0"/>
              <a:t>조 참작 범인의 연령</a:t>
            </a:r>
            <a:r>
              <a:rPr lang="en-US" altLang="ko-KR" sz="1400" dirty="0"/>
              <a:t>, </a:t>
            </a:r>
            <a:r>
              <a:rPr lang="ko-KR" altLang="en-US" sz="1400" dirty="0"/>
              <a:t>성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행</a:t>
            </a:r>
            <a:r>
              <a:rPr lang="en-US" altLang="ko-KR" sz="1400" dirty="0"/>
              <a:t>, </a:t>
            </a:r>
            <a:r>
              <a:rPr lang="ko-KR" altLang="en-US" sz="1400" dirty="0"/>
              <a:t>지능과 환경</a:t>
            </a:r>
            <a:r>
              <a:rPr lang="en-US" altLang="ko-KR" sz="1400" dirty="0"/>
              <a:t>, </a:t>
            </a:r>
            <a:r>
              <a:rPr lang="ko-KR" altLang="en-US" sz="1400" dirty="0"/>
              <a:t>피해자에 대한 관계</a:t>
            </a:r>
            <a:r>
              <a:rPr lang="en-US" altLang="ko-KR" sz="1400" dirty="0"/>
              <a:t>, </a:t>
            </a:r>
            <a:r>
              <a:rPr lang="ko-KR" altLang="en-US" sz="1400" dirty="0"/>
              <a:t>범행의 동기 </a:t>
            </a:r>
            <a:r>
              <a:rPr lang="en-US" altLang="ko-KR" sz="1400" dirty="0"/>
              <a:t>· </a:t>
            </a:r>
            <a:r>
              <a:rPr lang="ko-KR" altLang="en-US" sz="1400" dirty="0"/>
              <a:t>수단의 결과</a:t>
            </a:r>
            <a:r>
              <a:rPr lang="en-US" altLang="ko-KR" sz="1400" dirty="0"/>
              <a:t>, </a:t>
            </a:r>
            <a:r>
              <a:rPr lang="ko-KR" altLang="en-US" sz="1400" dirty="0"/>
              <a:t>범행후의 정황 등을 참작하여 공소를 제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기하지 아니하는 경우를 말한다</a:t>
            </a:r>
            <a:r>
              <a:rPr lang="en-US" altLang="ko-KR" sz="1400" dirty="0"/>
              <a:t>(</a:t>
            </a:r>
            <a:r>
              <a:rPr lang="ko-KR" altLang="en-US" sz="1400" dirty="0"/>
              <a:t>형사소송법 제</a:t>
            </a:r>
            <a:r>
              <a:rPr lang="en-US" altLang="ko-KR" sz="1400" dirty="0"/>
              <a:t>247</a:t>
            </a:r>
            <a:r>
              <a:rPr lang="ko-KR" altLang="en-US" sz="1400" dirty="0"/>
              <a:t>조</a:t>
            </a:r>
            <a:r>
              <a:rPr lang="en-US" altLang="ko-KR" sz="1400" dirty="0"/>
              <a:t>). 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5-2.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범죄수사의 단계적 고찰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052096"/>
              </p:ext>
            </p:extLst>
          </p:nvPr>
        </p:nvGraphicFramePr>
        <p:xfrm>
          <a:off x="611560" y="1844825"/>
          <a:ext cx="7992888" cy="2111360"/>
        </p:xfrm>
        <a:graphic>
          <a:graphicData uri="http://schemas.openxmlformats.org/drawingml/2006/table">
            <a:tbl>
              <a:tblPr/>
              <a:tblGrid>
                <a:gridCol w="989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3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0182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혐의 없음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9209" marR="39209" marT="10840" marB="108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피의사건에 관하여 공소를 제기함에 충분한 범죄의 객 관적 혐의가 없는 경우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유죄판결을 받기에는 증거가 불충분한 경우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피의자의 자백에 대하여 보강증거가 없는 경우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피의사실을 특정할 수 없는 경우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9209" marR="39209" marT="10840" marB="108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80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죄가 안됨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9209" marR="39209" marT="10840" marB="108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피의사실이 범죄구성요건에 해당하나 위법성조각사유나 책임조각사유가 있는 경우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9209" marR="39209" marT="10840" marB="108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59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공소권 없음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9209" marR="39209" marT="10840" marB="108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피의사건에 관하여 형 면제의 사유가 있는 경우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피의사건에 관하여 소송조건이 결여된 경우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9209" marR="39209" marT="10840" marB="108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74337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507288" cy="4824536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➃ 기소중지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피의자의 소재가 판명되지 않은 경우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-  </a:t>
            </a:r>
            <a:r>
              <a:rPr lang="ko-KR" altLang="en-US" sz="1400" dirty="0"/>
              <a:t>기소중지는 잠정적인 수사종결 이라는 점에서 협의의 불기소처분과 구별된다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➄ 공소보류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검사는 국가보안법위반의 죄를 범한 자에 대하여 형법 제</a:t>
            </a:r>
            <a:r>
              <a:rPr lang="en-US" altLang="ko-KR" sz="1400" dirty="0"/>
              <a:t>51</a:t>
            </a:r>
            <a:r>
              <a:rPr lang="ko-KR" altLang="en-US" sz="1400" dirty="0"/>
              <a:t>조의 사항을 참작하여 공소제기를 보류할 수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공소보류를 받은 자가 공소의 제기 없이 </a:t>
            </a:r>
            <a:r>
              <a:rPr lang="en-US" altLang="ko-KR" sz="1400" dirty="0"/>
              <a:t>2</a:t>
            </a:r>
            <a:r>
              <a:rPr lang="ko-KR" altLang="en-US" sz="1400" dirty="0"/>
              <a:t>년을 경 과한 후에는 소추할 수 없다</a:t>
            </a:r>
            <a:r>
              <a:rPr lang="en-US" altLang="ko-KR" sz="1400" dirty="0"/>
              <a:t>(</a:t>
            </a:r>
            <a:r>
              <a:rPr lang="ko-KR" altLang="en-US" sz="1400" dirty="0"/>
              <a:t>국가보안법 제</a:t>
            </a:r>
            <a:r>
              <a:rPr lang="en-US" altLang="ko-KR" sz="1400" dirty="0"/>
              <a:t>20</a:t>
            </a:r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조 제</a:t>
            </a:r>
            <a:r>
              <a:rPr lang="en-US" altLang="ko-KR" sz="1400" dirty="0"/>
              <a:t>1</a:t>
            </a:r>
            <a:r>
              <a:rPr lang="ko-KR" altLang="en-US" sz="1400" dirty="0"/>
              <a:t>항</a:t>
            </a:r>
            <a:r>
              <a:rPr lang="en-US" altLang="ko-KR" sz="1400" dirty="0"/>
              <a:t>).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➅ 타관송치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경찰의견은 이송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검사는 사건이 그 소속 검찰청에 대응한 법원의 관할에 속하지 아니한 때에는 사건을 서류 </a:t>
            </a:r>
            <a:r>
              <a:rPr lang="en-US" altLang="ko-KR" sz="1400" dirty="0"/>
              <a:t>· </a:t>
            </a:r>
            <a:r>
              <a:rPr lang="ko-KR" altLang="en-US" sz="1400" dirty="0"/>
              <a:t>증거물과 함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께 관할법원에 대등하는 검찰청의 검사에게 송치하여야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※ </a:t>
            </a:r>
            <a:r>
              <a:rPr lang="ko-KR" altLang="en-US" sz="1400" dirty="0" err="1"/>
              <a:t>각하사유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불기소처분의 일종으로 고소</a:t>
            </a:r>
            <a:r>
              <a:rPr lang="en-US" altLang="ko-KR" sz="1400" dirty="0"/>
              <a:t>. </a:t>
            </a:r>
            <a:r>
              <a:rPr lang="ko-KR" altLang="en-US" sz="1400" dirty="0"/>
              <a:t>고발사건에 한하여 시행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5-2.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범죄수사의 단계적 고찰</a:t>
            </a:r>
          </a:p>
        </p:txBody>
      </p:sp>
    </p:spTree>
    <p:extLst>
      <p:ext uri="{BB962C8B-B14F-4D97-AF65-F5344CB8AC3E}">
        <p14:creationId xmlns:p14="http://schemas.microsoft.com/office/powerpoint/2010/main" val="23239051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내사의 개념 및 근거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1) </a:t>
            </a:r>
            <a:r>
              <a:rPr lang="ko-KR" altLang="en-US" sz="1400" dirty="0"/>
              <a:t>의의</a:t>
            </a:r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범죄혐의 유무를 확인하기 위하여 입건전의 단계에서 수행하는 수사기관의 조사활동</a:t>
            </a:r>
            <a:r>
              <a:rPr lang="ko-KR" altLang="en-US" sz="1400" dirty="0"/>
              <a:t>으로 범죄수사규칙</a:t>
            </a:r>
            <a:r>
              <a:rPr lang="en-US" altLang="ko-KR" sz="1400" dirty="0"/>
              <a:t>, </a:t>
            </a:r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경찰내사처리규칙 등이 있음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2)</a:t>
            </a:r>
            <a:r>
              <a:rPr lang="ko-KR" altLang="en-US" sz="1400" dirty="0"/>
              <a:t>내사의 종류</a:t>
            </a:r>
          </a:p>
          <a:p>
            <a:pPr marL="0" indent="0" fontAlgn="base">
              <a:buNone/>
            </a:pPr>
            <a:r>
              <a:rPr lang="ko-KR" altLang="en-US" sz="1400" dirty="0"/>
              <a:t>    ➀ 첩보내사</a:t>
            </a:r>
            <a:r>
              <a:rPr lang="en-US" altLang="ko-KR" sz="1400" dirty="0"/>
              <a:t>: </a:t>
            </a:r>
            <a:r>
              <a:rPr lang="ko-KR" altLang="en-US" sz="1400" dirty="0"/>
              <a:t>범죄첩보에 대한 내사</a:t>
            </a:r>
          </a:p>
          <a:p>
            <a:pPr marL="0" indent="0" fontAlgn="base">
              <a:buNone/>
            </a:pPr>
            <a:r>
              <a:rPr lang="ko-KR" altLang="en-US" sz="1400" dirty="0"/>
              <a:t>    ➁ 진정</a:t>
            </a:r>
            <a:r>
              <a:rPr lang="en-US" altLang="ko-KR" sz="1400" dirty="0"/>
              <a:t>. </a:t>
            </a:r>
            <a:r>
              <a:rPr lang="ko-KR" altLang="en-US" sz="1400" dirty="0"/>
              <a:t>탄원내사</a:t>
            </a:r>
            <a:r>
              <a:rPr lang="en-US" altLang="ko-KR" sz="1400" dirty="0"/>
              <a:t>: </a:t>
            </a:r>
            <a:r>
              <a:rPr lang="ko-KR" altLang="en-US" sz="1400" dirty="0"/>
              <a:t>진정</a:t>
            </a:r>
            <a:r>
              <a:rPr lang="en-US" altLang="ko-KR" sz="1400" dirty="0"/>
              <a:t>. </a:t>
            </a:r>
            <a:r>
              <a:rPr lang="ko-KR" altLang="en-US" sz="1400" dirty="0"/>
              <a:t>탄원서에 대한 내사</a:t>
            </a:r>
          </a:p>
          <a:p>
            <a:pPr marL="0" indent="0" fontAlgn="base">
              <a:buNone/>
            </a:pPr>
            <a:r>
              <a:rPr lang="ko-KR" altLang="en-US" sz="1400" dirty="0"/>
              <a:t>    ➂ 일반내사</a:t>
            </a:r>
            <a:r>
              <a:rPr lang="en-US" altLang="ko-KR" sz="1400" dirty="0"/>
              <a:t>: </a:t>
            </a:r>
            <a:r>
              <a:rPr lang="ko-KR" altLang="en-US" sz="1400" dirty="0"/>
              <a:t>첩보내사와 진정</a:t>
            </a:r>
            <a:r>
              <a:rPr lang="en-US" altLang="ko-KR" sz="1400" dirty="0"/>
              <a:t>. </a:t>
            </a:r>
            <a:r>
              <a:rPr lang="ko-KR" altLang="en-US" sz="1400" dirty="0"/>
              <a:t>탄원내사를 제외한 내사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3) </a:t>
            </a:r>
            <a:r>
              <a:rPr lang="ko-KR" altLang="en-US" sz="1400" dirty="0"/>
              <a:t>내사의 단서와 수사의 단서</a:t>
            </a:r>
            <a:r>
              <a:rPr lang="en-US" altLang="ko-KR" sz="1400" dirty="0"/>
              <a:t>(</a:t>
            </a:r>
            <a:r>
              <a:rPr lang="ko-KR" altLang="en-US" sz="1400" dirty="0"/>
              <a:t>동일함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내사의 단서</a:t>
            </a:r>
            <a:r>
              <a:rPr lang="en-US" altLang="ko-KR" sz="1400" dirty="0"/>
              <a:t>: </a:t>
            </a:r>
            <a:r>
              <a:rPr lang="ko-KR" altLang="en-US" sz="1400" dirty="0"/>
              <a:t>단서 내용이 혐의유무를 먼저 밝힐 필요가 있을 경우 </a:t>
            </a:r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수사의 단서</a:t>
            </a:r>
            <a:r>
              <a:rPr lang="en-US" altLang="ko-KR" sz="1400" dirty="0"/>
              <a:t>: </a:t>
            </a:r>
            <a:r>
              <a:rPr lang="ko-KR" altLang="en-US" sz="1400" dirty="0"/>
              <a:t>이미 혐의가 있다고 판단되어 수사를 할 필요가 있을 때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5-3-1.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내사</a:t>
            </a:r>
          </a:p>
        </p:txBody>
      </p:sp>
    </p:spTree>
    <p:extLst>
      <p:ext uri="{BB962C8B-B14F-4D97-AF65-F5344CB8AC3E}">
        <p14:creationId xmlns:p14="http://schemas.microsoft.com/office/powerpoint/2010/main" val="9586953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내사의 진행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1) </a:t>
            </a:r>
            <a:r>
              <a:rPr lang="ko-KR" altLang="en-US" sz="1400" dirty="0" err="1"/>
              <a:t>피내사자</a:t>
            </a:r>
            <a:r>
              <a:rPr lang="ko-KR" altLang="en-US" sz="1400" dirty="0"/>
              <a:t> 조사</a:t>
            </a:r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임의수사원칙이 준용되며 진술거부권</a:t>
            </a:r>
            <a:r>
              <a:rPr lang="en-US" altLang="ko-KR" sz="1400" dirty="0"/>
              <a:t>, </a:t>
            </a:r>
            <a:r>
              <a:rPr lang="ko-KR" altLang="en-US" sz="1400" dirty="0"/>
              <a:t>변호인 접견교통권 등 인권보장과 </a:t>
            </a:r>
            <a:r>
              <a:rPr lang="ko-KR" altLang="en-US" sz="1400" dirty="0" err="1"/>
              <a:t>방어권을</a:t>
            </a:r>
            <a:r>
              <a:rPr lang="ko-KR" altLang="en-US" sz="1400" dirty="0"/>
              <a:t> 위한 권리가 보장됨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2) </a:t>
            </a:r>
            <a:r>
              <a:rPr lang="ko-KR" altLang="en-US" sz="1400" dirty="0"/>
              <a:t>대물적 강제조치</a:t>
            </a:r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체포</a:t>
            </a:r>
            <a:r>
              <a:rPr lang="en-US" altLang="ko-KR" sz="1400" dirty="0"/>
              <a:t>. </a:t>
            </a:r>
            <a:r>
              <a:rPr lang="ko-KR" altLang="en-US" sz="1400" dirty="0"/>
              <a:t>구속 등 대인적 강제조치는 불가하나 </a:t>
            </a:r>
            <a:r>
              <a:rPr lang="ko-KR" altLang="en-US" sz="1400" dirty="0">
                <a:solidFill>
                  <a:srgbClr val="FF0000"/>
                </a:solidFill>
              </a:rPr>
              <a:t>대물적 강제조치는 가능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내사의 종결</a:t>
            </a:r>
          </a:p>
          <a:p>
            <a:pPr marL="0" indent="0" fontAlgn="base">
              <a:buNone/>
            </a:pPr>
            <a:r>
              <a:rPr lang="en-US" altLang="ko-KR" sz="1400" dirty="0"/>
              <a:t>   1) </a:t>
            </a:r>
            <a:r>
              <a:rPr lang="ko-KR" altLang="en-US" sz="1400" dirty="0"/>
              <a:t>입건하지 않는 내사처리와 입건하는 내사처리</a:t>
            </a:r>
          </a:p>
          <a:p>
            <a:pPr marL="0" indent="0" fontAlgn="base">
              <a:buNone/>
            </a:pPr>
            <a:r>
              <a:rPr lang="ko-KR" altLang="en-US" sz="1400" dirty="0"/>
              <a:t>     ➀ </a:t>
            </a:r>
            <a:r>
              <a:rPr lang="ko-KR" altLang="en-US" sz="1400" dirty="0">
                <a:solidFill>
                  <a:srgbClr val="FF0000"/>
                </a:solidFill>
              </a:rPr>
              <a:t>내사결과 범죄혐의가 있고 입건의 필요와 가치가 있으면 내사종결 후  </a:t>
            </a:r>
            <a:r>
              <a:rPr lang="ko-KR" altLang="en-US" sz="1400" dirty="0" err="1">
                <a:solidFill>
                  <a:srgbClr val="FF0000"/>
                </a:solidFill>
              </a:rPr>
              <a:t>범죄사건부에</a:t>
            </a:r>
            <a:r>
              <a:rPr lang="ko-KR" altLang="en-US" sz="1400" dirty="0">
                <a:solidFill>
                  <a:srgbClr val="FF0000"/>
                </a:solidFill>
              </a:rPr>
              <a:t>  등재하여 입건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    </a:t>
            </a:r>
            <a:r>
              <a:rPr lang="ko-KR" altLang="en-US" sz="1400" dirty="0">
                <a:solidFill>
                  <a:srgbClr val="FF0000"/>
                </a:solidFill>
              </a:rPr>
              <a:t>수사착수</a:t>
            </a:r>
          </a:p>
          <a:p>
            <a:pPr marL="0" indent="0" fontAlgn="base">
              <a:buNone/>
            </a:pPr>
            <a:r>
              <a:rPr lang="ko-KR" altLang="en-US" sz="1400" dirty="0"/>
              <a:t>     ➁ 혐의가 없으면 경찰서장의 결재 후 내사종결</a:t>
            </a:r>
          </a:p>
          <a:p>
            <a:pPr marL="0" indent="0" fontAlgn="base">
              <a:buNone/>
            </a:pPr>
            <a:r>
              <a:rPr lang="en-US" altLang="ko-KR" sz="1400" dirty="0"/>
              <a:t>    2) </a:t>
            </a:r>
            <a:r>
              <a:rPr lang="ko-KR" altLang="en-US" sz="1400" dirty="0"/>
              <a:t>처분결과 통지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진정</a:t>
            </a:r>
            <a:r>
              <a:rPr lang="en-US" altLang="ko-KR" sz="1400" dirty="0"/>
              <a:t>. </a:t>
            </a:r>
            <a:r>
              <a:rPr lang="ko-KR" altLang="en-US" sz="1400" dirty="0"/>
              <a:t>탄원 등  </a:t>
            </a:r>
            <a:r>
              <a:rPr lang="ko-KR" altLang="en-US" sz="1400" dirty="0" err="1"/>
              <a:t>내사종결시</a:t>
            </a:r>
            <a:r>
              <a:rPr lang="ko-KR" altLang="en-US" sz="1400" dirty="0"/>
              <a:t> 종결한 날로부터 </a:t>
            </a:r>
            <a:r>
              <a:rPr lang="en-US" altLang="ko-KR" sz="1400" dirty="0"/>
              <a:t>7</a:t>
            </a:r>
            <a:r>
              <a:rPr lang="ko-KR" altLang="en-US" sz="1400" dirty="0"/>
              <a:t>일 이내에 처분결과 통지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5-3-1.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내사</a:t>
            </a:r>
          </a:p>
        </p:txBody>
      </p:sp>
    </p:spTree>
    <p:extLst>
      <p:ext uri="{BB962C8B-B14F-4D97-AF65-F5344CB8AC3E}">
        <p14:creationId xmlns:p14="http://schemas.microsoft.com/office/powerpoint/2010/main" val="41264431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96752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1. </a:t>
            </a:r>
            <a:r>
              <a:rPr lang="ko-KR" altLang="en-US" sz="1300" dirty="0"/>
              <a:t>의의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1)</a:t>
            </a:r>
            <a:r>
              <a:rPr lang="ko-KR" altLang="en-US" sz="1300" dirty="0"/>
              <a:t>개념</a:t>
            </a:r>
          </a:p>
          <a:p>
            <a:pPr marL="0" indent="0" fontAlgn="base">
              <a:buNone/>
            </a:pPr>
            <a:r>
              <a:rPr lang="en-US" altLang="ko-KR" sz="1300" dirty="0"/>
              <a:t>     - </a:t>
            </a:r>
            <a:r>
              <a:rPr lang="ko-KR" altLang="en-US" sz="1300" dirty="0"/>
              <a:t>수사기관이 최초로 사건을 수리하여 수사를 개시하는 것을 의미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 - </a:t>
            </a:r>
            <a:r>
              <a:rPr lang="ko-KR" altLang="en-US" sz="1300" dirty="0">
                <a:solidFill>
                  <a:srgbClr val="FF0000"/>
                </a:solidFill>
              </a:rPr>
              <a:t>실무상 </a:t>
            </a:r>
            <a:r>
              <a:rPr lang="ko-KR" altLang="en-US" sz="1300" dirty="0" err="1">
                <a:solidFill>
                  <a:srgbClr val="FF0000"/>
                </a:solidFill>
              </a:rPr>
              <a:t>범죄사건부에</a:t>
            </a:r>
            <a:r>
              <a:rPr lang="ko-KR" altLang="en-US" sz="1300" dirty="0">
                <a:solidFill>
                  <a:srgbClr val="FF0000"/>
                </a:solidFill>
              </a:rPr>
              <a:t> 기재하고 사건번호를 부여함을 의미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2)</a:t>
            </a:r>
            <a:r>
              <a:rPr lang="ko-KR" altLang="en-US" sz="1300" dirty="0"/>
              <a:t>구별개념</a:t>
            </a:r>
            <a:endParaRPr lang="en-US" altLang="ko-KR" sz="1300" dirty="0"/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(1)</a:t>
            </a:r>
            <a:r>
              <a:rPr lang="ko-KR" altLang="en-US" sz="1300" dirty="0"/>
              <a:t>범죄인지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범죄인지라 함은 </a:t>
            </a:r>
            <a:r>
              <a:rPr lang="ko-KR" altLang="en-US" sz="1300" dirty="0">
                <a:solidFill>
                  <a:srgbClr val="FF0000"/>
                </a:solidFill>
              </a:rPr>
              <a:t>수사기관이 고소 </a:t>
            </a:r>
            <a:r>
              <a:rPr lang="en-US" altLang="ko-KR" sz="1300" dirty="0">
                <a:solidFill>
                  <a:srgbClr val="FF0000"/>
                </a:solidFill>
              </a:rPr>
              <a:t>· </a:t>
            </a:r>
            <a:r>
              <a:rPr lang="ko-KR" altLang="en-US" sz="1300" dirty="0">
                <a:solidFill>
                  <a:srgbClr val="FF0000"/>
                </a:solidFill>
              </a:rPr>
              <a:t>고발 </a:t>
            </a:r>
            <a:r>
              <a:rPr lang="en-US" altLang="ko-KR" sz="1300" dirty="0">
                <a:solidFill>
                  <a:srgbClr val="FF0000"/>
                </a:solidFill>
              </a:rPr>
              <a:t>· </a:t>
            </a:r>
            <a:r>
              <a:rPr lang="ko-KR" altLang="en-US" sz="1300" dirty="0">
                <a:solidFill>
                  <a:srgbClr val="FF0000"/>
                </a:solidFill>
              </a:rPr>
              <a:t>자수 </a:t>
            </a:r>
            <a:r>
              <a:rPr lang="en-US" altLang="ko-KR" sz="1300" dirty="0">
                <a:solidFill>
                  <a:srgbClr val="FF0000"/>
                </a:solidFill>
              </a:rPr>
              <a:t>· </a:t>
            </a:r>
            <a:r>
              <a:rPr lang="ko-KR" altLang="en-US" sz="1300" dirty="0">
                <a:solidFill>
                  <a:srgbClr val="FF0000"/>
                </a:solidFill>
              </a:rPr>
              <a:t>수사지휘 이외의 원인에 의하여 </a:t>
            </a:r>
            <a:r>
              <a:rPr lang="ko-KR" altLang="en-US" sz="1300" u="sng" dirty="0"/>
              <a:t>직접 범죄혐의를 인정하고 수</a:t>
            </a:r>
            <a:endParaRPr lang="en-US" altLang="ko-KR" sz="1300" u="sng" dirty="0"/>
          </a:p>
          <a:p>
            <a:pPr marL="0" indent="0" fontAlgn="base">
              <a:buNone/>
            </a:pPr>
            <a:r>
              <a:rPr lang="en-US" altLang="ko-KR" sz="1300" dirty="0"/>
              <a:t>         </a:t>
            </a:r>
            <a:r>
              <a:rPr lang="ko-KR" altLang="en-US" sz="1300" u="sng" dirty="0"/>
              <a:t>사를 착수하는 것으로 사법경찰관리가 수사의 단서를 얻어 수사에 착수한 때에 범죄인지 보고</a:t>
            </a:r>
            <a:r>
              <a:rPr lang="ko-KR" altLang="en-US" sz="1300" dirty="0"/>
              <a:t>서를 작성한다</a:t>
            </a:r>
            <a:r>
              <a:rPr lang="en-US" altLang="ko-KR" sz="1300" dirty="0"/>
              <a:t>. </a:t>
            </a:r>
          </a:p>
          <a:p>
            <a:pPr marL="0" indent="0" fontAlgn="base">
              <a:buNone/>
            </a:pPr>
            <a:r>
              <a:rPr lang="en-US" altLang="ko-KR" sz="1300" dirty="0"/>
              <a:t>    </a:t>
            </a:r>
          </a:p>
          <a:p>
            <a:pPr marL="0" indent="0" fontAlgn="base">
              <a:buNone/>
            </a:pPr>
            <a:r>
              <a:rPr lang="en-US" altLang="ko-KR" sz="1300" dirty="0"/>
              <a:t>     (2) </a:t>
            </a:r>
            <a:r>
              <a:rPr lang="ko-KR" altLang="en-US" sz="1300" dirty="0"/>
              <a:t>사건수리</a:t>
            </a:r>
          </a:p>
          <a:p>
            <a:pPr marL="0" indent="0" fontAlgn="base">
              <a:buNone/>
            </a:pPr>
            <a:r>
              <a:rPr lang="ko-KR" altLang="en-US" sz="1300" dirty="0"/>
              <a:t>       </a:t>
            </a:r>
            <a:r>
              <a:rPr lang="en-US" altLang="ko-KR" sz="1300" dirty="0"/>
              <a:t>- </a:t>
            </a:r>
            <a:r>
              <a:rPr lang="ko-KR" altLang="en-US" sz="1300" dirty="0"/>
              <a:t>수사개시와 관계없이 수사관서에 </a:t>
            </a:r>
            <a:r>
              <a:rPr lang="ko-KR" altLang="en-US" sz="1300" dirty="0">
                <a:solidFill>
                  <a:srgbClr val="FF0000"/>
                </a:solidFill>
              </a:rPr>
              <a:t>사건이 접수되는 모든 것을 총칭</a:t>
            </a:r>
          </a:p>
          <a:p>
            <a:pPr fontAlgn="base"/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2. </a:t>
            </a:r>
            <a:r>
              <a:rPr lang="ko-KR" altLang="en-US" sz="1300" dirty="0"/>
              <a:t>수사개시</a:t>
            </a:r>
            <a:r>
              <a:rPr lang="en-US" altLang="ko-KR" sz="1300" dirty="0"/>
              <a:t>(</a:t>
            </a:r>
            <a:r>
              <a:rPr lang="ko-KR" altLang="en-US" sz="1300" dirty="0"/>
              <a:t>입건</a:t>
            </a:r>
            <a:r>
              <a:rPr lang="en-US" altLang="ko-KR" sz="1300" dirty="0"/>
              <a:t>)</a:t>
            </a:r>
            <a:r>
              <a:rPr lang="ko-KR" altLang="en-US" sz="1300" dirty="0"/>
              <a:t>의 원인 및 효과</a:t>
            </a:r>
          </a:p>
          <a:p>
            <a:pPr marL="0" indent="0" fontAlgn="base">
              <a:buNone/>
            </a:pPr>
            <a:r>
              <a:rPr lang="en-US" altLang="ko-KR" sz="1300" dirty="0"/>
              <a:t>   1) </a:t>
            </a:r>
            <a:r>
              <a:rPr lang="ko-KR" altLang="en-US" sz="1300" dirty="0"/>
              <a:t>수사개시</a:t>
            </a:r>
            <a:r>
              <a:rPr lang="en-US" altLang="ko-KR" sz="1300" dirty="0"/>
              <a:t>(</a:t>
            </a:r>
            <a:r>
              <a:rPr lang="ko-KR" altLang="en-US" sz="1300" dirty="0"/>
              <a:t>입건</a:t>
            </a:r>
            <a:r>
              <a:rPr lang="en-US" altLang="ko-KR" sz="1300" dirty="0"/>
              <a:t>)</a:t>
            </a:r>
            <a:r>
              <a:rPr lang="ko-KR" altLang="en-US" sz="1300" dirty="0"/>
              <a:t>의 원인</a:t>
            </a:r>
          </a:p>
          <a:p>
            <a:pPr marL="0" indent="0" fontAlgn="base">
              <a:buNone/>
            </a:pPr>
            <a:r>
              <a:rPr lang="ko-KR" altLang="en-US" sz="1300" dirty="0"/>
              <a:t>      </a:t>
            </a:r>
            <a:r>
              <a:rPr lang="en-US" altLang="ko-KR" sz="1300" dirty="0"/>
              <a:t>- </a:t>
            </a:r>
            <a:r>
              <a:rPr lang="ko-KR" altLang="en-US" sz="1300" dirty="0"/>
              <a:t>일반적으로 </a:t>
            </a:r>
            <a:r>
              <a:rPr lang="ko-KR" altLang="en-US" sz="1300" dirty="0">
                <a:solidFill>
                  <a:srgbClr val="FF0000"/>
                </a:solidFill>
              </a:rPr>
              <a:t>내사를 통한 범죄의 인지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고소</a:t>
            </a:r>
            <a:r>
              <a:rPr lang="en-US" altLang="ko-KR" sz="1300" dirty="0">
                <a:solidFill>
                  <a:srgbClr val="FF0000"/>
                </a:solidFill>
              </a:rPr>
              <a:t>. </a:t>
            </a:r>
            <a:r>
              <a:rPr lang="ko-KR" altLang="en-US" sz="1300" dirty="0">
                <a:solidFill>
                  <a:srgbClr val="FF0000"/>
                </a:solidFill>
              </a:rPr>
              <a:t>고발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현행범체포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변사체 검시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검사의 수사지휘</a:t>
            </a:r>
            <a:r>
              <a:rPr lang="ko-KR" altLang="en-US" sz="1300" dirty="0"/>
              <a:t>가 있을 때 수사를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</a:t>
            </a:r>
            <a:r>
              <a:rPr lang="ko-KR" altLang="en-US" sz="1300" dirty="0"/>
              <a:t>개시함</a:t>
            </a:r>
          </a:p>
          <a:p>
            <a:pPr marL="0" indent="0" fontAlgn="base">
              <a:buNone/>
            </a:pPr>
            <a:r>
              <a:rPr lang="en-US" altLang="ko-KR" sz="1300" dirty="0"/>
              <a:t>   2) </a:t>
            </a:r>
            <a:r>
              <a:rPr lang="ko-KR" altLang="en-US" sz="1300" dirty="0"/>
              <a:t>수사개시</a:t>
            </a:r>
            <a:r>
              <a:rPr lang="en-US" altLang="ko-KR" sz="1300" dirty="0"/>
              <a:t>(</a:t>
            </a:r>
            <a:r>
              <a:rPr lang="ko-KR" altLang="en-US" sz="1300" dirty="0"/>
              <a:t>입건</a:t>
            </a:r>
            <a:r>
              <a:rPr lang="en-US" altLang="ko-KR" sz="1300" dirty="0"/>
              <a:t>)</a:t>
            </a:r>
            <a:r>
              <a:rPr lang="ko-KR" altLang="en-US" sz="1300" dirty="0"/>
              <a:t>의 효과</a:t>
            </a:r>
          </a:p>
          <a:p>
            <a:pPr marL="0" indent="0" fontAlgn="base">
              <a:buNone/>
            </a:pPr>
            <a:r>
              <a:rPr lang="ko-KR" altLang="en-US" sz="1300" dirty="0"/>
              <a:t>     </a:t>
            </a:r>
            <a:r>
              <a:rPr lang="en-US" altLang="ko-KR" sz="1300" dirty="0"/>
              <a:t>- </a:t>
            </a:r>
            <a:r>
              <a:rPr lang="ko-KR" altLang="en-US" sz="1300" dirty="0">
                <a:solidFill>
                  <a:srgbClr val="FF0000"/>
                </a:solidFill>
              </a:rPr>
              <a:t>입건과 동시에 용의자에서 피의자로 신분전환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사법경찰관은 수사종결의무 발생하며 의견서 작성하여 </a:t>
            </a:r>
            <a:r>
              <a:rPr lang="ko-KR" altLang="en-US" sz="1300" dirty="0" err="1">
                <a:solidFill>
                  <a:srgbClr val="FF0000"/>
                </a:solidFill>
              </a:rPr>
              <a:t>송치하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   </a:t>
            </a:r>
            <a:r>
              <a:rPr lang="ko-KR" altLang="en-US" sz="1300" dirty="0">
                <a:solidFill>
                  <a:srgbClr val="FF0000"/>
                </a:solidFill>
              </a:rPr>
              <a:t>여야 함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5-3-2.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개시</a:t>
            </a:r>
          </a:p>
        </p:txBody>
      </p:sp>
    </p:spTree>
    <p:extLst>
      <p:ext uri="{BB962C8B-B14F-4D97-AF65-F5344CB8AC3E}">
        <p14:creationId xmlns:p14="http://schemas.microsoft.com/office/powerpoint/2010/main" val="24087587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96752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수사기관의 직접인지 또는 자신의 체험에 의한 경우</a:t>
            </a:r>
          </a:p>
          <a:p>
            <a:pPr marL="0" indent="0" fontAlgn="base">
              <a:buNone/>
            </a:pPr>
            <a:r>
              <a:rPr lang="en-US" altLang="ko-KR" sz="1400" dirty="0"/>
              <a:t>    -  </a:t>
            </a:r>
            <a:r>
              <a:rPr lang="ko-KR" altLang="en-US" sz="1400" dirty="0">
                <a:solidFill>
                  <a:srgbClr val="7030A0"/>
                </a:solidFill>
              </a:rPr>
              <a:t>범죄첩보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불심검문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현행범체포</a:t>
            </a:r>
            <a:r>
              <a:rPr lang="en-US" altLang="ko-KR" sz="1400" dirty="0">
                <a:solidFill>
                  <a:srgbClr val="7030A0"/>
                </a:solidFill>
              </a:rPr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변사자 검시 등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 </a:t>
            </a:r>
            <a:r>
              <a:rPr lang="en-US" altLang="ko-KR" sz="1400" dirty="0"/>
              <a:t>1) </a:t>
            </a:r>
            <a:r>
              <a:rPr lang="ko-KR" altLang="en-US" sz="1400" dirty="0"/>
              <a:t>범죄첩보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수사첩보의 한 내용으로 범죄수사상 참고가 될 만한 제반 사항</a:t>
            </a:r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</a:p>
          <a:p>
            <a:pPr marL="0" indent="0" fontAlgn="base">
              <a:buNone/>
            </a:pPr>
            <a:r>
              <a:rPr lang="en-US" altLang="ko-KR" sz="1400" dirty="0"/>
              <a:t>       (1) </a:t>
            </a:r>
            <a:r>
              <a:rPr lang="ko-KR" altLang="en-US" sz="1400" dirty="0"/>
              <a:t>범죄첩보의 종류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➀ 수사 첩보</a:t>
            </a:r>
            <a:r>
              <a:rPr lang="en-US" altLang="ko-KR" sz="1400" dirty="0"/>
              <a:t>: </a:t>
            </a:r>
            <a:r>
              <a:rPr lang="ko-KR" altLang="en-US" sz="1400" dirty="0"/>
              <a:t>수사와 관련된 각종 보고자료로서 범죄첩보와 정책첩보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➁ 범죄첩보</a:t>
            </a:r>
            <a:r>
              <a:rPr lang="en-US" altLang="ko-KR" sz="1400" dirty="0"/>
              <a:t>: </a:t>
            </a:r>
            <a:r>
              <a:rPr lang="ko-KR" altLang="en-US" sz="1400" dirty="0"/>
              <a:t>범죄내사첩보와 범죄동향첩보를 포함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➂ 기획첩보</a:t>
            </a:r>
            <a:r>
              <a:rPr lang="en-US" altLang="ko-KR" sz="1400" dirty="0"/>
              <a:t>: </a:t>
            </a:r>
            <a:r>
              <a:rPr lang="ko-KR" altLang="en-US" sz="1400" dirty="0"/>
              <a:t>일정기간 집중적으로 수집이 필요한 내사단서 자료		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➃ 정책첩보</a:t>
            </a:r>
            <a:r>
              <a:rPr lang="en-US" altLang="ko-KR" sz="1400" dirty="0"/>
              <a:t>: </a:t>
            </a:r>
            <a:r>
              <a:rPr lang="ko-KR" altLang="en-US" sz="1400" dirty="0"/>
              <a:t>수사제도 및 형사정책 개선</a:t>
            </a:r>
            <a:r>
              <a:rPr lang="en-US" altLang="ko-KR" sz="1400" dirty="0"/>
              <a:t>, </a:t>
            </a:r>
            <a:r>
              <a:rPr lang="ko-KR" altLang="en-US" sz="1400" dirty="0"/>
              <a:t>범죄예방 및 검거대책 자료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(2) </a:t>
            </a:r>
            <a:r>
              <a:rPr lang="ko-KR" altLang="en-US" sz="1400" dirty="0"/>
              <a:t>첩보의 평가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➀ 특보</a:t>
            </a:r>
            <a:r>
              <a:rPr lang="en-US" altLang="ko-KR" sz="1400" dirty="0"/>
              <a:t>(10</a:t>
            </a:r>
            <a:r>
              <a:rPr lang="ko-KR" altLang="en-US" sz="1400" dirty="0"/>
              <a:t>점</a:t>
            </a:r>
            <a:r>
              <a:rPr lang="en-US" altLang="ko-KR" sz="1400" dirty="0"/>
              <a:t>): </a:t>
            </a:r>
            <a:r>
              <a:rPr lang="ko-KR" altLang="en-US" sz="1400" dirty="0"/>
              <a:t>전국적으로 활용</a:t>
            </a:r>
            <a:r>
              <a:rPr lang="en-US" altLang="ko-KR" sz="1400" dirty="0"/>
              <a:t>, </a:t>
            </a:r>
            <a:r>
              <a:rPr lang="ko-KR" altLang="en-US" sz="1400" dirty="0"/>
              <a:t>시행할 가치가 있는 첩보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➁ 중보</a:t>
            </a:r>
            <a:r>
              <a:rPr lang="en-US" altLang="ko-KR" sz="1400" dirty="0"/>
              <a:t>(5</a:t>
            </a:r>
            <a:r>
              <a:rPr lang="ko-KR" altLang="en-US" sz="1400" dirty="0"/>
              <a:t>점</a:t>
            </a:r>
            <a:r>
              <a:rPr lang="en-US" altLang="ko-KR" sz="1400" dirty="0"/>
              <a:t>): </a:t>
            </a:r>
            <a:r>
              <a:rPr lang="ko-KR" altLang="en-US" sz="1400" dirty="0"/>
              <a:t>지방청 단위에서 활용</a:t>
            </a:r>
            <a:r>
              <a:rPr lang="en-US" altLang="ko-KR" sz="1400" dirty="0"/>
              <a:t>, </a:t>
            </a:r>
            <a:r>
              <a:rPr lang="ko-KR" altLang="en-US" sz="1400" dirty="0"/>
              <a:t>시행할 가치가 있는 첩보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➂ 통보</a:t>
            </a:r>
            <a:r>
              <a:rPr lang="en-US" altLang="ko-KR" sz="1400" dirty="0"/>
              <a:t>(2</a:t>
            </a:r>
            <a:r>
              <a:rPr lang="ko-KR" altLang="en-US" sz="1400" dirty="0"/>
              <a:t>점</a:t>
            </a:r>
            <a:r>
              <a:rPr lang="en-US" altLang="ko-KR" sz="1400" dirty="0"/>
              <a:t>): </a:t>
            </a:r>
            <a:r>
              <a:rPr lang="ko-KR" altLang="en-US" sz="1400" dirty="0"/>
              <a:t>경찰서 단위에서 활용</a:t>
            </a:r>
            <a:r>
              <a:rPr lang="en-US" altLang="ko-KR" sz="1400" dirty="0"/>
              <a:t>, </a:t>
            </a:r>
            <a:r>
              <a:rPr lang="ko-KR" altLang="en-US" sz="1400" dirty="0"/>
              <a:t>시행할 가치가 있는 첩보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➃ 기록</a:t>
            </a:r>
            <a:r>
              <a:rPr lang="en-US" altLang="ko-KR" sz="1400" dirty="0"/>
              <a:t>(1</a:t>
            </a:r>
            <a:r>
              <a:rPr lang="ko-KR" altLang="en-US" sz="1400" dirty="0"/>
              <a:t>점</a:t>
            </a:r>
            <a:r>
              <a:rPr lang="en-US" altLang="ko-KR" sz="1400" dirty="0"/>
              <a:t>): </a:t>
            </a:r>
            <a:r>
              <a:rPr lang="ko-KR" altLang="en-US" sz="1400" dirty="0"/>
              <a:t>추후 활용</a:t>
            </a:r>
            <a:r>
              <a:rPr lang="en-US" altLang="ko-KR" sz="1400" dirty="0"/>
              <a:t>, </a:t>
            </a:r>
            <a:r>
              <a:rPr lang="ko-KR" altLang="en-US" sz="1400" dirty="0"/>
              <a:t>시행할 가치가 있는 첩보</a:t>
            </a:r>
          </a:p>
          <a:p>
            <a:pPr marL="0" indent="0" fontAlgn="base">
              <a:buNone/>
            </a:pPr>
            <a:r>
              <a:rPr lang="ko-KR" altLang="en-US" sz="1400" dirty="0"/>
              <a:t>         ➄ 참고</a:t>
            </a:r>
            <a:r>
              <a:rPr lang="en-US" altLang="ko-KR" sz="1400" dirty="0"/>
              <a:t>(0</a:t>
            </a:r>
            <a:r>
              <a:rPr lang="ko-KR" altLang="en-US" sz="1400" dirty="0"/>
              <a:t>점</a:t>
            </a:r>
            <a:r>
              <a:rPr lang="en-US" altLang="ko-KR" sz="1400" dirty="0"/>
              <a:t>): </a:t>
            </a:r>
            <a:r>
              <a:rPr lang="ko-KR" altLang="en-US" sz="1400" dirty="0"/>
              <a:t>단순히 수사업무에 참고가 될 뿐 사용가치가 적은 첩보</a:t>
            </a:r>
          </a:p>
          <a:p>
            <a:pPr fontAlgn="base"/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(3) </a:t>
            </a:r>
            <a:r>
              <a:rPr lang="ko-KR" altLang="en-US" sz="1400" dirty="0"/>
              <a:t>수집기준량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- </a:t>
            </a:r>
            <a:r>
              <a:rPr lang="ko-KR" altLang="en-US" sz="1400" dirty="0"/>
              <a:t>수사</a:t>
            </a:r>
            <a:r>
              <a:rPr lang="en-US" altLang="ko-KR" sz="1400" dirty="0"/>
              <a:t>.</a:t>
            </a:r>
            <a:r>
              <a:rPr lang="ko-KR" altLang="en-US" sz="1400" dirty="0"/>
              <a:t>형사 외근요원은 월 </a:t>
            </a:r>
            <a:r>
              <a:rPr lang="en-US" altLang="ko-KR" sz="1400" dirty="0"/>
              <a:t>4</a:t>
            </a:r>
            <a:r>
              <a:rPr lang="ko-KR" altLang="en-US" sz="1400" dirty="0"/>
              <a:t>건</a:t>
            </a:r>
            <a:r>
              <a:rPr lang="en-US" altLang="ko-KR" sz="1400" dirty="0"/>
              <a:t>, </a:t>
            </a:r>
            <a:r>
              <a:rPr lang="ko-KR" altLang="en-US" sz="1400" dirty="0"/>
              <a:t>수사내근</a:t>
            </a:r>
            <a:r>
              <a:rPr lang="en-US" altLang="ko-KR" sz="1400" dirty="0"/>
              <a:t>, </a:t>
            </a:r>
            <a:r>
              <a:rPr lang="ko-KR" altLang="en-US" sz="1400" dirty="0"/>
              <a:t>지구대는 </a:t>
            </a:r>
            <a:r>
              <a:rPr lang="ko-KR" altLang="en-US" sz="1400" dirty="0" err="1"/>
              <a:t>수사첩</a:t>
            </a:r>
            <a:r>
              <a:rPr lang="ko-KR" altLang="en-US" sz="1400" dirty="0"/>
              <a:t> 보 </a:t>
            </a:r>
            <a:r>
              <a:rPr lang="en-US" altLang="ko-KR" sz="1400" dirty="0"/>
              <a:t>1</a:t>
            </a:r>
            <a:r>
              <a:rPr lang="ko-KR" altLang="en-US" sz="1400" dirty="0"/>
              <a:t>건을 포함한 월 </a:t>
            </a:r>
            <a:r>
              <a:rPr lang="en-US" altLang="ko-KR" sz="1400" dirty="0"/>
              <a:t>2</a:t>
            </a:r>
            <a:r>
              <a:rPr lang="ko-KR" altLang="en-US" sz="1400" dirty="0"/>
              <a:t>건 이상 제출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5-3-3.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단서</a:t>
            </a:r>
          </a:p>
        </p:txBody>
      </p:sp>
    </p:spTree>
    <p:extLst>
      <p:ext uri="{BB962C8B-B14F-4D97-AF65-F5344CB8AC3E}">
        <p14:creationId xmlns:p14="http://schemas.microsoft.com/office/powerpoint/2010/main" val="9789603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96752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2) </a:t>
            </a:r>
            <a:r>
              <a:rPr lang="ko-KR" altLang="en-US" sz="1300" dirty="0"/>
              <a:t>불심검문</a:t>
            </a: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(1) </a:t>
            </a:r>
            <a:r>
              <a:rPr lang="ko-KR" altLang="en-US" sz="1300" dirty="0">
                <a:solidFill>
                  <a:srgbClr val="FF0000"/>
                </a:solidFill>
              </a:rPr>
              <a:t>의의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경찰관이 거동이 수상한 자를 발견하였을 때 정지시켜 질문하는 것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불심검문을 통해 범죄혐의를 확인하면 수사가 개시된다는 점에서 수 사의 단서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근거</a:t>
            </a:r>
            <a:r>
              <a:rPr lang="en-US" altLang="ko-KR" sz="1300" dirty="0"/>
              <a:t>: </a:t>
            </a:r>
            <a:r>
              <a:rPr lang="ko-KR" altLang="en-US" sz="1300" dirty="0"/>
              <a:t>경직법제 </a:t>
            </a:r>
            <a:r>
              <a:rPr lang="en-US" altLang="ko-KR" sz="1300" dirty="0"/>
              <a:t>3</a:t>
            </a:r>
            <a:r>
              <a:rPr lang="ko-KR" altLang="en-US" sz="1300" dirty="0"/>
              <a:t>조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형소법</a:t>
            </a:r>
            <a:r>
              <a:rPr lang="ko-KR" altLang="en-US" sz="1300" dirty="0"/>
              <a:t> 제</a:t>
            </a:r>
            <a:r>
              <a:rPr lang="en-US" altLang="ko-KR" sz="1300" dirty="0"/>
              <a:t>199</a:t>
            </a:r>
            <a:r>
              <a:rPr lang="ko-KR" altLang="en-US" sz="1300" dirty="0"/>
              <a:t>조</a:t>
            </a:r>
            <a:r>
              <a:rPr lang="en-US" altLang="ko-KR" sz="1300" dirty="0"/>
              <a:t>(</a:t>
            </a:r>
            <a:r>
              <a:rPr lang="ko-KR" altLang="en-US" sz="1300" dirty="0"/>
              <a:t>임의수사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 (2) </a:t>
            </a:r>
            <a:r>
              <a:rPr lang="ko-KR" altLang="en-US" sz="1300" dirty="0">
                <a:solidFill>
                  <a:srgbClr val="FF0000"/>
                </a:solidFill>
              </a:rPr>
              <a:t>대상</a:t>
            </a:r>
          </a:p>
          <a:p>
            <a:pPr marL="0" indent="0" fontAlgn="base">
              <a:buNone/>
            </a:pPr>
            <a:r>
              <a:rPr lang="ko-KR" altLang="en-US" sz="1300" dirty="0"/>
              <a:t>       </a:t>
            </a:r>
            <a:r>
              <a:rPr lang="en-US" altLang="ko-KR" sz="1300" dirty="0"/>
              <a:t>- </a:t>
            </a:r>
            <a:r>
              <a:rPr lang="ko-KR" altLang="en-US" sz="1300" dirty="0"/>
              <a:t>경찰관은 수상한 거동 기타 주위사정을 합리적으로 판단하여</a:t>
            </a:r>
          </a:p>
          <a:p>
            <a:pPr marL="0" indent="0" fontAlgn="base">
              <a:buNone/>
            </a:pPr>
            <a:r>
              <a:rPr lang="ko-KR" altLang="en-US" sz="1300" dirty="0"/>
              <a:t>           </a:t>
            </a:r>
            <a:r>
              <a:rPr lang="ko-KR" altLang="en-US" sz="1300" i="1" dirty="0"/>
              <a:t>➀ 죄를 범하였다고 의심할 만한 상당한 이유가 </a:t>
            </a:r>
            <a:r>
              <a:rPr lang="ko-KR" altLang="en-US" sz="1300" i="1" dirty="0" err="1"/>
              <a:t>있는자</a:t>
            </a:r>
            <a:r>
              <a:rPr lang="en-US" altLang="ko-KR" sz="1300" i="1" dirty="0"/>
              <a:t>(</a:t>
            </a:r>
            <a:r>
              <a:rPr lang="ko-KR" altLang="en-US" sz="1300" i="1" dirty="0"/>
              <a:t>용의자</a:t>
            </a:r>
            <a:r>
              <a:rPr lang="en-US" altLang="ko-KR" sz="1300" i="1" dirty="0"/>
              <a:t>)</a:t>
            </a:r>
            <a:endParaRPr lang="ko-KR" altLang="en-US" sz="1300" i="1" dirty="0"/>
          </a:p>
          <a:p>
            <a:pPr marL="0" indent="0" fontAlgn="base">
              <a:buNone/>
            </a:pPr>
            <a:r>
              <a:rPr lang="ko-KR" altLang="en-US" sz="1300" i="1" dirty="0"/>
              <a:t>           ➁ 죄를 </a:t>
            </a:r>
            <a:r>
              <a:rPr lang="ko-KR" altLang="en-US" sz="1300" i="1" dirty="0" err="1"/>
              <a:t>범하려하고</a:t>
            </a:r>
            <a:r>
              <a:rPr lang="ko-KR" altLang="en-US" sz="1300" i="1" dirty="0"/>
              <a:t> 있다고 의심할 만한 상당한 이유가 </a:t>
            </a:r>
            <a:r>
              <a:rPr lang="ko-KR" altLang="en-US" sz="1300" i="1" dirty="0" err="1"/>
              <a:t>있는자</a:t>
            </a:r>
            <a:r>
              <a:rPr lang="en-US" altLang="ko-KR" sz="1300" i="1" dirty="0"/>
              <a:t>(</a:t>
            </a:r>
            <a:r>
              <a:rPr lang="ko-KR" altLang="en-US" sz="1300" i="1" dirty="0"/>
              <a:t>우범자</a:t>
            </a:r>
            <a:r>
              <a:rPr lang="en-US" altLang="ko-KR" sz="1300" i="1" dirty="0"/>
              <a:t>)</a:t>
            </a:r>
            <a:endParaRPr lang="ko-KR" altLang="en-US" sz="1300" i="1" dirty="0"/>
          </a:p>
          <a:p>
            <a:pPr marL="0" indent="0" fontAlgn="base">
              <a:buNone/>
            </a:pPr>
            <a:r>
              <a:rPr lang="ko-KR" altLang="en-US" sz="1300" i="1" dirty="0"/>
              <a:t>           ➂ 이미 행하여진 범죄 혹은 행하여지려고 하는 범죄에 관하여 그 사실 을 안다고 인정 되는 자</a:t>
            </a:r>
            <a:r>
              <a:rPr lang="en-US" altLang="ko-KR" sz="1300" i="1" dirty="0"/>
              <a:t>(</a:t>
            </a:r>
            <a:r>
              <a:rPr lang="ko-KR" altLang="en-US" sz="1300" i="1" dirty="0"/>
              <a:t>목격자</a:t>
            </a:r>
            <a:r>
              <a:rPr lang="en-US" altLang="ko-KR" sz="1300" i="1" dirty="0"/>
              <a:t>.</a:t>
            </a:r>
            <a:r>
              <a:rPr lang="ko-KR" altLang="en-US" sz="1300" i="1" dirty="0"/>
              <a:t>참고인</a:t>
            </a:r>
            <a:r>
              <a:rPr lang="en-US" altLang="ko-KR" sz="1300" i="1" dirty="0"/>
              <a:t>)</a:t>
            </a:r>
            <a:endParaRPr lang="ko-KR" altLang="en-US" sz="1300" i="1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  (3) </a:t>
            </a:r>
            <a:r>
              <a:rPr lang="ko-KR" altLang="en-US" sz="1300" dirty="0">
                <a:solidFill>
                  <a:srgbClr val="FF0000"/>
                </a:solidFill>
              </a:rPr>
              <a:t>불심검문의 수단</a:t>
            </a:r>
            <a:r>
              <a:rPr lang="en-US" altLang="ko-KR" sz="1300" dirty="0">
                <a:solidFill>
                  <a:srgbClr val="FF0000"/>
                </a:solidFill>
              </a:rPr>
              <a:t>. </a:t>
            </a:r>
            <a:r>
              <a:rPr lang="ko-KR" altLang="en-US" sz="1300" dirty="0">
                <a:solidFill>
                  <a:srgbClr val="FF0000"/>
                </a:solidFill>
              </a:rPr>
              <a:t>방법</a:t>
            </a:r>
          </a:p>
          <a:p>
            <a:pPr marL="0" indent="0" fontAlgn="base">
              <a:buNone/>
            </a:pPr>
            <a:r>
              <a:rPr lang="ko-KR" altLang="en-US" sz="1300" dirty="0"/>
              <a:t>           </a:t>
            </a:r>
            <a:r>
              <a:rPr lang="ko-KR" altLang="en-US" sz="1300" dirty="0">
                <a:solidFill>
                  <a:srgbClr val="FF0000"/>
                </a:solidFill>
              </a:rPr>
              <a:t>➀ 정지</a:t>
            </a:r>
            <a:r>
              <a:rPr lang="en-US" altLang="ko-KR" sz="1300" dirty="0">
                <a:solidFill>
                  <a:srgbClr val="FF0000"/>
                </a:solidFill>
              </a:rPr>
              <a:t>․</a:t>
            </a:r>
            <a:r>
              <a:rPr lang="ko-KR" altLang="en-US" sz="1300" dirty="0">
                <a:solidFill>
                  <a:srgbClr val="FF0000"/>
                </a:solidFill>
              </a:rPr>
              <a:t>질문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직무질문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300" dirty="0"/>
              <a:t>             </a:t>
            </a:r>
            <a:r>
              <a:rPr lang="en-US" altLang="ko-KR" sz="1300" dirty="0"/>
              <a:t>- </a:t>
            </a:r>
            <a:r>
              <a:rPr lang="ko-KR" altLang="en-US" sz="1300" dirty="0"/>
              <a:t>불심검문은 수사의 단서를 얻기 위한 임의수단이므로 강제에 이르지 </a:t>
            </a:r>
            <a:r>
              <a:rPr lang="ko-KR" altLang="en-US" sz="1300" dirty="0" err="1"/>
              <a:t>않</a:t>
            </a:r>
            <a:r>
              <a:rPr lang="ko-KR" altLang="en-US" sz="1300" dirty="0"/>
              <a:t> 는 정도의 </a:t>
            </a:r>
            <a:r>
              <a:rPr lang="ko-KR" altLang="en-US" sz="1300" dirty="0" err="1"/>
              <a:t>유형력의</a:t>
            </a:r>
            <a:r>
              <a:rPr lang="ko-KR" altLang="en-US" sz="1300" dirty="0"/>
              <a:t> 행사는 가능함</a:t>
            </a:r>
          </a:p>
          <a:p>
            <a:pPr marL="0" indent="0" fontAlgn="base">
              <a:buNone/>
            </a:pPr>
            <a:r>
              <a:rPr lang="ko-KR" altLang="en-US" sz="1300" dirty="0"/>
              <a:t>          </a:t>
            </a:r>
            <a:r>
              <a:rPr lang="ko-KR" altLang="en-US" sz="1300" dirty="0">
                <a:solidFill>
                  <a:srgbClr val="FF0000"/>
                </a:solidFill>
              </a:rPr>
              <a:t> ➁ 소지품검사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   - </a:t>
            </a:r>
            <a:r>
              <a:rPr lang="ko-KR" altLang="en-US" sz="1300" dirty="0"/>
              <a:t>흉기조사는 </a:t>
            </a:r>
            <a:r>
              <a:rPr lang="ko-KR" altLang="en-US" sz="1300" dirty="0" err="1"/>
              <a:t>경직법</a:t>
            </a:r>
            <a:r>
              <a:rPr lang="ko-KR" altLang="en-US" sz="1300" dirty="0"/>
              <a:t> 제 </a:t>
            </a:r>
            <a:r>
              <a:rPr lang="en-US" altLang="ko-KR" sz="1300" dirty="0"/>
              <a:t>3</a:t>
            </a:r>
            <a:r>
              <a:rPr lang="ko-KR" altLang="en-US" sz="1300" dirty="0"/>
              <a:t>조에 근거가 있으나 일반소지품 검사도 불심 검문의 안전과 질문의 효율성을 위해 부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   </a:t>
            </a:r>
            <a:r>
              <a:rPr lang="ko-KR" altLang="en-US" sz="1300" dirty="0"/>
              <a:t>수하는 행위로 허용이 유력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     ※ stop </a:t>
            </a:r>
            <a:r>
              <a:rPr lang="ko-KR" altLang="en-US" sz="1300" dirty="0"/>
              <a:t>＆ </a:t>
            </a:r>
            <a:r>
              <a:rPr lang="en-US" altLang="ko-KR" sz="1300" dirty="0"/>
              <a:t>frisk: </a:t>
            </a:r>
            <a:r>
              <a:rPr lang="ko-KR" altLang="en-US" sz="1300" dirty="0" err="1"/>
              <a:t>몸위로</a:t>
            </a:r>
            <a:r>
              <a:rPr lang="ko-KR" altLang="en-US" sz="1300" dirty="0"/>
              <a:t> 재빨리 더듬는 것</a:t>
            </a:r>
          </a:p>
          <a:p>
            <a:pPr marL="0" indent="0" fontAlgn="base">
              <a:buNone/>
            </a:pPr>
            <a:r>
              <a:rPr lang="en-US" altLang="ko-KR" sz="1300" dirty="0"/>
              <a:t>                   </a:t>
            </a:r>
            <a:r>
              <a:rPr lang="en-US" altLang="ko-KR" sz="1300" dirty="0" err="1"/>
              <a:t>sibron</a:t>
            </a:r>
            <a:r>
              <a:rPr lang="ko-KR" altLang="en-US" sz="1300" dirty="0"/>
              <a:t>사건</a:t>
            </a:r>
            <a:r>
              <a:rPr lang="en-US" altLang="ko-KR" sz="1300" dirty="0"/>
              <a:t>: </a:t>
            </a:r>
            <a:r>
              <a:rPr lang="ko-KR" altLang="en-US" sz="1300" dirty="0"/>
              <a:t>주머니에 손을 넣어 마약 발견한 것은 위법판결 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5-3-3.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단서</a:t>
            </a:r>
          </a:p>
        </p:txBody>
      </p:sp>
    </p:spTree>
    <p:extLst>
      <p:ext uri="{BB962C8B-B14F-4D97-AF65-F5344CB8AC3E}">
        <p14:creationId xmlns:p14="http://schemas.microsoft.com/office/powerpoint/2010/main" val="42142279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96752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1300" dirty="0">
                <a:solidFill>
                  <a:srgbClr val="FF0000"/>
                </a:solidFill>
              </a:rPr>
              <a:t>➂ 신체수색</a:t>
            </a:r>
          </a:p>
          <a:p>
            <a:pPr marL="0" indent="0" fontAlgn="base">
              <a:buNone/>
            </a:pPr>
            <a:r>
              <a:rPr lang="ko-KR" altLang="en-US" sz="1300" dirty="0"/>
              <a:t>    </a:t>
            </a:r>
            <a:r>
              <a:rPr lang="en-US" altLang="ko-KR" sz="1300" dirty="0"/>
              <a:t>- </a:t>
            </a:r>
            <a:r>
              <a:rPr lang="ko-KR" altLang="en-US" sz="1300" dirty="0"/>
              <a:t>흉기의 소지유무를 조사하는데 그쳐야 하며</a:t>
            </a:r>
            <a:r>
              <a:rPr lang="en-US" altLang="ko-KR" sz="1300" dirty="0"/>
              <a:t>, </a:t>
            </a:r>
            <a:r>
              <a:rPr lang="ko-KR" altLang="en-US" sz="1300" dirty="0"/>
              <a:t>상대방의 승낙이 필요</a:t>
            </a:r>
          </a:p>
          <a:p>
            <a:pPr marL="0" indent="0" fontAlgn="base">
              <a:buNone/>
            </a:pPr>
            <a:r>
              <a:rPr lang="en-US" altLang="ko-KR" sz="1300" dirty="0"/>
              <a:t>       ※ </a:t>
            </a:r>
            <a:r>
              <a:rPr lang="ko-KR" altLang="en-US" sz="1300" dirty="0"/>
              <a:t>여자의 신체수색</a:t>
            </a:r>
            <a:r>
              <a:rPr lang="en-US" altLang="ko-KR" sz="1300" dirty="0"/>
              <a:t>: </a:t>
            </a:r>
            <a:r>
              <a:rPr lang="ko-KR" altLang="en-US" sz="1300" dirty="0"/>
              <a:t>성년의 여자</a:t>
            </a:r>
          </a:p>
          <a:p>
            <a:pPr marL="0" indent="0" fontAlgn="base">
              <a:buNone/>
            </a:pPr>
            <a:r>
              <a:rPr lang="ko-KR" altLang="en-US" sz="1300" dirty="0"/>
              <a:t>            여자의 신체검사</a:t>
            </a:r>
            <a:r>
              <a:rPr lang="en-US" altLang="ko-KR" sz="1300" dirty="0"/>
              <a:t>: </a:t>
            </a:r>
            <a:r>
              <a:rPr lang="ko-KR" altLang="en-US" sz="1300" dirty="0"/>
              <a:t>의사나 성년의 여자 참여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ko-KR" altLang="en-US" sz="1300" dirty="0">
                <a:solidFill>
                  <a:srgbClr val="FF0000"/>
                </a:solidFill>
              </a:rPr>
              <a:t>➃ 임의동행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현장에서 질문하는 것이 </a:t>
            </a:r>
            <a:r>
              <a:rPr lang="ko-KR" altLang="en-US" sz="1300" dirty="0" err="1"/>
              <a:t>당해인에게</a:t>
            </a:r>
            <a:r>
              <a:rPr lang="ko-KR" altLang="en-US" sz="1300" dirty="0"/>
              <a:t> 불리하거나 교통방해가 된다고 판단되면 부근의 경찰관서에 임의동행 요구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임의동행 </a:t>
            </a:r>
            <a:r>
              <a:rPr lang="ko-KR" altLang="en-US" sz="1300" dirty="0" err="1"/>
              <a:t>요구시</a:t>
            </a:r>
            <a:r>
              <a:rPr lang="ko-KR" altLang="en-US" sz="1300" dirty="0"/>
              <a:t> 동행을 거부할 수 있는 권리가 있으며</a:t>
            </a:r>
            <a:r>
              <a:rPr lang="en-US" altLang="ko-KR" sz="1300" dirty="0"/>
              <a:t>, </a:t>
            </a:r>
            <a:r>
              <a:rPr lang="ko-KR" altLang="en-US" sz="1300" dirty="0"/>
              <a:t>언제든지 </a:t>
            </a:r>
            <a:r>
              <a:rPr lang="ko-KR" altLang="en-US" sz="1300" dirty="0" err="1"/>
              <a:t>퇴</a:t>
            </a:r>
            <a:r>
              <a:rPr lang="ko-KR" altLang="en-US" sz="1300" dirty="0"/>
              <a:t> 거할 수 있음을 고지하여야 함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동행 후 질문한 결과 인지한 범죄사실은 수사의 단서 및 체포 등 형사절차로 전환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유의사항</a:t>
            </a:r>
          </a:p>
          <a:p>
            <a:pPr marL="0" indent="0" fontAlgn="base">
              <a:buNone/>
            </a:pPr>
            <a:r>
              <a:rPr lang="en-US" altLang="ko-KR" sz="1300" dirty="0"/>
              <a:t>        . </a:t>
            </a:r>
            <a:r>
              <a:rPr lang="ko-KR" altLang="en-US" sz="1300" dirty="0"/>
              <a:t>경찰관은 </a:t>
            </a:r>
            <a:r>
              <a:rPr lang="ko-KR" altLang="en-US" sz="1300" dirty="0" err="1"/>
              <a:t>당해인을</a:t>
            </a:r>
            <a:r>
              <a:rPr lang="ko-KR" altLang="en-US" sz="1300" dirty="0"/>
              <a:t> </a:t>
            </a:r>
            <a:r>
              <a:rPr lang="en-US" altLang="ko-KR" sz="1300" dirty="0"/>
              <a:t>6</a:t>
            </a:r>
            <a:r>
              <a:rPr lang="ko-KR" altLang="en-US" sz="1300" dirty="0"/>
              <a:t>시간 초과하여 경찰관서에 머무르게 할 수 없음</a:t>
            </a:r>
          </a:p>
          <a:p>
            <a:pPr marL="0" indent="0" fontAlgn="base">
              <a:buNone/>
            </a:pPr>
            <a:r>
              <a:rPr lang="en-US" altLang="ko-KR" sz="1300" dirty="0"/>
              <a:t>        . </a:t>
            </a:r>
            <a:r>
              <a:rPr lang="ko-KR" altLang="en-US" sz="1300" dirty="0"/>
              <a:t>강제연행 및 도주에 주의</a:t>
            </a:r>
          </a:p>
          <a:p>
            <a:pPr marL="0" indent="0" fontAlgn="base">
              <a:buNone/>
            </a:pPr>
            <a:r>
              <a:rPr lang="en-US" altLang="ko-KR" sz="1300" dirty="0"/>
              <a:t>        . </a:t>
            </a:r>
            <a:r>
              <a:rPr lang="ko-KR" altLang="en-US" sz="1300" dirty="0"/>
              <a:t>법률에 의하지 아니하고 신체구속이나 답변을 강요당하지 않음</a:t>
            </a:r>
          </a:p>
          <a:p>
            <a:pPr marL="0" indent="0" fontAlgn="base">
              <a:buNone/>
            </a:pPr>
            <a:r>
              <a:rPr lang="en-US" altLang="ko-KR" sz="1300" dirty="0"/>
              <a:t>        . </a:t>
            </a:r>
            <a:r>
              <a:rPr lang="ko-KR" altLang="en-US" sz="1300" dirty="0"/>
              <a:t>질문은 피의자 신문이 아니므로 진술거부권 고지 불요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ko-KR" altLang="en-US" sz="1300" dirty="0">
                <a:solidFill>
                  <a:srgbClr val="FF0000"/>
                </a:solidFill>
              </a:rPr>
              <a:t>➄ 자동차검문</a:t>
            </a:r>
          </a:p>
          <a:p>
            <a:pPr marL="0" indent="0" fontAlgn="base">
              <a:buNone/>
            </a:pPr>
            <a:r>
              <a:rPr lang="ko-KR" altLang="en-US" sz="1300" dirty="0"/>
              <a:t>    </a:t>
            </a:r>
            <a:r>
              <a:rPr lang="en-US" altLang="ko-KR" sz="1300" dirty="0"/>
              <a:t>-</a:t>
            </a:r>
            <a:r>
              <a:rPr lang="ko-KR" altLang="en-US" sz="1300" dirty="0"/>
              <a:t> 운행중인 자동차를 정지시키고 차내 또는 승객에게 질문 및 내부조사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교통검문</a:t>
            </a:r>
            <a:r>
              <a:rPr lang="en-US" altLang="ko-KR" sz="1300" dirty="0"/>
              <a:t>: </a:t>
            </a:r>
            <a:r>
              <a:rPr lang="ko-KR" altLang="en-US" sz="1300" dirty="0"/>
              <a:t>도로교통법 단속 목적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경계검문</a:t>
            </a:r>
            <a:r>
              <a:rPr lang="en-US" altLang="ko-KR" sz="1300" dirty="0"/>
              <a:t>: </a:t>
            </a:r>
            <a:r>
              <a:rPr lang="ko-KR" altLang="en-US" sz="1300" dirty="0" err="1"/>
              <a:t>불특정한</a:t>
            </a:r>
            <a:r>
              <a:rPr lang="ko-KR" altLang="en-US" sz="1300" dirty="0"/>
              <a:t> 일반범죄의 예방과 검거 목적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긴급수배검문</a:t>
            </a:r>
            <a:r>
              <a:rPr lang="en-US" altLang="ko-KR" sz="1300" dirty="0"/>
              <a:t>: </a:t>
            </a:r>
            <a:r>
              <a:rPr lang="ko-KR" altLang="en-US" sz="1300" dirty="0"/>
              <a:t>특정범죄수사와 관련하여 범인 및 수사정보 수집 목적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5-3-3.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단서</a:t>
            </a:r>
          </a:p>
        </p:txBody>
      </p:sp>
    </p:spTree>
    <p:extLst>
      <p:ext uri="{BB962C8B-B14F-4D97-AF65-F5344CB8AC3E}">
        <p14:creationId xmlns:p14="http://schemas.microsoft.com/office/powerpoint/2010/main" val="25440752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507288" cy="4464496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3) </a:t>
            </a:r>
            <a:r>
              <a:rPr lang="ko-KR" altLang="en-US" sz="1400" dirty="0">
                <a:solidFill>
                  <a:srgbClr val="FF0000"/>
                </a:solidFill>
              </a:rPr>
              <a:t>현행범인</a:t>
            </a:r>
            <a:r>
              <a:rPr lang="en-US" altLang="ko-KR" sz="1400" dirty="0">
                <a:solidFill>
                  <a:srgbClr val="FF0000"/>
                </a:solidFill>
              </a:rPr>
              <a:t>․ </a:t>
            </a:r>
            <a:r>
              <a:rPr lang="ko-KR" altLang="en-US" sz="1400" dirty="0" err="1">
                <a:solidFill>
                  <a:srgbClr val="FF0000"/>
                </a:solidFill>
              </a:rPr>
              <a:t>준현행범인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400" dirty="0"/>
              <a:t>(1)</a:t>
            </a:r>
            <a:r>
              <a:rPr lang="ko-KR" altLang="en-US" sz="1400" dirty="0"/>
              <a:t>의의</a:t>
            </a:r>
          </a:p>
          <a:p>
            <a:pPr marL="0" indent="0" fontAlgn="base">
              <a:buNone/>
            </a:pPr>
            <a:r>
              <a:rPr lang="ko-KR" altLang="en-US" sz="1400" dirty="0"/>
              <a:t>   ➀ 현행범</a:t>
            </a:r>
            <a:r>
              <a:rPr lang="en-US" altLang="ko-KR" sz="1400" dirty="0"/>
              <a:t>: </a:t>
            </a:r>
            <a:r>
              <a:rPr lang="ko-KR" altLang="en-US" sz="1400" dirty="0"/>
              <a:t>현재 범죄를 실행 중이거나  실행 직후인자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➁ </a:t>
            </a:r>
            <a:r>
              <a:rPr lang="ko-KR" altLang="en-US" sz="1400" dirty="0" err="1"/>
              <a:t>준현행범</a:t>
            </a:r>
            <a:r>
              <a:rPr lang="en-US" altLang="ko-KR" sz="1400" dirty="0"/>
              <a:t>: </a:t>
            </a:r>
            <a:r>
              <a:rPr lang="ko-KR" altLang="en-US" sz="1400" dirty="0"/>
              <a:t>현행범은 아니나</a:t>
            </a:r>
            <a:r>
              <a:rPr lang="en-US" altLang="ko-KR" sz="1400" dirty="0"/>
              <a:t>, </a:t>
            </a:r>
            <a:r>
              <a:rPr lang="ko-KR" altLang="en-US" sz="1400" dirty="0"/>
              <a:t>현행범으로 간주되는 자</a:t>
            </a:r>
          </a:p>
          <a:p>
            <a:pPr marL="0" indent="0" fontAlgn="base">
              <a:buNone/>
            </a:pPr>
            <a:r>
              <a:rPr lang="en-US" altLang="ko-KR" sz="1400" dirty="0"/>
              <a:t>       . </a:t>
            </a:r>
            <a:r>
              <a:rPr lang="ko-KR" altLang="en-US" sz="1400" dirty="0"/>
              <a:t>범인으로 호칭되어 추적 중에 있는 자</a:t>
            </a:r>
          </a:p>
          <a:p>
            <a:pPr marL="0" indent="0" fontAlgn="base">
              <a:buNone/>
            </a:pPr>
            <a:r>
              <a:rPr lang="en-US" altLang="ko-KR" sz="1400" dirty="0"/>
              <a:t>       . </a:t>
            </a:r>
            <a:r>
              <a:rPr lang="ko-KR" altLang="en-US" sz="1400" dirty="0"/>
              <a:t>장물이나 범죄에 사용되었다고 인정함에 충분한 흉기 기타 물건 소지</a:t>
            </a:r>
          </a:p>
          <a:p>
            <a:pPr marL="0" indent="0" fontAlgn="base">
              <a:buNone/>
            </a:pPr>
            <a:r>
              <a:rPr lang="en-US" altLang="ko-KR" sz="1400" dirty="0"/>
              <a:t>       . </a:t>
            </a:r>
            <a:r>
              <a:rPr lang="ko-KR" altLang="en-US" sz="1400" dirty="0"/>
              <a:t>신체 또는 의복에 현저한  </a:t>
            </a:r>
            <a:r>
              <a:rPr lang="ko-KR" altLang="en-US" sz="1400" dirty="0" err="1"/>
              <a:t>증적이</a:t>
            </a:r>
            <a:r>
              <a:rPr lang="ko-KR" altLang="en-US" sz="1400" dirty="0"/>
              <a:t> 있는 자</a:t>
            </a:r>
          </a:p>
          <a:p>
            <a:pPr marL="0" indent="0" fontAlgn="base">
              <a:buNone/>
            </a:pPr>
            <a:r>
              <a:rPr lang="en-US" altLang="ko-KR" sz="1400" dirty="0"/>
              <a:t>       . </a:t>
            </a:r>
            <a:r>
              <a:rPr lang="ko-KR" altLang="en-US" sz="1400" dirty="0"/>
              <a:t>누구임을 물음에 도망가려 하는 자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(2)</a:t>
            </a:r>
            <a:r>
              <a:rPr lang="ko-KR" altLang="en-US" sz="1400" dirty="0">
                <a:solidFill>
                  <a:srgbClr val="FF0000"/>
                </a:solidFill>
              </a:rPr>
              <a:t>현행범인의 처리</a:t>
            </a:r>
          </a:p>
          <a:p>
            <a:pPr marL="0" indent="0" fontAlgn="base">
              <a:buNone/>
            </a:pPr>
            <a:r>
              <a:rPr lang="en-US" altLang="ko-KR" sz="1400" dirty="0"/>
              <a:t>       . </a:t>
            </a:r>
            <a:r>
              <a:rPr lang="ko-KR" altLang="en-US" sz="1400" dirty="0"/>
              <a:t>누구든지 영장 없이 체포할 수 있는 영장주의의 예외</a:t>
            </a:r>
          </a:p>
          <a:p>
            <a:pPr marL="0" indent="0" fontAlgn="base">
              <a:buNone/>
            </a:pPr>
            <a:r>
              <a:rPr lang="en-US" altLang="ko-KR" sz="1400" dirty="0"/>
              <a:t>       . </a:t>
            </a:r>
            <a:r>
              <a:rPr lang="ko-KR" altLang="en-US" sz="1400" dirty="0"/>
              <a:t>체포경위서 작성과 현행범 인수서 작성</a:t>
            </a:r>
          </a:p>
          <a:p>
            <a:pPr marL="0" indent="0" fontAlgn="base">
              <a:buNone/>
            </a:pPr>
            <a:r>
              <a:rPr lang="en-US" altLang="ko-KR" sz="1400" dirty="0"/>
              <a:t>       . </a:t>
            </a:r>
            <a:r>
              <a:rPr lang="ko-KR" altLang="en-US" sz="1400" dirty="0"/>
              <a:t>계속 구금의 필요성이 </a:t>
            </a:r>
            <a:r>
              <a:rPr lang="ko-KR" altLang="en-US" sz="1400" dirty="0" err="1"/>
              <a:t>있을시</a:t>
            </a:r>
            <a:r>
              <a:rPr lang="ko-KR" altLang="en-US" sz="1400" dirty="0"/>
              <a:t>  </a:t>
            </a:r>
            <a:r>
              <a:rPr lang="en-US" altLang="ko-KR" sz="1400" dirty="0"/>
              <a:t>48</a:t>
            </a:r>
            <a:r>
              <a:rPr lang="ko-KR" altLang="en-US" sz="1400" dirty="0"/>
              <a:t>시간 내에 구속영장 청구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5-3-3.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단서</a:t>
            </a:r>
          </a:p>
        </p:txBody>
      </p:sp>
    </p:spTree>
    <p:extLst>
      <p:ext uri="{BB962C8B-B14F-4D97-AF65-F5344CB8AC3E}">
        <p14:creationId xmlns:p14="http://schemas.microsoft.com/office/powerpoint/2010/main" val="42524867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96752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4) </a:t>
            </a:r>
            <a:r>
              <a:rPr lang="ko-KR" altLang="en-US" sz="1300" dirty="0">
                <a:solidFill>
                  <a:srgbClr val="FF0000"/>
                </a:solidFill>
              </a:rPr>
              <a:t>변사자 검시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1) </a:t>
            </a:r>
            <a:r>
              <a:rPr lang="ko-KR" altLang="en-US" sz="1300" dirty="0"/>
              <a:t>개념</a:t>
            </a:r>
          </a:p>
          <a:p>
            <a:pPr marL="0" indent="0" fontAlgn="base">
              <a:buNone/>
            </a:pPr>
            <a:r>
              <a:rPr lang="ko-KR" altLang="en-US" sz="1300" dirty="0"/>
              <a:t>    ➀ 변사자</a:t>
            </a:r>
            <a:r>
              <a:rPr lang="en-US" altLang="ko-KR" sz="1300" dirty="0"/>
              <a:t>: </a:t>
            </a:r>
            <a:r>
              <a:rPr lang="ko-KR" altLang="en-US" sz="1300" dirty="0"/>
              <a:t>병사 등 자연사 이외의 부자연사에 의한 사체</a:t>
            </a:r>
          </a:p>
          <a:p>
            <a:pPr marL="0" indent="0" fontAlgn="base">
              <a:buNone/>
            </a:pPr>
            <a:r>
              <a:rPr lang="ko-KR" altLang="en-US" sz="1300" dirty="0"/>
              <a:t>    ➁ 검시</a:t>
            </a:r>
            <a:r>
              <a:rPr lang="en-US" altLang="ko-KR" sz="1300" dirty="0"/>
              <a:t>(</a:t>
            </a:r>
            <a:r>
              <a:rPr lang="ko-KR" altLang="en-US" sz="1300" dirty="0"/>
              <a:t>檢視</a:t>
            </a:r>
            <a:r>
              <a:rPr lang="en-US" altLang="ko-KR" sz="1300" dirty="0"/>
              <a:t>): </a:t>
            </a:r>
            <a:r>
              <a:rPr lang="ko-KR" altLang="en-US" sz="1300" dirty="0"/>
              <a:t>수사기관이 사망의 원인에 대하여 법률적 판단을 하는 것</a:t>
            </a:r>
          </a:p>
          <a:p>
            <a:pPr marL="0" indent="0" fontAlgn="base">
              <a:buNone/>
            </a:pPr>
            <a:r>
              <a:rPr lang="ko-KR" altLang="en-US" sz="1300" dirty="0"/>
              <a:t>    ➂ 검시</a:t>
            </a:r>
            <a:r>
              <a:rPr lang="en-US" altLang="ko-KR" sz="1300" dirty="0"/>
              <a:t>(</a:t>
            </a:r>
            <a:r>
              <a:rPr lang="ko-KR" altLang="en-US" sz="1300" dirty="0"/>
              <a:t>檢屍</a:t>
            </a:r>
            <a:r>
              <a:rPr lang="en-US" altLang="ko-KR" sz="1300" dirty="0"/>
              <a:t>): </a:t>
            </a:r>
            <a:r>
              <a:rPr lang="ko-KR" altLang="en-US" sz="1300" dirty="0"/>
              <a:t>의사가 사망의 원인에 대하여 의학적 판단을 하는 것 </a:t>
            </a:r>
            <a:r>
              <a:rPr lang="en-US" altLang="ko-KR" sz="1300" dirty="0"/>
              <a:t>- </a:t>
            </a:r>
            <a:r>
              <a:rPr lang="ko-KR" altLang="en-US" sz="1300" dirty="0"/>
              <a:t>검안</a:t>
            </a:r>
            <a:r>
              <a:rPr lang="en-US" altLang="ko-KR" sz="1300" dirty="0"/>
              <a:t>(</a:t>
            </a:r>
            <a:r>
              <a:rPr lang="ko-KR" altLang="en-US" sz="1300" dirty="0"/>
              <a:t>檢案</a:t>
            </a:r>
            <a:r>
              <a:rPr lang="en-US" altLang="ko-KR" sz="1300" dirty="0"/>
              <a:t>)</a:t>
            </a:r>
            <a:r>
              <a:rPr lang="ko-KR" altLang="en-US" sz="1300" dirty="0"/>
              <a:t>과 부검</a:t>
            </a:r>
            <a:r>
              <a:rPr lang="en-US" altLang="ko-KR" sz="1300" dirty="0"/>
              <a:t>(</a:t>
            </a:r>
            <a:r>
              <a:rPr lang="ko-KR" altLang="en-US" sz="1300" dirty="0"/>
              <a:t>剖檢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2) </a:t>
            </a:r>
            <a:r>
              <a:rPr lang="ko-KR" altLang="en-US" sz="1300" dirty="0"/>
              <a:t>변사사건 처리목적</a:t>
            </a:r>
          </a:p>
          <a:p>
            <a:pPr marL="0" indent="0" fontAlgn="base">
              <a:buNone/>
            </a:pPr>
            <a:r>
              <a:rPr lang="ko-KR" altLang="en-US" sz="1300" dirty="0"/>
              <a:t>    ➀ 사인을 규명하여 자</a:t>
            </a:r>
            <a:r>
              <a:rPr lang="en-US" altLang="ko-KR" sz="1300" dirty="0"/>
              <a:t>.</a:t>
            </a:r>
            <a:r>
              <a:rPr lang="ko-KR" altLang="en-US" sz="1300" dirty="0"/>
              <a:t>타살 여부를 명확히 하고</a:t>
            </a:r>
            <a:r>
              <a:rPr lang="en-US" altLang="ko-KR" sz="1300" dirty="0"/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범죄 </a:t>
            </a:r>
            <a:r>
              <a:rPr lang="ko-KR" altLang="en-US" sz="1300" dirty="0" err="1">
                <a:solidFill>
                  <a:srgbClr val="FF0000"/>
                </a:solidFill>
              </a:rPr>
              <a:t>의심시</a:t>
            </a:r>
            <a:r>
              <a:rPr lang="ko-KR" altLang="en-US" sz="1300" dirty="0">
                <a:solidFill>
                  <a:srgbClr val="FF0000"/>
                </a:solidFill>
              </a:rPr>
              <a:t> 수사단서</a:t>
            </a:r>
          </a:p>
          <a:p>
            <a:pPr marL="0" indent="0" fontAlgn="base">
              <a:buNone/>
            </a:pPr>
            <a:r>
              <a:rPr lang="ko-KR" altLang="en-US" sz="1300" dirty="0"/>
              <a:t>    ➁ 신원불상 변사체의 신원파악</a:t>
            </a:r>
            <a:r>
              <a:rPr lang="en-US" altLang="ko-KR" sz="1300" dirty="0"/>
              <a:t>, </a:t>
            </a:r>
            <a:r>
              <a:rPr lang="ko-KR" altLang="en-US" sz="1300" dirty="0"/>
              <a:t>수사 및 사체 유가족 인도 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3) </a:t>
            </a:r>
            <a:r>
              <a:rPr lang="ko-KR" altLang="en-US" sz="1300" dirty="0"/>
              <a:t>변사사건 처리절차</a:t>
            </a:r>
          </a:p>
          <a:p>
            <a:pPr marL="0" indent="0" fontAlgn="base">
              <a:buNone/>
            </a:pPr>
            <a:r>
              <a:rPr lang="ko-KR" altLang="en-US" sz="1300" dirty="0"/>
              <a:t>    </a:t>
            </a:r>
            <a:r>
              <a:rPr lang="ko-KR" altLang="en-US" sz="1300" dirty="0">
                <a:solidFill>
                  <a:srgbClr val="FF0000"/>
                </a:solidFill>
              </a:rPr>
              <a:t>➀ 변사체의 발견보고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u="sng" dirty="0"/>
              <a:t>경찰관은 변사체 발견 시 즉시 경찰서장에게 보고</a:t>
            </a:r>
            <a:r>
              <a:rPr lang="en-US" altLang="ko-KR" sz="1300" u="sng" dirty="0"/>
              <a:t>,  </a:t>
            </a:r>
            <a:r>
              <a:rPr lang="ko-KR" altLang="en-US" sz="1300" u="sng" dirty="0"/>
              <a:t>사법경찰관은 관할 지방검찰청 검사에게 보고</a:t>
            </a:r>
            <a:r>
              <a:rPr lang="en-US" altLang="ko-KR" sz="1300" u="sng" dirty="0"/>
              <a:t>,</a:t>
            </a:r>
            <a:r>
              <a:rPr lang="ko-KR" altLang="en-US" sz="1300" u="sng" dirty="0"/>
              <a:t> 지휘 받음</a:t>
            </a:r>
          </a:p>
          <a:p>
            <a:pPr marL="0" indent="0" fontAlgn="base">
              <a:buNone/>
            </a:pPr>
            <a:r>
              <a:rPr lang="ko-KR" altLang="en-US" sz="1300" dirty="0"/>
              <a:t>    </a:t>
            </a:r>
            <a:r>
              <a:rPr lang="ko-KR" altLang="en-US" sz="1300" dirty="0">
                <a:solidFill>
                  <a:srgbClr val="FF0000"/>
                </a:solidFill>
              </a:rPr>
              <a:t>➁ 검시의 대행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변사자 </a:t>
            </a:r>
            <a:r>
              <a:rPr lang="ko-KR" altLang="en-US" sz="1300" dirty="0">
                <a:solidFill>
                  <a:srgbClr val="FF0000"/>
                </a:solidFill>
              </a:rPr>
              <a:t>검시의 주체는 검사</a:t>
            </a:r>
            <a:r>
              <a:rPr lang="ko-KR" altLang="en-US" sz="1300" dirty="0"/>
              <a:t>이나</a:t>
            </a:r>
            <a:r>
              <a:rPr lang="en-US" altLang="ko-KR" sz="1300" dirty="0"/>
              <a:t>, </a:t>
            </a:r>
            <a:r>
              <a:rPr lang="ko-KR" altLang="en-US" sz="1300" dirty="0"/>
              <a:t>사법경찰관이 검사로부터 처분 지휘를 받을 때는 직접 검시해야 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➂ 검시 중 주의사항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검시 전 사체의 위치</a:t>
            </a:r>
            <a:r>
              <a:rPr lang="en-US" altLang="ko-KR" sz="1300" dirty="0"/>
              <a:t>. </a:t>
            </a:r>
            <a:r>
              <a:rPr lang="ko-KR" altLang="en-US" sz="1300" dirty="0"/>
              <a:t>상태 등이 변하지 않도록 현장보존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수사상 </a:t>
            </a:r>
            <a:r>
              <a:rPr lang="ko-KR" altLang="en-US" sz="1300" dirty="0" err="1"/>
              <a:t>필요시</a:t>
            </a:r>
            <a:r>
              <a:rPr lang="ko-KR" altLang="en-US" sz="1300" dirty="0"/>
              <a:t> 변사자의 소지금품 등 유족 인계치 않고 보존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잠재지문과 변사자 지문채취에 유의</a:t>
            </a:r>
            <a:r>
              <a:rPr lang="en-US" altLang="ko-KR" sz="1300" dirty="0"/>
              <a:t>, </a:t>
            </a:r>
            <a:r>
              <a:rPr lang="ko-KR" altLang="en-US" sz="1300" dirty="0"/>
              <a:t>의사의 사체검안서 작성</a:t>
            </a:r>
          </a:p>
          <a:p>
            <a:pPr marL="0" indent="0" fontAlgn="base">
              <a:buNone/>
            </a:pPr>
            <a:r>
              <a:rPr lang="en-US" altLang="ko-KR" sz="1300" dirty="0"/>
              <a:t>       - </a:t>
            </a:r>
            <a:r>
              <a:rPr lang="ko-KR" altLang="en-US" sz="1300" dirty="0"/>
              <a:t>자살</a:t>
            </a:r>
            <a:r>
              <a:rPr lang="en-US" altLang="ko-KR" sz="1300" dirty="0"/>
              <a:t>. </a:t>
            </a:r>
            <a:r>
              <a:rPr lang="ko-KR" altLang="en-US" sz="1300" dirty="0"/>
              <a:t>자살의심자의 사체 </a:t>
            </a:r>
            <a:r>
              <a:rPr lang="ko-KR" altLang="en-US" sz="1300" dirty="0" err="1"/>
              <a:t>검시시</a:t>
            </a:r>
            <a:r>
              <a:rPr lang="ko-KR" altLang="en-US" sz="1300" dirty="0"/>
              <a:t> 교사</a:t>
            </a:r>
            <a:r>
              <a:rPr lang="en-US" altLang="ko-KR" sz="1300" dirty="0"/>
              <a:t>. </a:t>
            </a:r>
            <a:r>
              <a:rPr lang="ko-KR" altLang="en-US" sz="1300" dirty="0"/>
              <a:t>방조자 유무 및 유서진위조사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5-3-3.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단서</a:t>
            </a:r>
          </a:p>
        </p:txBody>
      </p:sp>
    </p:spTree>
    <p:extLst>
      <p:ext uri="{BB962C8B-B14F-4D97-AF65-F5344CB8AC3E}">
        <p14:creationId xmlns:p14="http://schemas.microsoft.com/office/powerpoint/2010/main" val="7845735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1200" dirty="0"/>
              <a:t>➃ 검시에 연속된 수사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>
                <a:solidFill>
                  <a:srgbClr val="FF0000"/>
                </a:solidFill>
              </a:rPr>
              <a:t>보고 및 수사개시</a:t>
            </a:r>
            <a:r>
              <a:rPr lang="en-US" altLang="ko-KR" sz="1200" dirty="0">
                <a:solidFill>
                  <a:srgbClr val="FF0000"/>
                </a:solidFill>
              </a:rPr>
              <a:t>: </a:t>
            </a:r>
            <a:r>
              <a:rPr lang="ko-KR" altLang="en-US" sz="1200" dirty="0">
                <a:solidFill>
                  <a:srgbClr val="FF0000"/>
                </a:solidFill>
              </a:rPr>
              <a:t>사망이 범죄에 기인 시 경찰서장과 검사에 보고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압수</a:t>
            </a:r>
            <a:r>
              <a:rPr lang="en-US" altLang="ko-KR" sz="1200" dirty="0"/>
              <a:t>․</a:t>
            </a:r>
            <a:r>
              <a:rPr lang="ko-KR" altLang="en-US" sz="1200" dirty="0"/>
              <a:t>수색</a:t>
            </a:r>
            <a:r>
              <a:rPr lang="en-US" altLang="ko-KR" sz="1200" dirty="0"/>
              <a:t>․</a:t>
            </a:r>
            <a:r>
              <a:rPr lang="ko-KR" altLang="en-US" sz="1200" dirty="0"/>
              <a:t>검증</a:t>
            </a:r>
            <a:r>
              <a:rPr lang="en-US" altLang="ko-KR" sz="1200" dirty="0"/>
              <a:t>: </a:t>
            </a:r>
            <a:r>
              <a:rPr lang="ko-KR" altLang="en-US" sz="1200" dirty="0"/>
              <a:t>영장을  발부 받아 사체해부 위촉</a:t>
            </a:r>
            <a:r>
              <a:rPr lang="en-US" altLang="ko-KR" sz="1200" dirty="0"/>
              <a:t>, </a:t>
            </a:r>
            <a:r>
              <a:rPr lang="ko-KR" altLang="en-US" sz="1200" dirty="0"/>
              <a:t>긴급을 요할 시 영장 없이 검증 가능하나 사후에 지체 없이 영장을 발부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받아야 함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사체해부 후 검증을 한 경우</a:t>
            </a:r>
            <a:r>
              <a:rPr lang="en-US" altLang="ko-KR" sz="1200" dirty="0"/>
              <a:t>, </a:t>
            </a:r>
            <a:r>
              <a:rPr lang="ko-KR" altLang="en-US" sz="1200" dirty="0"/>
              <a:t>검시조서의 작성을 생략하고 검증조서와 감정서만을 작성할 수 있다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ko-KR" altLang="en-US" sz="1200" dirty="0"/>
              <a:t>➄ 사체의 인도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변사체 검시 결과 사망원인이 범죄가 아니면</a:t>
            </a:r>
            <a:r>
              <a:rPr lang="en-US" altLang="ko-KR" sz="1200" dirty="0"/>
              <a:t>, </a:t>
            </a:r>
            <a:r>
              <a:rPr lang="ko-KR" altLang="en-US" sz="1200" dirty="0"/>
              <a:t>검사의 지휘를 받아 소지금품과 사체를 신속히 유족에 인도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사체를 인수할 자가 없거나 신원이 판명되지 않은 경우</a:t>
            </a:r>
            <a:r>
              <a:rPr lang="en-US" altLang="ko-KR" sz="1200" dirty="0"/>
              <a:t>, </a:t>
            </a:r>
            <a:r>
              <a:rPr lang="ko-KR" altLang="en-US" sz="1200" dirty="0"/>
              <a:t>사체가 현존하는 지역의 시장</a:t>
            </a:r>
            <a:r>
              <a:rPr lang="en-US" altLang="ko-KR" sz="1200" dirty="0"/>
              <a:t>, </a:t>
            </a:r>
            <a:r>
              <a:rPr lang="ko-KR" altLang="en-US" sz="1200" dirty="0"/>
              <a:t>군수</a:t>
            </a:r>
            <a:r>
              <a:rPr lang="en-US" altLang="ko-KR" sz="1200" dirty="0"/>
              <a:t>, </a:t>
            </a:r>
            <a:r>
              <a:rPr lang="ko-KR" altLang="en-US" sz="1200" dirty="0"/>
              <a:t>구청장</a:t>
            </a:r>
            <a:r>
              <a:rPr lang="en-US" altLang="ko-KR" sz="1200" dirty="0"/>
              <a:t>, </a:t>
            </a:r>
            <a:r>
              <a:rPr lang="ko-KR" altLang="en-US" sz="1200" dirty="0"/>
              <a:t>읍</a:t>
            </a:r>
            <a:r>
              <a:rPr lang="en-US" altLang="ko-KR" sz="1200" dirty="0"/>
              <a:t>. </a:t>
            </a:r>
            <a:r>
              <a:rPr lang="ko-KR" altLang="en-US" sz="1200" dirty="0"/>
              <a:t>면장에게 인도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사체 인도 시 </a:t>
            </a:r>
            <a:r>
              <a:rPr lang="ko-KR" altLang="en-US" sz="1200" dirty="0" err="1"/>
              <a:t>인수자로</a:t>
            </a:r>
            <a:r>
              <a:rPr lang="ko-KR" altLang="en-US" sz="1200" dirty="0"/>
              <a:t> 부터 사체 및 소지금품 </a:t>
            </a:r>
            <a:r>
              <a:rPr lang="ko-KR" altLang="en-US" sz="1200" dirty="0" err="1"/>
              <a:t>인수서를</a:t>
            </a:r>
            <a:r>
              <a:rPr lang="ko-KR" altLang="en-US" sz="1200" dirty="0"/>
              <a:t> 받아야 함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변사체는 후일을 위해 매장이 원칙</a:t>
            </a:r>
          </a:p>
          <a:p>
            <a:pPr fontAlgn="base"/>
            <a:endParaRPr lang="en-US" altLang="ko-KR" sz="1200" dirty="0"/>
          </a:p>
          <a:p>
            <a:pPr marL="0" indent="0" fontAlgn="base">
              <a:buNone/>
            </a:pPr>
            <a:r>
              <a:rPr lang="ko-KR" altLang="en-US" sz="1200" dirty="0"/>
              <a:t>➅ 변사자 수배요령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변사사건 수배는 긴급사건 수배요령에 준하여 행하고</a:t>
            </a:r>
            <a:r>
              <a:rPr lang="en-US" altLang="ko-KR" sz="1200" dirty="0"/>
              <a:t>, </a:t>
            </a:r>
            <a:r>
              <a:rPr lang="ko-KR" altLang="en-US" sz="1200" dirty="0"/>
              <a:t>긴급수배 함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신원 </a:t>
            </a:r>
            <a:r>
              <a:rPr lang="ko-KR" altLang="en-US" sz="1200" dirty="0" err="1"/>
              <a:t>미발견</a:t>
            </a:r>
            <a:r>
              <a:rPr lang="ko-KR" altLang="en-US" sz="1200" dirty="0"/>
              <a:t> 사건으로 계속 수사 </a:t>
            </a:r>
            <a:r>
              <a:rPr lang="ko-KR" altLang="en-US" sz="1200" dirty="0" err="1"/>
              <a:t>필요시</a:t>
            </a:r>
            <a:r>
              <a:rPr lang="ko-KR" altLang="en-US" sz="1200" dirty="0"/>
              <a:t> 변사자수배카드 작성</a:t>
            </a:r>
            <a:r>
              <a:rPr lang="en-US" altLang="ko-KR" sz="1200" dirty="0"/>
              <a:t>. </a:t>
            </a:r>
            <a:r>
              <a:rPr lang="ko-KR" altLang="en-US" sz="1200" dirty="0"/>
              <a:t>관리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변사자 발생 경찰서</a:t>
            </a:r>
            <a:r>
              <a:rPr lang="en-US" altLang="ko-KR" sz="1200" dirty="0"/>
              <a:t>: </a:t>
            </a:r>
            <a:r>
              <a:rPr lang="ko-KR" altLang="en-US" sz="1200" dirty="0"/>
              <a:t>지문규칙 제</a:t>
            </a:r>
            <a:r>
              <a:rPr lang="en-US" altLang="ko-KR" sz="1200" dirty="0"/>
              <a:t>8</a:t>
            </a:r>
            <a:r>
              <a:rPr lang="ko-KR" altLang="en-US" sz="1200" dirty="0"/>
              <a:t>조에 의거 </a:t>
            </a:r>
            <a:r>
              <a:rPr lang="ko-KR" altLang="en-US" sz="1200" dirty="0" err="1"/>
              <a:t>십지지문</a:t>
            </a:r>
            <a:r>
              <a:rPr lang="ko-KR" altLang="en-US" sz="1200" dirty="0"/>
              <a:t> 채취</a:t>
            </a:r>
            <a:r>
              <a:rPr lang="en-US" altLang="ko-KR" sz="1200" dirty="0"/>
              <a:t>, </a:t>
            </a:r>
            <a:r>
              <a:rPr lang="ko-KR" altLang="en-US" sz="1200" dirty="0"/>
              <a:t>경찰청 과학수사센터에 조회하여 신원파악과 동시에 변사자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의 인상과 특징 등 사진 촬영하여 변사자 수배카드 작성</a:t>
            </a:r>
            <a:r>
              <a:rPr lang="en-US" altLang="ko-KR" sz="1200" dirty="0"/>
              <a:t>. </a:t>
            </a:r>
            <a:r>
              <a:rPr lang="ko-KR" altLang="en-US" sz="1200" dirty="0"/>
              <a:t>활용</a:t>
            </a:r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5-3-3.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단서</a:t>
            </a:r>
          </a:p>
        </p:txBody>
      </p:sp>
    </p:spTree>
    <p:extLst>
      <p:ext uri="{BB962C8B-B14F-4D97-AF65-F5344CB8AC3E}">
        <p14:creationId xmlns:p14="http://schemas.microsoft.com/office/powerpoint/2010/main" val="13294348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4) </a:t>
            </a:r>
            <a:r>
              <a:rPr lang="ko-KR" altLang="en-US" sz="1200" dirty="0">
                <a:solidFill>
                  <a:srgbClr val="FF0000"/>
                </a:solidFill>
              </a:rPr>
              <a:t>행정검시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ko-KR" altLang="en-US" sz="1200" dirty="0"/>
              <a:t>➀ 의의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>
                <a:solidFill>
                  <a:srgbClr val="FF0000"/>
                </a:solidFill>
              </a:rPr>
              <a:t>범죄와 관련이 없는 사체에 대한 처리를 간소화하여 국민편익 도모와 업무의 신속을 기함이 목적</a:t>
            </a:r>
          </a:p>
          <a:p>
            <a:pPr marL="0" indent="0" fontAlgn="base">
              <a:buNone/>
            </a:pP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ko-KR" altLang="en-US" sz="1200" dirty="0"/>
              <a:t>➁ 대상</a:t>
            </a:r>
            <a:r>
              <a:rPr lang="en-US" altLang="ko-KR" sz="1200" dirty="0"/>
              <a:t>(</a:t>
            </a:r>
            <a:r>
              <a:rPr lang="ko-KR" altLang="en-US" sz="1200" dirty="0"/>
              <a:t>행정검시규칙 제</a:t>
            </a:r>
            <a:r>
              <a:rPr lang="en-US" altLang="ko-KR" sz="1200" dirty="0"/>
              <a:t>2</a:t>
            </a:r>
            <a:r>
              <a:rPr lang="ko-KR" altLang="en-US" sz="1200" dirty="0"/>
              <a:t>조</a:t>
            </a:r>
            <a:r>
              <a:rPr lang="en-US" altLang="ko-KR" sz="1200" dirty="0"/>
              <a:t>)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수재</a:t>
            </a:r>
            <a:r>
              <a:rPr lang="en-US" altLang="ko-KR" sz="1200" dirty="0"/>
              <a:t>. </a:t>
            </a:r>
            <a:r>
              <a:rPr lang="ko-KR" altLang="en-US" sz="1200" dirty="0"/>
              <a:t>낙뢰</a:t>
            </a:r>
            <a:r>
              <a:rPr lang="en-US" altLang="ko-KR" sz="1200" dirty="0"/>
              <a:t>. </a:t>
            </a:r>
            <a:r>
              <a:rPr lang="ko-KR" altLang="en-US" sz="1200" dirty="0"/>
              <a:t>파선 등 자연재해로 인한 사망자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행려병사자로서 범죄에 기인되지 아니한 것이 명백한 사체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ko-KR" altLang="en-US" sz="1200" dirty="0"/>
              <a:t>➂ 절차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>
                <a:solidFill>
                  <a:srgbClr val="FF0000"/>
                </a:solidFill>
              </a:rPr>
              <a:t>지구대장</a:t>
            </a:r>
            <a:r>
              <a:rPr lang="en-US" altLang="ko-KR" sz="1200" dirty="0">
                <a:solidFill>
                  <a:srgbClr val="FF0000"/>
                </a:solidFill>
              </a:rPr>
              <a:t>. </a:t>
            </a:r>
            <a:r>
              <a:rPr lang="ko-KR" altLang="en-US" sz="1200" dirty="0">
                <a:solidFill>
                  <a:srgbClr val="FF0000"/>
                </a:solidFill>
              </a:rPr>
              <a:t>파출소장은 관내 변사체 </a:t>
            </a:r>
            <a:r>
              <a:rPr lang="ko-KR" altLang="en-US" sz="1200" dirty="0" err="1">
                <a:solidFill>
                  <a:srgbClr val="FF0000"/>
                </a:solidFill>
              </a:rPr>
              <a:t>발견시</a:t>
            </a:r>
            <a:r>
              <a:rPr lang="ko-KR" altLang="en-US" sz="1200" dirty="0">
                <a:solidFill>
                  <a:srgbClr val="FF0000"/>
                </a:solidFill>
              </a:rPr>
              <a:t> 즉시 경찰서장에 보고</a:t>
            </a:r>
          </a:p>
          <a:p>
            <a:pPr marL="0" indent="0" fontAlgn="base">
              <a:buNone/>
            </a:pPr>
            <a:r>
              <a:rPr lang="en-US" altLang="ko-KR" sz="1200" dirty="0"/>
              <a:t>    - </a:t>
            </a:r>
            <a:r>
              <a:rPr lang="ko-KR" altLang="en-US" sz="1200" dirty="0">
                <a:solidFill>
                  <a:srgbClr val="FF0000"/>
                </a:solidFill>
              </a:rPr>
              <a:t>행정검시 대상 해당 시 경찰서장은 지구대장에게 행정검시 명령 → 의사의 검안을 거쳐 행정검시조서 작성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사체는 즉시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</a:t>
            </a:r>
            <a:r>
              <a:rPr lang="ko-KR" altLang="en-US" sz="1200" dirty="0">
                <a:solidFill>
                  <a:srgbClr val="FF0000"/>
                </a:solidFill>
              </a:rPr>
              <a:t>유족 인도</a:t>
            </a:r>
          </a:p>
          <a:p>
            <a:pPr marL="0" indent="0" fontAlgn="base">
              <a:buNone/>
            </a:pPr>
            <a:r>
              <a:rPr lang="en-US" altLang="ko-KR" sz="1200" dirty="0"/>
              <a:t>     ※ </a:t>
            </a:r>
            <a:r>
              <a:rPr lang="ko-KR" altLang="en-US" sz="1200" dirty="0"/>
              <a:t>발생보고→행정검시명령→행정검시</a:t>
            </a:r>
            <a:r>
              <a:rPr lang="en-US" altLang="ko-KR" sz="1200" dirty="0"/>
              <a:t>. </a:t>
            </a:r>
            <a:r>
              <a:rPr lang="ko-KR" altLang="en-US" sz="1200" dirty="0"/>
              <a:t>검안</a:t>
            </a:r>
            <a:r>
              <a:rPr lang="en-US" altLang="ko-KR" sz="1200" dirty="0"/>
              <a:t>. </a:t>
            </a:r>
            <a:r>
              <a:rPr lang="ko-KR" altLang="en-US" sz="1200" dirty="0"/>
              <a:t>유족인도</a:t>
            </a:r>
            <a:r>
              <a:rPr lang="en-US" altLang="ko-KR" sz="1200" dirty="0"/>
              <a:t>(</a:t>
            </a:r>
            <a:r>
              <a:rPr lang="ko-KR" altLang="en-US" sz="1200" dirty="0"/>
              <a:t>즉시</a:t>
            </a:r>
            <a:r>
              <a:rPr lang="en-US" altLang="ko-KR" sz="1200" dirty="0"/>
              <a:t>)</a:t>
            </a:r>
            <a:r>
              <a:rPr lang="ko-KR" altLang="en-US" sz="1200" dirty="0"/>
              <a:t>→종결</a:t>
            </a:r>
          </a:p>
          <a:p>
            <a:pPr marL="0" indent="0" fontAlgn="base">
              <a:buNone/>
            </a:pPr>
            <a:r>
              <a:rPr lang="en-US" altLang="ko-KR" sz="1200" dirty="0"/>
              <a:t>     ※ </a:t>
            </a:r>
            <a:r>
              <a:rPr lang="ko-KR" altLang="en-US" sz="1200" dirty="0"/>
              <a:t>행정검시의 주체는 경찰서장이다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지구대장</a:t>
            </a:r>
            <a:r>
              <a:rPr lang="en-US" altLang="ko-KR" sz="1200" dirty="0"/>
              <a:t>, </a:t>
            </a:r>
            <a:r>
              <a:rPr lang="ko-KR" altLang="en-US" sz="1200" dirty="0"/>
              <a:t>파출소장은 행정검시 도중 사체가 범죄에 기인한 것으로 의심될 경우 지체 없이 경찰서장에게 보고</a:t>
            </a:r>
            <a:r>
              <a:rPr lang="en-US" altLang="ko-KR" sz="1200" dirty="0"/>
              <a:t>, </a:t>
            </a:r>
            <a:r>
              <a:rPr lang="ko-KR" altLang="en-US" sz="1200" dirty="0"/>
              <a:t>수사에 착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</a:t>
            </a:r>
            <a:r>
              <a:rPr lang="ko-KR" altLang="en-US" sz="1200" dirty="0"/>
              <a:t>수해야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5-3-3.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단서</a:t>
            </a:r>
          </a:p>
        </p:txBody>
      </p:sp>
    </p:spTree>
    <p:extLst>
      <p:ext uri="{BB962C8B-B14F-4D97-AF65-F5344CB8AC3E}">
        <p14:creationId xmlns:p14="http://schemas.microsoft.com/office/powerpoint/2010/main" val="35048389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2. </a:t>
            </a:r>
            <a:r>
              <a:rPr lang="ko-KR" altLang="en-US" sz="1300" dirty="0">
                <a:solidFill>
                  <a:srgbClr val="FF0000"/>
                </a:solidFill>
              </a:rPr>
              <a:t>타인의 체험에 의한 경우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1)</a:t>
            </a:r>
            <a:r>
              <a:rPr lang="ko-KR" altLang="en-US" sz="1300" dirty="0">
                <a:solidFill>
                  <a:srgbClr val="FF0000"/>
                </a:solidFill>
              </a:rPr>
              <a:t>고소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(1) </a:t>
            </a:r>
            <a:r>
              <a:rPr lang="ko-KR" altLang="en-US" sz="1300" dirty="0">
                <a:solidFill>
                  <a:srgbClr val="FF0000"/>
                </a:solidFill>
              </a:rPr>
              <a:t>고소의 의의</a:t>
            </a:r>
          </a:p>
          <a:p>
            <a:pPr marL="0" indent="0" fontAlgn="base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/>
              <a:t>범죄의 피해자</a:t>
            </a:r>
            <a:r>
              <a:rPr lang="en-US" altLang="ko-KR" sz="1300" dirty="0"/>
              <a:t>, </a:t>
            </a:r>
            <a:r>
              <a:rPr lang="ko-KR" altLang="en-US" sz="1300" dirty="0"/>
              <a:t>그와 일정한 관계에 있는 고소권자가 수사기관에 대 하여 범죄사실을 신고하여 범인의 처벌을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</a:t>
            </a:r>
            <a:r>
              <a:rPr lang="ko-KR" altLang="en-US" sz="1300" dirty="0"/>
              <a:t>구하는 의사표시</a:t>
            </a:r>
          </a:p>
          <a:p>
            <a:pPr marL="0" indent="0" fontAlgn="base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 err="1"/>
              <a:t>비친고죄는</a:t>
            </a:r>
            <a:r>
              <a:rPr lang="ko-KR" altLang="en-US" sz="1300" dirty="0"/>
              <a:t> 수사의 단서이나 친고죄는 수사의 단서이자 소송조건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( 2) </a:t>
            </a:r>
            <a:r>
              <a:rPr lang="ko-KR" altLang="en-US" sz="1300" dirty="0">
                <a:solidFill>
                  <a:srgbClr val="FF0000"/>
                </a:solidFill>
              </a:rPr>
              <a:t>친고죄와 고소</a:t>
            </a:r>
          </a:p>
          <a:p>
            <a:pPr marL="0" indent="0" fontAlgn="base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/>
              <a:t>고소가 소송조건이므로</a:t>
            </a:r>
            <a:r>
              <a:rPr lang="en-US" altLang="ko-KR" sz="1300" dirty="0"/>
              <a:t>, </a:t>
            </a:r>
            <a:r>
              <a:rPr lang="ko-KR" altLang="en-US" sz="1300" dirty="0"/>
              <a:t>고소의 가능성이 있으면 수사 가능</a:t>
            </a:r>
          </a:p>
          <a:p>
            <a:pPr marL="0" indent="0" fontAlgn="base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/>
              <a:t>고소기간의 경과</a:t>
            </a:r>
            <a:r>
              <a:rPr lang="en-US" altLang="ko-KR" sz="1300" dirty="0"/>
              <a:t>, </a:t>
            </a:r>
            <a:r>
              <a:rPr lang="ko-KR" altLang="en-US" sz="1300" dirty="0"/>
              <a:t>고소하지 않겠다는 명백한 의사표시 등 고소의 가능성이 없는 경우는 불허</a:t>
            </a:r>
          </a:p>
          <a:p>
            <a:pPr marL="0" indent="0" fontAlgn="base">
              <a:buNone/>
            </a:pPr>
            <a:r>
              <a:rPr lang="en-US" altLang="ko-KR" sz="1300" dirty="0"/>
              <a:t>       ※ </a:t>
            </a:r>
            <a:r>
              <a:rPr lang="ko-KR" altLang="en-US" sz="1300" dirty="0"/>
              <a:t>친고죄</a:t>
            </a:r>
            <a:r>
              <a:rPr lang="en-US" altLang="ko-KR" sz="1300" dirty="0"/>
              <a:t>: </a:t>
            </a:r>
            <a:r>
              <a:rPr lang="ko-KR" altLang="en-US" sz="1300" dirty="0"/>
              <a:t>피해자의 명예보호와 침해이익의 경미성을 감안</a:t>
            </a:r>
            <a:r>
              <a:rPr lang="en-US" altLang="ko-KR" sz="1300" dirty="0"/>
              <a:t>, </a:t>
            </a:r>
            <a:r>
              <a:rPr lang="ko-KR" altLang="en-US" sz="1300" dirty="0"/>
              <a:t>피해자의 처벌희망의 의사표시가 있을 때 비로소 수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</a:t>
            </a:r>
            <a:r>
              <a:rPr lang="ko-KR" altLang="en-US" sz="1300" dirty="0"/>
              <a:t>사 및 공소제기가 가능한 범죄</a:t>
            </a:r>
            <a:r>
              <a:rPr lang="en-US" altLang="ko-KR" sz="1300" dirty="0"/>
              <a:t>: (</a:t>
            </a:r>
            <a:r>
              <a:rPr lang="ko-KR" altLang="en-US" sz="1300" dirty="0"/>
              <a:t>예</a:t>
            </a:r>
            <a:r>
              <a:rPr lang="en-US" altLang="ko-KR" sz="1300" dirty="0"/>
              <a:t>) </a:t>
            </a:r>
            <a:r>
              <a:rPr lang="ko-KR" altLang="en-US" sz="1300" dirty="0"/>
              <a:t>구 법률에서 강간죄</a:t>
            </a:r>
            <a:r>
              <a:rPr lang="en-US" altLang="ko-KR" sz="1300" dirty="0"/>
              <a:t>. </a:t>
            </a:r>
            <a:r>
              <a:rPr lang="ko-KR" altLang="en-US" sz="1300" dirty="0"/>
              <a:t>간통죄</a:t>
            </a:r>
            <a:r>
              <a:rPr lang="en-US" altLang="ko-KR" sz="1300" dirty="0"/>
              <a:t>, </a:t>
            </a:r>
            <a:r>
              <a:rPr lang="ko-KR" altLang="en-US" sz="1300" dirty="0"/>
              <a:t>사자명예훼손죄</a:t>
            </a:r>
            <a:r>
              <a:rPr lang="en-US" altLang="ko-KR" sz="1300" dirty="0"/>
              <a:t>, </a:t>
            </a:r>
            <a:r>
              <a:rPr lang="ko-KR" altLang="en-US" sz="1300" dirty="0"/>
              <a:t>모욕죄 등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(3) </a:t>
            </a:r>
            <a:r>
              <a:rPr lang="ko-KR" altLang="en-US" sz="1300" dirty="0">
                <a:solidFill>
                  <a:srgbClr val="FF0000"/>
                </a:solidFill>
              </a:rPr>
              <a:t>고소권자</a:t>
            </a:r>
          </a:p>
          <a:p>
            <a:pPr marL="0" indent="0" fontAlgn="base">
              <a:buNone/>
            </a:pPr>
            <a:r>
              <a:rPr lang="ko-KR" altLang="en-US" sz="1300" dirty="0"/>
              <a:t>        ➀ 범죄로 인한 피해자</a:t>
            </a:r>
            <a:r>
              <a:rPr lang="en-US" altLang="ko-KR" sz="1300" dirty="0"/>
              <a:t>, </a:t>
            </a:r>
            <a:r>
              <a:rPr lang="ko-KR" altLang="en-US" sz="1300" dirty="0"/>
              <a:t> ➁ 피해자의 법정대리인</a:t>
            </a:r>
            <a:r>
              <a:rPr lang="en-US" altLang="ko-KR" sz="1300" dirty="0"/>
              <a:t>, 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   ➂ 피해자가 사망한 경우에 그 배우자</a:t>
            </a:r>
            <a:r>
              <a:rPr lang="en-US" altLang="ko-KR" sz="1300" dirty="0"/>
              <a:t>, </a:t>
            </a:r>
            <a:r>
              <a:rPr lang="ko-KR" altLang="en-US" sz="1300" dirty="0"/>
              <a:t>직계친족</a:t>
            </a:r>
            <a:r>
              <a:rPr lang="en-US" altLang="ko-KR" sz="1300" dirty="0"/>
              <a:t>, </a:t>
            </a:r>
            <a:r>
              <a:rPr lang="ko-KR" altLang="en-US" sz="1300" dirty="0"/>
              <a:t>형제자매</a:t>
            </a:r>
            <a:r>
              <a:rPr lang="en-US" altLang="ko-KR" sz="1300" dirty="0"/>
              <a:t>, </a:t>
            </a:r>
            <a:r>
              <a:rPr lang="ko-KR" altLang="en-US" sz="1300" dirty="0"/>
              <a:t>단 피해자 의 명시한 의사에 반하지 못한다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   ➃ 피해자의 법정대리인이 피의자이거나 법정대리인의 친족이 피의자인 경우 피해자의 친족이 독립하여 고소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  </a:t>
            </a:r>
            <a:r>
              <a:rPr lang="ko-KR" altLang="en-US" sz="1300" dirty="0"/>
              <a:t>가능</a:t>
            </a:r>
            <a:r>
              <a:rPr lang="en-US" altLang="ko-KR" sz="1300" dirty="0"/>
              <a:t>(※ </a:t>
            </a:r>
            <a:r>
              <a:rPr lang="ko-KR" altLang="en-US" sz="1300" dirty="0"/>
              <a:t>아버지가 딸을 강제추행 시 피해자의 생모가 고소할 수 있음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   ➄ 사자명예훼손죄의 경우 그 친족이나 자손이 고소권자임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5-3-3.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단서</a:t>
            </a:r>
          </a:p>
        </p:txBody>
      </p:sp>
    </p:spTree>
    <p:extLst>
      <p:ext uri="{BB962C8B-B14F-4D97-AF65-F5344CB8AC3E}">
        <p14:creationId xmlns:p14="http://schemas.microsoft.com/office/powerpoint/2010/main" val="11337271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(4) </a:t>
            </a:r>
            <a:r>
              <a:rPr lang="ko-KR" altLang="en-US" sz="1300" dirty="0">
                <a:solidFill>
                  <a:srgbClr val="FF0000"/>
                </a:solidFill>
              </a:rPr>
              <a:t>고소의 제한</a:t>
            </a:r>
          </a:p>
          <a:p>
            <a:pPr marL="0" indent="0" fontAlgn="base">
              <a:buNone/>
            </a:pPr>
            <a:r>
              <a:rPr lang="ko-KR" altLang="en-US" sz="1300" dirty="0"/>
              <a:t>     ➀ 자기 또는 배우자의 직계친족은 고소하지 못한다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➁ 단</a:t>
            </a:r>
            <a:r>
              <a:rPr lang="en-US" altLang="ko-KR" sz="1300" dirty="0"/>
              <a:t>,</a:t>
            </a:r>
            <a:r>
              <a:rPr lang="ko-KR" altLang="en-US" sz="1300" dirty="0"/>
              <a:t> 성폭력특별법에 의한 성폭력범죄와 가정폭력에 대해서는 고소할 수 있음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(5) </a:t>
            </a:r>
            <a:r>
              <a:rPr lang="ko-KR" altLang="en-US" sz="1300" dirty="0">
                <a:solidFill>
                  <a:srgbClr val="FF0000"/>
                </a:solidFill>
              </a:rPr>
              <a:t>고소기간의 제한</a:t>
            </a:r>
          </a:p>
          <a:p>
            <a:pPr marL="0" indent="0" fontAlgn="base">
              <a:buNone/>
            </a:pPr>
            <a:r>
              <a:rPr lang="ko-KR" altLang="en-US" sz="1300" dirty="0"/>
              <a:t>     ➀ </a:t>
            </a:r>
            <a:r>
              <a:rPr lang="ko-KR" altLang="en-US" sz="1300" dirty="0" err="1"/>
              <a:t>비친고죄는</a:t>
            </a:r>
            <a:r>
              <a:rPr lang="ko-KR" altLang="en-US" sz="1300" dirty="0"/>
              <a:t> 고소기간의 제한이 없음</a:t>
            </a:r>
            <a:r>
              <a:rPr lang="en-US" altLang="ko-KR" sz="1300" dirty="0"/>
              <a:t>: </a:t>
            </a:r>
            <a:r>
              <a:rPr lang="ko-KR" altLang="en-US" sz="1300" dirty="0"/>
              <a:t>소송조건이 아니라 수사단서</a:t>
            </a:r>
          </a:p>
          <a:p>
            <a:pPr marL="0" indent="0" fontAlgn="base">
              <a:buNone/>
            </a:pPr>
            <a:r>
              <a:rPr lang="ko-KR" altLang="en-US" sz="1300" dirty="0"/>
              <a:t>     ➁ 친고죄는 범인을 알게 된 날로부터 </a:t>
            </a:r>
            <a:r>
              <a:rPr lang="en-US" altLang="ko-KR" sz="1300" dirty="0"/>
              <a:t>6</a:t>
            </a:r>
            <a:r>
              <a:rPr lang="ko-KR" altLang="en-US" sz="1300" dirty="0"/>
              <a:t>개월을 경과하면 고소하지 못함</a:t>
            </a:r>
          </a:p>
          <a:p>
            <a:pPr marL="0" indent="0" fontAlgn="base">
              <a:buNone/>
            </a:pPr>
            <a:r>
              <a:rPr lang="ko-KR" altLang="en-US" sz="1300" dirty="0"/>
              <a:t>        </a:t>
            </a:r>
            <a:r>
              <a:rPr lang="en-US" altLang="ko-KR" sz="1300" dirty="0"/>
              <a:t>* </a:t>
            </a:r>
            <a:r>
              <a:rPr lang="ko-KR" altLang="en-US" sz="1300" dirty="0"/>
              <a:t>단</a:t>
            </a:r>
            <a:r>
              <a:rPr lang="en-US" altLang="ko-KR" sz="1300" dirty="0"/>
              <a:t>, </a:t>
            </a:r>
            <a:r>
              <a:rPr lang="ko-KR" altLang="en-US" sz="1300" dirty="0"/>
              <a:t>성폭력범죄의 경우 친고죄</a:t>
            </a:r>
            <a:r>
              <a:rPr lang="en-US" altLang="ko-KR" sz="1300" dirty="0"/>
              <a:t>, </a:t>
            </a:r>
            <a:r>
              <a:rPr lang="ko-KR" altLang="en-US" sz="1300" dirty="0"/>
              <a:t>고소기간의 폐지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(6) </a:t>
            </a:r>
            <a:r>
              <a:rPr lang="ko-KR" altLang="en-US" sz="1300" dirty="0">
                <a:solidFill>
                  <a:srgbClr val="FF0000"/>
                </a:solidFill>
              </a:rPr>
              <a:t>고소사건처리와 고소의 취소</a:t>
            </a:r>
          </a:p>
          <a:p>
            <a:pPr marL="0" indent="0" fontAlgn="base">
              <a:buNone/>
            </a:pPr>
            <a:r>
              <a:rPr lang="ko-KR" altLang="en-US" sz="1300" dirty="0"/>
              <a:t>     ➀ 구술 및 대리고소가 가능</a:t>
            </a:r>
            <a:r>
              <a:rPr lang="en-US" altLang="ko-KR" sz="1300" dirty="0"/>
              <a:t>(</a:t>
            </a:r>
            <a:r>
              <a:rPr lang="ko-KR" altLang="en-US" sz="1300" dirty="0"/>
              <a:t>위임장</a:t>
            </a:r>
            <a:r>
              <a:rPr lang="en-US" altLang="ko-KR" sz="1300" dirty="0"/>
              <a:t>)</a:t>
            </a:r>
            <a:r>
              <a:rPr lang="ko-KR" altLang="en-US" sz="1300" dirty="0"/>
              <a:t>하며</a:t>
            </a:r>
            <a:r>
              <a:rPr lang="en-US" altLang="ko-KR" sz="1300" dirty="0"/>
              <a:t>, </a:t>
            </a:r>
            <a:r>
              <a:rPr lang="ko-KR" altLang="en-US" sz="1300" dirty="0"/>
              <a:t>처리기간은 </a:t>
            </a:r>
            <a:r>
              <a:rPr lang="en-US" altLang="ko-KR" sz="1300" dirty="0"/>
              <a:t>2</a:t>
            </a:r>
            <a:r>
              <a:rPr lang="ko-KR" altLang="en-US" sz="1300" dirty="0"/>
              <a:t>개월</a:t>
            </a:r>
          </a:p>
          <a:p>
            <a:pPr marL="0" indent="0" fontAlgn="base">
              <a:buNone/>
            </a:pPr>
            <a:r>
              <a:rPr lang="ko-KR" altLang="en-US" sz="1300" dirty="0"/>
              <a:t>     ➁ </a:t>
            </a:r>
            <a:r>
              <a:rPr lang="en-US" altLang="ko-KR" sz="1300" dirty="0"/>
              <a:t>1</a:t>
            </a:r>
            <a:r>
              <a:rPr lang="ko-KR" altLang="en-US" sz="1300" dirty="0"/>
              <a:t>심 판결 선고 전까지 취소할 수 있고</a:t>
            </a:r>
            <a:r>
              <a:rPr lang="en-US" altLang="ko-KR" sz="1300" dirty="0"/>
              <a:t>, </a:t>
            </a:r>
            <a:r>
              <a:rPr lang="ko-KR" altLang="en-US" sz="1300" dirty="0"/>
              <a:t>다시 고소하지 못한다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(7) </a:t>
            </a:r>
            <a:r>
              <a:rPr lang="ko-KR" altLang="en-US" sz="1300" dirty="0">
                <a:solidFill>
                  <a:srgbClr val="FF0000"/>
                </a:solidFill>
              </a:rPr>
              <a:t>고소의 효력</a:t>
            </a:r>
          </a:p>
          <a:p>
            <a:pPr marL="0" indent="0" fontAlgn="base">
              <a:buNone/>
            </a:pPr>
            <a:r>
              <a:rPr lang="ko-KR" altLang="en-US" sz="1300" dirty="0"/>
              <a:t>     ➀ 주관적 불가분의 원칙</a:t>
            </a:r>
          </a:p>
          <a:p>
            <a:pPr marL="0" indent="0" fontAlgn="base">
              <a:buNone/>
            </a:pPr>
            <a:r>
              <a:rPr lang="en-US" altLang="ko-KR" sz="1300" dirty="0"/>
              <a:t>        - </a:t>
            </a:r>
            <a:r>
              <a:rPr lang="ko-KR" altLang="en-US" sz="1300" dirty="0"/>
              <a:t>친고죄의 </a:t>
            </a:r>
            <a:r>
              <a:rPr lang="ko-KR" altLang="en-US" sz="1300" dirty="0" err="1"/>
              <a:t>공범중</a:t>
            </a:r>
            <a:r>
              <a:rPr lang="ko-KR" altLang="en-US" sz="1300" dirty="0"/>
              <a:t> </a:t>
            </a:r>
            <a:r>
              <a:rPr lang="en-US" altLang="ko-KR" sz="1300" dirty="0"/>
              <a:t>1</a:t>
            </a:r>
            <a:r>
              <a:rPr lang="ko-KR" altLang="en-US" sz="1300" dirty="0"/>
              <a:t>인 또는 수인에 대한 고소 및 그 취소는 다른 공 범자에 대해서도 그 효력이 미친다는 </a:t>
            </a:r>
            <a:r>
              <a:rPr lang="ko-KR" altLang="en-US" sz="1300" dirty="0" err="1"/>
              <a:t>원칙으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 </a:t>
            </a:r>
            <a:r>
              <a:rPr lang="ko-KR" altLang="en-US" sz="1300" dirty="0"/>
              <a:t>로 고소권자의 자의에 의한 불공평한 결과를 피하기 위한 제도임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ko-KR" altLang="en-US" sz="1300" dirty="0"/>
              <a:t>     ➁ 객관적 불가분의 원칙</a:t>
            </a:r>
          </a:p>
          <a:p>
            <a:pPr marL="0" indent="0" fontAlgn="base">
              <a:buNone/>
            </a:pPr>
            <a:r>
              <a:rPr lang="ko-KR" altLang="en-US" sz="1300" dirty="0"/>
              <a:t>       </a:t>
            </a:r>
            <a:r>
              <a:rPr lang="en-US" altLang="ko-KR" sz="1300" dirty="0"/>
              <a:t>- </a:t>
            </a:r>
            <a:r>
              <a:rPr lang="ko-KR" altLang="en-US" sz="1300" dirty="0"/>
              <a:t>친고죄의 경우 한 개의 범죄사실의 일부에 대하여 고소하거나 이를 취소한 때에는 그 범죄사실의 전체에 대하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 </a:t>
            </a:r>
            <a:r>
              <a:rPr lang="ko-KR" altLang="en-US" sz="1300" dirty="0"/>
              <a:t>여 고소가 있는 것으로 또는 고소의 취소가 있는 것으로 본다는 원칙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    ※ </a:t>
            </a:r>
            <a:r>
              <a:rPr lang="ko-KR" altLang="en-US" sz="1300" dirty="0"/>
              <a:t>강간죄에 대하여 폭행으로 고소가 제기되었을 때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5-3-3.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단서</a:t>
            </a:r>
          </a:p>
        </p:txBody>
      </p:sp>
    </p:spTree>
    <p:extLst>
      <p:ext uri="{BB962C8B-B14F-4D97-AF65-F5344CB8AC3E}">
        <p14:creationId xmlns:p14="http://schemas.microsoft.com/office/powerpoint/2010/main" val="1241363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2) </a:t>
            </a:r>
            <a:r>
              <a:rPr lang="ko-KR" altLang="en-US" sz="1300" dirty="0">
                <a:solidFill>
                  <a:srgbClr val="FF0000"/>
                </a:solidFill>
              </a:rPr>
              <a:t>고발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고소권자와 범인 이외의 제 </a:t>
            </a:r>
            <a:r>
              <a:rPr lang="en-US" altLang="ko-KR" sz="1300" dirty="0"/>
              <a:t>3</a:t>
            </a:r>
            <a:r>
              <a:rPr lang="ko-KR" altLang="en-US" sz="1300" dirty="0"/>
              <a:t>자가 수사기관에 대하여 범죄사실을 신 고하여 범인의 처벌을 구하는 의사표시를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고소와 고발의 비교</a:t>
            </a: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3) </a:t>
            </a:r>
            <a:r>
              <a:rPr lang="ko-KR" altLang="en-US" sz="1300" dirty="0"/>
              <a:t>자수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범인 스스로 수사기관에 대하여 범죄사실을 신고하여 그 수사와 소 추를 구하는 의사표시로 반드시 수사기관에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함을 요함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4) </a:t>
            </a:r>
            <a:r>
              <a:rPr lang="ko-KR" altLang="en-US" sz="1300" dirty="0"/>
              <a:t>피해신고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범죄의 피해자 또는 이해관계자가 수사기관에 피해사실을 신고하는 것 으로 </a:t>
            </a:r>
            <a:r>
              <a:rPr lang="ko-KR" altLang="en-US" sz="1300" u="sng" dirty="0"/>
              <a:t>범인의 소추를 구하는 의사표시가 </a:t>
            </a:r>
            <a:r>
              <a:rPr lang="ko-KR" altLang="en-US" sz="1300" u="sng" dirty="0" err="1"/>
              <a:t>없</a:t>
            </a:r>
            <a:endParaRPr lang="en-US" altLang="ko-KR" sz="1300" u="sng" dirty="0"/>
          </a:p>
          <a:p>
            <a:pPr marL="0" indent="0" fontAlgn="base">
              <a:buNone/>
            </a:pPr>
            <a:r>
              <a:rPr lang="en-US" altLang="ko-KR" sz="1300" dirty="0"/>
              <a:t>     </a:t>
            </a:r>
            <a:r>
              <a:rPr lang="ko-KR" altLang="en-US" sz="1300" u="sng" dirty="0"/>
              <a:t>는 점에서 고소</a:t>
            </a:r>
            <a:r>
              <a:rPr lang="en-US" altLang="ko-KR" sz="1300" u="sng" dirty="0"/>
              <a:t>, </a:t>
            </a:r>
            <a:r>
              <a:rPr lang="ko-KR" altLang="en-US" sz="1300" u="sng" dirty="0"/>
              <a:t>고발과 구별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5) </a:t>
            </a:r>
            <a:r>
              <a:rPr lang="ko-KR" altLang="en-US" sz="1300" dirty="0"/>
              <a:t>익명의 신고</a:t>
            </a:r>
            <a:r>
              <a:rPr lang="en-US" altLang="ko-KR" sz="1300" dirty="0"/>
              <a:t>(</a:t>
            </a:r>
            <a:r>
              <a:rPr lang="ko-KR" altLang="en-US" sz="1300" dirty="0"/>
              <a:t>투서</a:t>
            </a:r>
            <a:r>
              <a:rPr lang="en-US" altLang="ko-KR" sz="1300" dirty="0"/>
              <a:t>․</a:t>
            </a:r>
            <a:r>
              <a:rPr lang="ko-KR" altLang="en-US" sz="1300" dirty="0"/>
              <a:t>밀고</a:t>
            </a:r>
            <a:r>
              <a:rPr lang="en-US" altLang="ko-KR" sz="1300" dirty="0"/>
              <a:t>) </a:t>
            </a:r>
            <a:r>
              <a:rPr lang="ko-KR" altLang="en-US" sz="1300" dirty="0"/>
              <a:t>및 보도</a:t>
            </a:r>
            <a:r>
              <a:rPr lang="en-US" altLang="ko-KR" sz="1300" dirty="0"/>
              <a:t>․</a:t>
            </a:r>
            <a:r>
              <a:rPr lang="ko-KR" altLang="en-US" sz="1300" dirty="0"/>
              <a:t>풍설 등</a:t>
            </a:r>
          </a:p>
          <a:p>
            <a:pPr marL="0" indent="0" fontAlgn="base">
              <a:buNone/>
            </a:pPr>
            <a:r>
              <a:rPr lang="ko-KR" altLang="en-US" sz="1300" dirty="0"/>
              <a:t>  </a:t>
            </a:r>
            <a:r>
              <a:rPr lang="en-US" altLang="ko-KR" sz="1300" dirty="0"/>
              <a:t>- </a:t>
            </a:r>
            <a:r>
              <a:rPr lang="ko-KR" altLang="en-US" sz="1300" dirty="0"/>
              <a:t>자기의 주소</a:t>
            </a:r>
            <a:r>
              <a:rPr lang="en-US" altLang="ko-KR" sz="1300" dirty="0"/>
              <a:t>. </a:t>
            </a:r>
            <a:r>
              <a:rPr lang="ko-KR" altLang="en-US" sz="1300" dirty="0"/>
              <a:t>성명을 기재하지 않고 전화 또는 편지로 범죄신고를 하는 경우도 수사의 단서가 되나 신고사실의 진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</a:t>
            </a:r>
            <a:r>
              <a:rPr lang="ko-KR" altLang="en-US" sz="1300" dirty="0" err="1"/>
              <a:t>위여부를</a:t>
            </a:r>
            <a:r>
              <a:rPr lang="ko-KR" altLang="en-US" sz="1300" dirty="0"/>
              <a:t> 확인하는 과정에서 신중을 기해야 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5-3-3.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단서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900018"/>
              </p:ext>
            </p:extLst>
          </p:nvPr>
        </p:nvGraphicFramePr>
        <p:xfrm>
          <a:off x="827584" y="2132856"/>
          <a:ext cx="7787208" cy="1421434"/>
        </p:xfrm>
        <a:graphic>
          <a:graphicData uri="http://schemas.openxmlformats.org/drawingml/2006/table">
            <a:tbl>
              <a:tblPr/>
              <a:tblGrid>
                <a:gridCol w="1480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05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5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고소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고발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주체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범죄의 피해자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법정대리인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고소권자 및 범인 이외의 제 </a:t>
                      </a:r>
                      <a:r>
                        <a:rPr lang="en-US" altLang="ko-KR" sz="1200" b="0" kern="0" spc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  <a:r>
                        <a:rPr lang="ko-KR" altLang="en-US" sz="1200" b="0" kern="0" spc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자</a:t>
                      </a:r>
                      <a:endParaRPr lang="ko-KR" altLang="en-US" sz="1200" b="0" kern="0" spc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기간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친고죄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: 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범인을 </a:t>
                      </a: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알게된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 날로부터 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개 월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제한 없음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대리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허용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고발은 대리로 할 수 없음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취소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제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심 판결 </a:t>
                      </a: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선고전까지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 가능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제한없음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취소후에도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컴바탕"/>
                        </a:rPr>
                        <a:t> 다시 고발 가능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874" marR="55874" marT="15448" marB="154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15471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507288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400" dirty="0"/>
              <a:t>1. . </a:t>
            </a:r>
            <a:r>
              <a:rPr lang="ko-KR" altLang="en-US" sz="1400" dirty="0"/>
              <a:t>수사의 방침수립</a:t>
            </a:r>
          </a:p>
          <a:p>
            <a:pPr marL="0" indent="0" fontAlgn="base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사법경찰관은 수사의 실행 전에 현장에서 수집된 각종 자료와 증거를 검토한 후 수사방향을 결정해야 함</a:t>
            </a:r>
          </a:p>
          <a:p>
            <a:pPr fontAlgn="base"/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수사의 실행</a:t>
            </a:r>
          </a:p>
          <a:p>
            <a:pPr marL="0" indent="0" fontAlgn="base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임의수사의 원칙과 법령준수로 범인의 행적수사</a:t>
            </a:r>
            <a:r>
              <a:rPr lang="en-US" altLang="ko-KR" sz="1400" dirty="0"/>
              <a:t>, </a:t>
            </a:r>
            <a:r>
              <a:rPr lang="ko-KR" altLang="en-US" sz="1400" dirty="0"/>
              <a:t>유류품수사</a:t>
            </a:r>
            <a:r>
              <a:rPr lang="en-US" altLang="ko-KR" sz="1400" dirty="0"/>
              <a:t>, </a:t>
            </a:r>
            <a:r>
              <a:rPr lang="ko-KR" altLang="en-US" sz="1400" dirty="0"/>
              <a:t>감별수사</a:t>
            </a:r>
            <a:r>
              <a:rPr lang="en-US" altLang="ko-KR" sz="1400" dirty="0"/>
              <a:t>, </a:t>
            </a:r>
            <a:r>
              <a:rPr lang="ko-KR" altLang="en-US" sz="1400" dirty="0"/>
              <a:t>수법수사</a:t>
            </a:r>
            <a:r>
              <a:rPr lang="en-US" altLang="ko-KR" sz="1400" dirty="0"/>
              <a:t>, </a:t>
            </a:r>
            <a:r>
              <a:rPr lang="ko-KR" altLang="en-US" sz="1400" dirty="0"/>
              <a:t>감식수사</a:t>
            </a:r>
            <a:r>
              <a:rPr lang="en-US" altLang="ko-KR" sz="1400" dirty="0"/>
              <a:t>, </a:t>
            </a:r>
            <a:r>
              <a:rPr lang="ko-KR" altLang="en-US" sz="1400" dirty="0"/>
              <a:t>탐문수사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등을 통하여 범인을 체포하고 증거를 수집하는 제반 활동을 말한다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5-3-4.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실행</a:t>
            </a:r>
          </a:p>
        </p:txBody>
      </p:sp>
      <p:sp>
        <p:nvSpPr>
          <p:cNvPr id="5" name="내용 개체 틀 1"/>
          <p:cNvSpPr txBox="1">
            <a:spLocks/>
          </p:cNvSpPr>
          <p:nvPr/>
        </p:nvSpPr>
        <p:spPr>
          <a:xfrm>
            <a:off x="619944" y="1493168"/>
            <a:ext cx="8507288" cy="4752528"/>
          </a:xfrm>
          <a:prstGeom prst="rect">
            <a:avLst/>
          </a:prstGeom>
        </p:spPr>
        <p:txBody>
          <a:bodyPr vert="horz" rtlCol="0">
            <a:noAutofit/>
          </a:bodyPr>
          <a:lstStyle>
            <a:lvl1pPr marL="342900" indent="-342900" algn="l" rtl="0" eaLnBrk="1" latinLnBrk="1" hangingPunct="1">
              <a:spcBef>
                <a:spcPct val="20000"/>
              </a:spcBef>
              <a:buSzPct val="70000"/>
              <a:buFont typeface="Wingdings"/>
              <a:buChar char="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120000"/>
              <a:buFont typeface="Arial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SzPct val="120000"/>
              <a:buFont typeface="Arial"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Font typeface="Wingdings"/>
              <a:buNone/>
            </a:pPr>
            <a:endParaRPr lang="ko-KR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6410013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93168"/>
            <a:ext cx="8507288" cy="46001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1. </a:t>
            </a:r>
            <a:r>
              <a:rPr lang="ko-KR" altLang="en-US" sz="1300" dirty="0"/>
              <a:t>개념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400" dirty="0">
                <a:latin typeface="+mj-ea"/>
                <a:ea typeface="+mj-ea"/>
              </a:rPr>
              <a:t>  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- 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사건에 대하여 사안의 진상을 파악하고 법령을 적용하여 검사에게 처리 의견을 건의할 수 있을 정도      </a:t>
            </a:r>
            <a:endParaRPr lang="en-US" altLang="ko-KR" sz="1400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    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가 된 때에는 수사서류와 피의자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. 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증거자료 일체를 검찰에 송치하는데 여기서 일단 수사가 종결된 것</a:t>
            </a:r>
            <a:endParaRPr lang="en-US" altLang="ko-KR" sz="1400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    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으로 본다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.</a:t>
            </a: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  - </a:t>
            </a:r>
            <a:r>
              <a:rPr lang="en-US" altLang="ko-KR" sz="1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ea"/>
                <a:ea typeface="+mj-ea"/>
              </a:rPr>
              <a:t>2021. 1. 1.</a:t>
            </a:r>
            <a:r>
              <a:rPr lang="ko-KR" altLang="en-US" sz="1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ea"/>
                <a:ea typeface="+mj-ea"/>
              </a:rPr>
              <a:t>이전에는 없었던 경찰의 수사종결권이 생기게 되었는데</a:t>
            </a:r>
            <a:r>
              <a:rPr lang="en-US" altLang="ko-KR" sz="1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ea"/>
                <a:ea typeface="+mj-ea"/>
              </a:rPr>
              <a:t>, </a:t>
            </a:r>
            <a:r>
              <a:rPr lang="ko-KR" altLang="en-US" sz="1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ea"/>
                <a:ea typeface="+mj-ea"/>
              </a:rPr>
              <a:t>일반적인 경찰이 수사를 개시</a:t>
            </a:r>
            <a:endParaRPr lang="en-US" altLang="ko-KR" sz="1400" b="0" i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   </a:t>
            </a:r>
            <a:r>
              <a:rPr lang="ko-KR" altLang="en-US" sz="1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ea"/>
                <a:ea typeface="+mj-ea"/>
              </a:rPr>
              <a:t>한 모든 형사 사건에 관하여 경찰에게 수사종결권이 생기게 되었는데</a:t>
            </a:r>
            <a:r>
              <a:rPr lang="en-US" altLang="ko-KR" sz="1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ea"/>
                <a:ea typeface="+mj-ea"/>
              </a:rPr>
              <a:t>, </a:t>
            </a:r>
            <a:r>
              <a:rPr lang="ko-KR" altLang="en-US" sz="1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ea"/>
                <a:ea typeface="+mj-ea"/>
              </a:rPr>
              <a:t>구체적으로는 경찰이 수사를 개</a:t>
            </a:r>
            <a:endParaRPr lang="en-US" altLang="ko-KR" sz="1400" b="0" i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   </a:t>
            </a:r>
            <a:r>
              <a:rPr lang="ko-KR" altLang="en-US" sz="1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ea"/>
                <a:ea typeface="+mj-ea"/>
              </a:rPr>
              <a:t>시한 형사 사건에 관하여 경찰이 혐의가 있다고 판단하면 검찰에 송치 결정을 하지만 혐의가 있다고 판</a:t>
            </a:r>
            <a:endParaRPr lang="en-US" altLang="ko-KR" sz="1400" b="0" i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   </a:t>
            </a:r>
            <a:r>
              <a:rPr lang="ko-KR" altLang="en-US" sz="1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ea"/>
                <a:ea typeface="+mj-ea"/>
              </a:rPr>
              <a:t>단하지 않을 때는 </a:t>
            </a:r>
            <a:r>
              <a:rPr lang="ko-KR" altLang="en-US" sz="1400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ea"/>
                <a:ea typeface="+mj-ea"/>
              </a:rPr>
              <a:t>불송치</a:t>
            </a:r>
            <a:r>
              <a:rPr lang="ko-KR" altLang="en-US" sz="1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ea"/>
                <a:ea typeface="+mj-ea"/>
              </a:rPr>
              <a:t> 결정으로 수사를 종결할 수 있습니다</a:t>
            </a:r>
            <a:r>
              <a:rPr lang="en-US" altLang="ko-KR" sz="1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ea"/>
                <a:ea typeface="+mj-ea"/>
              </a:rPr>
              <a:t>.</a:t>
            </a:r>
            <a:endParaRPr lang="ko-KR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2. </a:t>
            </a:r>
            <a:r>
              <a:rPr lang="ko-KR" altLang="en-US" sz="1300" dirty="0"/>
              <a:t>종결의 종류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400" dirty="0"/>
              <a:t>혐의 없음 </a:t>
            </a:r>
            <a:r>
              <a:rPr lang="en-US" altLang="ko-KR" sz="1400" dirty="0"/>
              <a:t>: </a:t>
            </a:r>
            <a:r>
              <a:rPr lang="ko-KR" altLang="en-US" sz="1400" dirty="0"/>
              <a:t>구성요건 해당 없음</a:t>
            </a:r>
            <a:r>
              <a:rPr lang="en-US" altLang="ko-KR" sz="1400" dirty="0"/>
              <a:t>, </a:t>
            </a:r>
            <a:r>
              <a:rPr lang="ko-KR" altLang="en-US" sz="1400" dirty="0"/>
              <a:t>증거불충분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 err="1"/>
              <a:t>죄안됨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위법성</a:t>
            </a:r>
            <a:r>
              <a:rPr lang="en-US" altLang="ko-KR" sz="1400" dirty="0"/>
              <a:t>, </a:t>
            </a:r>
            <a:r>
              <a:rPr lang="ko-KR" altLang="en-US" sz="1400" dirty="0"/>
              <a:t>책임성 없음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공소권 없음 </a:t>
            </a:r>
            <a:r>
              <a:rPr lang="en-US" altLang="ko-KR" sz="1400" dirty="0"/>
              <a:t>: </a:t>
            </a:r>
            <a:r>
              <a:rPr lang="ko-KR" altLang="en-US" sz="1400" dirty="0"/>
              <a:t>친고죄의 고소취소 등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5-3-5. </a:t>
            </a:r>
            <a:r>
              <a:rPr lang="ko-KR" altLang="en-US" sz="3200" dirty="0"/>
              <a:t>수사의 과정 </a:t>
            </a:r>
            <a:r>
              <a:rPr lang="en-US" altLang="ko-KR" sz="3200" dirty="0"/>
              <a:t>– </a:t>
            </a:r>
            <a:r>
              <a:rPr lang="ko-KR" altLang="en-US" sz="3200" dirty="0"/>
              <a:t>수사의 종결</a:t>
            </a:r>
          </a:p>
        </p:txBody>
      </p:sp>
      <p:sp>
        <p:nvSpPr>
          <p:cNvPr id="5" name="내용 개체 틀 1"/>
          <p:cNvSpPr txBox="1">
            <a:spLocks/>
          </p:cNvSpPr>
          <p:nvPr/>
        </p:nvSpPr>
        <p:spPr>
          <a:xfrm>
            <a:off x="619944" y="1493168"/>
            <a:ext cx="8507288" cy="4752528"/>
          </a:xfrm>
          <a:prstGeom prst="rect">
            <a:avLst/>
          </a:prstGeom>
        </p:spPr>
        <p:txBody>
          <a:bodyPr vert="horz" rtlCol="0">
            <a:noAutofit/>
          </a:bodyPr>
          <a:lstStyle>
            <a:lvl1pPr marL="342900" indent="-342900" algn="l" rtl="0" eaLnBrk="1" latinLnBrk="1" hangingPunct="1">
              <a:spcBef>
                <a:spcPct val="20000"/>
              </a:spcBef>
              <a:buSzPct val="70000"/>
              <a:buFont typeface="Wingdings"/>
              <a:buChar char="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120000"/>
              <a:buFont typeface="Arial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SzPct val="120000"/>
              <a:buFont typeface="Arial"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Font typeface="Wingdings"/>
              <a:buNone/>
            </a:pPr>
            <a:endParaRPr lang="ko-KR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3920216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732</TotalTime>
  <Words>6377</Words>
  <Application>Microsoft Office PowerPoint</Application>
  <PresentationFormat>화면 슬라이드 쇼(4:3)</PresentationFormat>
  <Paragraphs>774</Paragraphs>
  <Slides>43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49" baseType="lpstr">
      <vt:lpstr>HY견명조</vt:lpstr>
      <vt:lpstr>맑은 고딕</vt:lpstr>
      <vt:lpstr>Arial</vt:lpstr>
      <vt:lpstr>Georgia</vt:lpstr>
      <vt:lpstr>Wingdings</vt:lpstr>
      <vt:lpstr>고구려 벽화</vt:lpstr>
      <vt:lpstr>                    과학수사론 제2주  - 수사의 기본이념 및 범죄수사의 제원칙 - 수사의 진행 절차</vt:lpstr>
      <vt:lpstr>1-1. 범죄수사의 기본 이념</vt:lpstr>
      <vt:lpstr>1-2. 수사의 목적</vt:lpstr>
      <vt:lpstr>1-3. 수사의 지도원리</vt:lpstr>
      <vt:lpstr>1-3. 수사의 지도원리</vt:lpstr>
      <vt:lpstr>1-4. 실정법상 수사의 기본 원칙</vt:lpstr>
      <vt:lpstr>1-4. 실정법상 수사의 기본 원칙</vt:lpstr>
      <vt:lpstr>1-5. 범죄수사의 3대 원칙</vt:lpstr>
      <vt:lpstr>1-6. 범죄수사상 준수 원칙</vt:lpstr>
      <vt:lpstr>1-7. 성공적인 수사실행의 5대 원칙</vt:lpstr>
      <vt:lpstr>1-7. 성공적인 수사실행의 5대 원칙</vt:lpstr>
      <vt:lpstr>1-8. 사법경찰관의 마음가짐</vt:lpstr>
      <vt:lpstr>1-8. 사법경찰관의 마음가짐</vt:lpstr>
      <vt:lpstr>1-8. 사법경찰관의 마음가짐</vt:lpstr>
      <vt:lpstr>2. 수사의 실패원인</vt:lpstr>
      <vt:lpstr>3. 범죄수사상 국민의 협조를 얻는 방안</vt:lpstr>
      <vt:lpstr>4. 수사기관(개정 형사소송법 주요내용)</vt:lpstr>
      <vt:lpstr>4. 수사기관(개정 형사소송법 주요내용)</vt:lpstr>
      <vt:lpstr>4. 수사기관(개정 형사소송법 주요내용)</vt:lpstr>
      <vt:lpstr>4. 수사기관(개정 형사소송법 주요내용)</vt:lpstr>
      <vt:lpstr>4. 수사기관(개정 형사소송법 주요내용)</vt:lpstr>
      <vt:lpstr>4. 수사기관(개정 형사소송법 주요내용)</vt:lpstr>
      <vt:lpstr>5-1. 수사의 과정 – 수사의 진행절차</vt:lpstr>
      <vt:lpstr>5-2. 수사의 과정 – 범죄수사의 단계적 고찰</vt:lpstr>
      <vt:lpstr>5-2. 수사의 과정 – 범죄수사의단계적 고찰</vt:lpstr>
      <vt:lpstr>5-2. 수사의 과정 – 범죄수사의 단계적 고찰</vt:lpstr>
      <vt:lpstr>5-2. 수사의 과정 – 범죄수사의 단계적 고찰</vt:lpstr>
      <vt:lpstr>5-2. 수사의 과정 – 범죄수사의 단계적 고찰</vt:lpstr>
      <vt:lpstr>5-3-1. 수사의 과정 – 내사</vt:lpstr>
      <vt:lpstr>5-3-1. 수사의 과정 – 내사</vt:lpstr>
      <vt:lpstr>5-3-2. 수사의 과정 – 수사의 개시</vt:lpstr>
      <vt:lpstr>5-3-3. 수사의 과정 – 수사의 단서</vt:lpstr>
      <vt:lpstr>5-3-3. 수사의 과정 – 수사의 단서</vt:lpstr>
      <vt:lpstr>5-3-3. 수사의 과정 – 수사의 단서</vt:lpstr>
      <vt:lpstr>5-3-3. 수사의 과정 – 수사의 단서</vt:lpstr>
      <vt:lpstr>5-3-3. 수사의 과정 – 수사의 단서</vt:lpstr>
      <vt:lpstr>5-3-3. 수사의 과정 – 수사의 단서</vt:lpstr>
      <vt:lpstr>5-3-3. 수사의 과정 – 수사의 단서</vt:lpstr>
      <vt:lpstr>5-3-3. 수사의 과정 – 수사의 단서</vt:lpstr>
      <vt:lpstr>5-3-3. 수사의 과정 – 수사의 단서</vt:lpstr>
      <vt:lpstr>5-3-3. 수사의 과정 – 수사의 단서</vt:lpstr>
      <vt:lpstr>5-3-4. 수사의 과정 – 수사의 실행</vt:lpstr>
      <vt:lpstr>5-3-5. 수사의 과정 – 수사의 종결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범죄수사론 제2주  - 범죄수사의 개념과 원리</dc:title>
  <dc:creator>Owner</dc:creator>
  <cp:lastModifiedBy>남재성</cp:lastModifiedBy>
  <cp:revision>58</cp:revision>
  <dcterms:created xsi:type="dcterms:W3CDTF">2018-09-03T03:26:21Z</dcterms:created>
  <dcterms:modified xsi:type="dcterms:W3CDTF">2021-08-31T06:23:39Z</dcterms:modified>
</cp:coreProperties>
</file>