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87" r:id="rId8"/>
    <p:sldId id="264" r:id="rId9"/>
    <p:sldId id="265" r:id="rId10"/>
    <p:sldId id="266" r:id="rId11"/>
    <p:sldId id="267" r:id="rId12"/>
    <p:sldId id="268" r:id="rId13"/>
    <p:sldId id="290" r:id="rId14"/>
    <p:sldId id="291" r:id="rId15"/>
    <p:sldId id="269" r:id="rId16"/>
    <p:sldId id="270" r:id="rId17"/>
    <p:sldId id="271" r:id="rId18"/>
    <p:sldId id="272" r:id="rId19"/>
    <p:sldId id="273" r:id="rId20"/>
    <p:sldId id="288" r:id="rId21"/>
    <p:sldId id="289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A9B78B3-BE3F-4E8A-B8A8-6EA1716FCF5A}" type="datetimeFigureOut">
              <a:rPr lang="ko-KR" altLang="en-US" smtClean="0"/>
              <a:pPr/>
              <a:t>2022-05-03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13B0379-85A6-4ED4-924E-CFC01F0BB45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643866" cy="1500198"/>
          </a:xfrm>
        </p:spPr>
        <p:txBody>
          <a:bodyPr/>
          <a:lstStyle/>
          <a:p>
            <a:r>
              <a:rPr lang="ko-KR" altLang="en-US" dirty="0"/>
              <a:t>형사사법개론 제</a:t>
            </a:r>
            <a:r>
              <a:rPr lang="en-US" altLang="ko-KR"/>
              <a:t>12</a:t>
            </a:r>
            <a:r>
              <a:rPr lang="ko-KR" altLang="en-US"/>
              <a:t>주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500990" cy="857256"/>
          </a:xfrm>
        </p:spPr>
        <p:txBody>
          <a:bodyPr/>
          <a:lstStyle/>
          <a:p>
            <a:r>
              <a:rPr lang="ko-KR" altLang="en-US" dirty="0"/>
              <a:t>검찰의 조직과 검사의 역할 및 임무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8851" name="Rectangle 1027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028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78853" name="Oval 1029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8854" name="Oval 1030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8855" name="Oval 1031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8856" name="Oval 1032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8857" name="Oval 1033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78858" name="Picture 1034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78859" name="Picture 1035" descr="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78860" name="Rectangle 1036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78861" name="Rectangle 103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12160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1-1.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한국검찰의 역사 </a:t>
            </a:r>
            <a:r>
              <a:rPr kumimoji="0" lang="en-US" altLang="ko-KR" sz="1800">
                <a:solidFill>
                  <a:schemeClr val="tx1"/>
                </a:solidFill>
                <a:latin typeface="Times New Roman"/>
                <a:ea typeface="HY견고딕" pitchFamily="18" charset="-127"/>
              </a:rPr>
              <a:t>–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대한민국 건국 이전</a:t>
            </a:r>
          </a:p>
        </p:txBody>
      </p:sp>
      <p:sp>
        <p:nvSpPr>
          <p:cNvPr id="78889" name="Rectangle 1065"/>
          <p:cNvSpPr>
            <a:spLocks noChangeArrowheads="1"/>
          </p:cNvSpPr>
          <p:nvPr/>
        </p:nvSpPr>
        <p:spPr bwMode="auto">
          <a:xfrm>
            <a:off x="520452" y="1409700"/>
            <a:ext cx="7993063" cy="505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/>
              <a:t>- 1894</a:t>
            </a:r>
            <a:r>
              <a:rPr kumimoji="0" lang="ko-KR" altLang="en-US" sz="1600" dirty="0"/>
              <a:t>년 갑오개혁 이후 </a:t>
            </a:r>
            <a:r>
              <a:rPr kumimoji="0" lang="en-US" altLang="ko-KR" sz="1600" dirty="0"/>
              <a:t>1895</a:t>
            </a:r>
            <a:r>
              <a:rPr kumimoji="0" lang="ko-KR" altLang="en-US" sz="1600" dirty="0"/>
              <a:t>년 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대조선국법률</a:t>
            </a:r>
            <a:r>
              <a:rPr kumimoji="0" lang="ko-KR" altLang="en-US" sz="1600" dirty="0">
                <a:solidFill>
                  <a:srgbClr val="FF0000"/>
                </a:solidFill>
              </a:rPr>
              <a:t> 제</a:t>
            </a:r>
            <a:r>
              <a:rPr kumimoji="0" lang="en-US" altLang="ko-KR" sz="1600" dirty="0">
                <a:solidFill>
                  <a:srgbClr val="FF0000"/>
                </a:solidFill>
              </a:rPr>
              <a:t>1</a:t>
            </a:r>
            <a:r>
              <a:rPr kumimoji="0" lang="ko-KR" altLang="en-US" sz="1600" dirty="0">
                <a:solidFill>
                  <a:srgbClr val="FF0000"/>
                </a:solidFill>
              </a:rPr>
              <a:t>호로 공포된 </a:t>
            </a:r>
            <a:r>
              <a:rPr kumimoji="0" lang="ko-KR" altLang="en-US" sz="1600" dirty="0">
                <a:solidFill>
                  <a:srgbClr val="FF0000"/>
                </a:solidFill>
                <a:latin typeface="Times New Roman"/>
              </a:rPr>
              <a:t>‘</a:t>
            </a:r>
            <a:r>
              <a:rPr kumimoji="0" lang="ko-KR" altLang="en-US" sz="1600" dirty="0" err="1">
                <a:solidFill>
                  <a:srgbClr val="FF0000"/>
                </a:solidFill>
              </a:rPr>
              <a:t>재판소구성법</a:t>
            </a:r>
            <a:r>
              <a:rPr kumimoji="0" lang="ko-KR" altLang="en-US" sz="1600" dirty="0" err="1">
                <a:solidFill>
                  <a:srgbClr val="FF0000"/>
                </a:solidFill>
                <a:latin typeface="Times New Roman"/>
              </a:rPr>
              <a:t>’</a:t>
            </a:r>
            <a:r>
              <a:rPr kumimoji="0" lang="ko-KR" altLang="en-US" sz="1600" dirty="0" err="1"/>
              <a:t>이</a:t>
            </a:r>
            <a:r>
              <a:rPr kumimoji="0" lang="ko-KR" altLang="en-US" sz="1600" dirty="0"/>
              <a:t> 시행되면서 한국에서 최초의 근대 검찰제도 도입</a:t>
            </a:r>
          </a:p>
          <a:p>
            <a:pPr marL="263525" indent="-26352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/>
              <a:t>- </a:t>
            </a:r>
            <a:r>
              <a:rPr kumimoji="0" lang="ko-KR" altLang="en-US" sz="1600" dirty="0"/>
              <a:t>이후 </a:t>
            </a:r>
            <a:r>
              <a:rPr kumimoji="0" lang="ko-KR" altLang="en-US" sz="1600" dirty="0">
                <a:latin typeface="Times New Roman"/>
              </a:rPr>
              <a:t>‘</a:t>
            </a:r>
            <a:r>
              <a:rPr kumimoji="0" lang="ko-KR" altLang="en-US" sz="1600" dirty="0" err="1"/>
              <a:t>재판소구성법</a:t>
            </a:r>
            <a:r>
              <a:rPr kumimoji="0" lang="ko-KR" altLang="en-US" sz="1600" dirty="0" err="1">
                <a:latin typeface="Times New Roman"/>
              </a:rPr>
              <a:t>’</a:t>
            </a:r>
            <a:r>
              <a:rPr kumimoji="0" lang="ko-KR" altLang="en-US" sz="1600" dirty="0" err="1"/>
              <a:t>은</a:t>
            </a:r>
            <a:r>
              <a:rPr kumimoji="0" lang="ko-KR" altLang="en-US" sz="1600" dirty="0"/>
              <a:t> 일본 통감부의 영향으로 </a:t>
            </a:r>
            <a:r>
              <a:rPr kumimoji="0" lang="en-US" altLang="ko-KR" sz="1600" dirty="0"/>
              <a:t>1907</a:t>
            </a:r>
            <a:r>
              <a:rPr kumimoji="0" lang="ko-KR" altLang="en-US" sz="1600" dirty="0"/>
              <a:t>년 법률 제</a:t>
            </a:r>
            <a:r>
              <a:rPr kumimoji="0" lang="en-US" altLang="ko-KR" sz="1600" dirty="0"/>
              <a:t>8</a:t>
            </a:r>
            <a:r>
              <a:rPr kumimoji="0" lang="ko-KR" altLang="en-US" sz="1600" dirty="0"/>
              <a:t>호를 통해 </a:t>
            </a:r>
            <a:r>
              <a:rPr kumimoji="0" lang="ko-KR" altLang="en-US" sz="1600" dirty="0">
                <a:solidFill>
                  <a:srgbClr val="0000FF"/>
                </a:solidFill>
                <a:latin typeface="Times New Roman"/>
              </a:rPr>
              <a:t>‘</a:t>
            </a:r>
            <a:r>
              <a:rPr kumimoji="0" lang="ko-KR" altLang="en-US" sz="1600" dirty="0">
                <a:solidFill>
                  <a:srgbClr val="0000FF"/>
                </a:solidFill>
              </a:rPr>
              <a:t>신재판소구성법</a:t>
            </a:r>
            <a:r>
              <a:rPr kumimoji="0" lang="ko-KR" altLang="en-US" sz="1600" dirty="0">
                <a:solidFill>
                  <a:srgbClr val="0000FF"/>
                </a:solidFill>
                <a:latin typeface="Times New Roman"/>
              </a:rPr>
              <a:t>’</a:t>
            </a:r>
            <a:r>
              <a:rPr kumimoji="0" lang="ko-KR" altLang="en-US" sz="1600" dirty="0">
                <a:solidFill>
                  <a:srgbClr val="0000FF"/>
                </a:solidFill>
              </a:rPr>
              <a:t> 제정</a:t>
            </a:r>
            <a:r>
              <a:rPr kumimoji="0" lang="ko-KR" altLang="en-US" sz="1600" dirty="0"/>
              <a:t> </a:t>
            </a:r>
            <a:r>
              <a:rPr kumimoji="0" lang="en-US" altLang="ko-KR" sz="1600" dirty="0">
                <a:latin typeface="Times New Roman"/>
              </a:rPr>
              <a:t>–</a:t>
            </a:r>
            <a:r>
              <a:rPr kumimoji="0" lang="en-US" altLang="ko-KR" sz="1600" dirty="0"/>
              <a:t> </a:t>
            </a:r>
            <a:r>
              <a:rPr kumimoji="0" lang="ko-KR" altLang="en-US" sz="1600" dirty="0"/>
              <a:t>검찰조직의 큰 변화 초래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사법경찰관에 대한 검사의 지휘</a:t>
            </a:r>
            <a:r>
              <a:rPr kumimoji="0" lang="en-US" altLang="ko-KR" sz="1600" dirty="0"/>
              <a:t>,      </a:t>
            </a:r>
            <a:r>
              <a:rPr kumimoji="0" lang="ko-KR" altLang="en-US" sz="1600" dirty="0"/>
              <a:t>명령권 명시</a:t>
            </a:r>
            <a:r>
              <a:rPr kumimoji="0" lang="en-US" altLang="ko-KR" sz="1600" dirty="0"/>
              <a:t>)</a:t>
            </a:r>
          </a:p>
          <a:p>
            <a:pPr marL="263525" indent="-26352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/>
              <a:t>- 1910</a:t>
            </a:r>
            <a:r>
              <a:rPr kumimoji="0" lang="ko-KR" altLang="en-US" sz="1600" dirty="0"/>
              <a:t>년 한일합방 이후 </a:t>
            </a:r>
            <a:r>
              <a:rPr kumimoji="0" lang="ko-KR" altLang="en-US" sz="1600" dirty="0" err="1"/>
              <a:t>조선총독부재판소령의</a:t>
            </a:r>
            <a:r>
              <a:rPr kumimoji="0" lang="ko-KR" altLang="en-US" sz="1600" dirty="0"/>
              <a:t> 제정 및 시행으로 재판소의 </a:t>
            </a:r>
            <a:r>
              <a:rPr kumimoji="0" lang="en-US" altLang="ko-KR" sz="1600" dirty="0"/>
              <a:t>4</a:t>
            </a:r>
            <a:r>
              <a:rPr kumimoji="0" lang="ko-KR" altLang="en-US" sz="1600" dirty="0"/>
              <a:t>급 </a:t>
            </a:r>
            <a:r>
              <a:rPr kumimoji="0" lang="en-US" altLang="ko-KR" sz="1600" dirty="0"/>
              <a:t>4</a:t>
            </a:r>
            <a:r>
              <a:rPr kumimoji="0" lang="ko-KR" altLang="en-US" sz="1600" dirty="0" err="1"/>
              <a:t>심제와</a:t>
            </a:r>
            <a:r>
              <a:rPr kumimoji="0" lang="ko-KR" altLang="en-US" sz="1600" dirty="0"/>
              <a:t> 같이 </a:t>
            </a:r>
            <a:r>
              <a:rPr kumimoji="0" lang="en-US" altLang="ko-KR" sz="1600" dirty="0"/>
              <a:t>4</a:t>
            </a:r>
            <a:r>
              <a:rPr kumimoji="0" lang="ko-KR" altLang="en-US" sz="1600" dirty="0"/>
              <a:t>급의 조직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감독체계 갖춤</a:t>
            </a:r>
          </a:p>
          <a:p>
            <a:pPr marL="263525" indent="-26352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/>
              <a:t>- </a:t>
            </a:r>
            <a:r>
              <a:rPr kumimoji="0" lang="ko-KR" altLang="en-US" sz="1600" dirty="0"/>
              <a:t>그러나 </a:t>
            </a:r>
            <a:r>
              <a:rPr kumimoji="0" lang="en-US" altLang="ko-KR" sz="1600" dirty="0"/>
              <a:t>1912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3</a:t>
            </a:r>
            <a:r>
              <a:rPr kumimoji="0" lang="ko-KR" altLang="en-US" sz="1600" dirty="0"/>
              <a:t>월 </a:t>
            </a:r>
            <a:r>
              <a:rPr kumimoji="0" lang="ko-KR" altLang="en-US" sz="1600" dirty="0">
                <a:solidFill>
                  <a:srgbClr val="0000FF"/>
                </a:solidFill>
              </a:rPr>
              <a:t>재판소 조직이 </a:t>
            </a:r>
            <a:r>
              <a:rPr kumimoji="0" lang="en-US" altLang="ko-KR" sz="1600" dirty="0">
                <a:solidFill>
                  <a:srgbClr val="0000FF"/>
                </a:solidFill>
              </a:rPr>
              <a:t>3</a:t>
            </a:r>
            <a:r>
              <a:rPr kumimoji="0" lang="ko-KR" altLang="en-US" sz="1600" dirty="0">
                <a:solidFill>
                  <a:srgbClr val="0000FF"/>
                </a:solidFill>
              </a:rPr>
              <a:t>급 </a:t>
            </a:r>
            <a:r>
              <a:rPr kumimoji="0" lang="en-US" altLang="ko-KR" sz="1600" dirty="0">
                <a:solidFill>
                  <a:srgbClr val="0000FF"/>
                </a:solidFill>
              </a:rPr>
              <a:t>3</a:t>
            </a:r>
            <a:r>
              <a:rPr kumimoji="0" lang="ko-KR" altLang="en-US" sz="1600" dirty="0" err="1">
                <a:solidFill>
                  <a:srgbClr val="0000FF"/>
                </a:solidFill>
              </a:rPr>
              <a:t>심제로</a:t>
            </a:r>
            <a:r>
              <a:rPr kumimoji="0" lang="ko-KR" altLang="en-US" sz="1600" dirty="0">
                <a:solidFill>
                  <a:srgbClr val="0000FF"/>
                </a:solidFill>
              </a:rPr>
              <a:t> 바뀜에 따라</a:t>
            </a:r>
            <a:r>
              <a:rPr kumimoji="0" lang="ko-KR" altLang="en-US" sz="1600" dirty="0"/>
              <a:t> 고등법원 검사국</a:t>
            </a:r>
            <a:r>
              <a:rPr kumimoji="0" lang="en-US" altLang="ko-KR" sz="1600" dirty="0"/>
              <a:t>,</a:t>
            </a:r>
            <a:r>
              <a:rPr kumimoji="0" lang="ko-KR" altLang="en-US" sz="1600" dirty="0"/>
              <a:t> 법원 검사국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지방법원 검사국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지방법원지청 검사분국의 </a:t>
            </a:r>
            <a:r>
              <a:rPr kumimoji="0" lang="ko-KR" altLang="en-US" sz="1600" dirty="0" err="1"/>
              <a:t>체체</a:t>
            </a:r>
            <a:r>
              <a:rPr kumimoji="0" lang="ko-KR" altLang="en-US" sz="1600" dirty="0"/>
              <a:t> 유지</a:t>
            </a:r>
            <a:r>
              <a:rPr kumimoji="0" lang="en-US" altLang="ko-KR" sz="1600" dirty="0"/>
              <a:t>.</a:t>
            </a:r>
          </a:p>
          <a:p>
            <a:pPr marL="263525" indent="-26352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/>
              <a:t>- </a:t>
            </a:r>
            <a:r>
              <a:rPr kumimoji="0" lang="ko-KR" altLang="en-US" sz="1600" dirty="0"/>
              <a:t>한편</a:t>
            </a:r>
            <a:r>
              <a:rPr kumimoji="0" lang="en-US" altLang="ko-KR" sz="1600" dirty="0"/>
              <a:t>, 1946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12</a:t>
            </a:r>
            <a:r>
              <a:rPr kumimoji="0" lang="ko-KR" altLang="en-US" sz="1600" dirty="0"/>
              <a:t>월 </a:t>
            </a:r>
            <a:r>
              <a:rPr kumimoji="0" lang="en-US" altLang="ko-KR" sz="1600" dirty="0"/>
              <a:t>16</a:t>
            </a:r>
            <a:r>
              <a:rPr kumimoji="0" lang="ko-KR" altLang="en-US" sz="1600" dirty="0"/>
              <a:t>일 </a:t>
            </a:r>
            <a:r>
              <a:rPr kumimoji="0" lang="en-US" altLang="ko-KR" sz="1600" dirty="0">
                <a:latin typeface="Times New Roman"/>
              </a:rPr>
              <a:t>–</a:t>
            </a:r>
            <a:r>
              <a:rPr kumimoji="0" lang="en-US" altLang="ko-KR" sz="1600" dirty="0"/>
              <a:t> </a:t>
            </a:r>
            <a:r>
              <a:rPr kumimoji="0" lang="ko-KR" altLang="en-US" sz="1600" dirty="0"/>
              <a:t>군정청으로 변경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명칭 변경에 불과</a:t>
            </a:r>
            <a:r>
              <a:rPr kumimoji="0" lang="en-US" altLang="ko-KR" sz="1600" dirty="0"/>
              <a:t>)</a:t>
            </a:r>
          </a:p>
          <a:p>
            <a:pPr marL="263525" indent="-26352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rgbClr val="FF0000"/>
                </a:solidFill>
              </a:rPr>
              <a:t>- 1948</a:t>
            </a:r>
            <a:r>
              <a:rPr kumimoji="0" lang="ko-KR" altLang="en-US" sz="1600" dirty="0">
                <a:solidFill>
                  <a:srgbClr val="FF0000"/>
                </a:solidFill>
              </a:rPr>
              <a:t>년 </a:t>
            </a:r>
            <a:r>
              <a:rPr kumimoji="0" lang="en-US" altLang="ko-KR" sz="1600" dirty="0">
                <a:solidFill>
                  <a:srgbClr val="FF0000"/>
                </a:solidFill>
              </a:rPr>
              <a:t>8</a:t>
            </a:r>
            <a:r>
              <a:rPr kumimoji="0" lang="ko-KR" altLang="en-US" sz="1600" dirty="0">
                <a:solidFill>
                  <a:srgbClr val="FF0000"/>
                </a:solidFill>
              </a:rPr>
              <a:t>월 </a:t>
            </a:r>
            <a:r>
              <a:rPr kumimoji="0" lang="en-US" altLang="ko-KR" sz="1600" dirty="0">
                <a:solidFill>
                  <a:srgbClr val="FF0000"/>
                </a:solidFill>
              </a:rPr>
              <a:t>2</a:t>
            </a:r>
            <a:r>
              <a:rPr kumimoji="0" lang="ko-KR" altLang="en-US" sz="1600" dirty="0">
                <a:solidFill>
                  <a:srgbClr val="FF0000"/>
                </a:solidFill>
              </a:rPr>
              <a:t>일자로 검찰청법 제정</a:t>
            </a:r>
            <a:r>
              <a:rPr kumimoji="0" lang="ko-KR" altLang="en-US" sz="1600" dirty="0"/>
              <a:t> </a:t>
            </a:r>
            <a:r>
              <a:rPr kumimoji="0" lang="en-US" altLang="ko-KR" sz="1600" dirty="0">
                <a:latin typeface="Times New Roman"/>
              </a:rPr>
              <a:t>–</a:t>
            </a:r>
            <a:r>
              <a:rPr kumimoji="0" lang="en-US" altLang="ko-KR" sz="1600" dirty="0"/>
              <a:t> </a:t>
            </a:r>
            <a:r>
              <a:rPr kumimoji="0" lang="ko-KR" altLang="en-US" sz="1600" dirty="0"/>
              <a:t>획기적 전기 마련</a:t>
            </a:r>
            <a:endParaRPr kumimoji="0" lang="ko-KR" altLang="en-US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ChangeArrowheads="1"/>
          </p:cNvSpPr>
          <p:nvPr/>
        </p:nvSpPr>
        <p:spPr bwMode="auto">
          <a:xfrm>
            <a:off x="395288" y="5492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7827" name="Rectangle 1027"/>
          <p:cNvSpPr>
            <a:spLocks noChangeArrowheads="1"/>
          </p:cNvSpPr>
          <p:nvPr/>
        </p:nvSpPr>
        <p:spPr bwMode="auto">
          <a:xfrm>
            <a:off x="454025" y="6096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028"/>
          <p:cNvGrpSpPr>
            <a:grpSpLocks/>
          </p:cNvGrpSpPr>
          <p:nvPr/>
        </p:nvGrpSpPr>
        <p:grpSpPr bwMode="auto">
          <a:xfrm>
            <a:off x="595313" y="695325"/>
            <a:ext cx="303212" cy="298450"/>
            <a:chOff x="602" y="702"/>
            <a:chExt cx="191" cy="188"/>
          </a:xfrm>
        </p:grpSpPr>
        <p:sp>
          <p:nvSpPr>
            <p:cNvPr id="77829" name="Oval 1029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7830" name="Oval 1030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1" name="Oval 1031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2" name="Oval 1032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3" name="Oval 1033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7837" name="Rectangle 103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6604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1-2.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1, 2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공화국 시대</a:t>
            </a:r>
          </a:p>
        </p:txBody>
      </p:sp>
      <p:sp>
        <p:nvSpPr>
          <p:cNvPr id="77880" name="Rectangle 1080"/>
          <p:cNvSpPr>
            <a:spLocks noChangeArrowheads="1"/>
          </p:cNvSpPr>
          <p:nvPr/>
        </p:nvSpPr>
        <p:spPr bwMode="auto">
          <a:xfrm>
            <a:off x="685800" y="1193800"/>
            <a:ext cx="79216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제</a:t>
            </a:r>
            <a:r>
              <a:rPr kumimoji="0" lang="en-US" altLang="ko-KR" sz="1600" b="1" dirty="0">
                <a:solidFill>
                  <a:srgbClr val="0000FF"/>
                </a:solidFill>
              </a:rPr>
              <a:t>1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공화국</a:t>
            </a:r>
            <a:r>
              <a:rPr kumimoji="0" lang="ko-KR" altLang="en-US" sz="1600" b="1" dirty="0"/>
              <a:t> 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- 1949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12</a:t>
            </a:r>
            <a:r>
              <a:rPr kumimoji="0" lang="ko-KR" altLang="en-US" sz="1600" dirty="0"/>
              <a:t>월 </a:t>
            </a:r>
            <a:r>
              <a:rPr kumimoji="0" lang="en-US" altLang="ko-KR" sz="1600" dirty="0"/>
              <a:t>20</a:t>
            </a:r>
            <a:r>
              <a:rPr kumimoji="0" lang="ko-KR" altLang="en-US" sz="1600" dirty="0"/>
              <a:t>일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검찰청법이 국회에서 제정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남한의 검찰조직은 대검찰청 </a:t>
            </a:r>
            <a:r>
              <a:rPr kumimoji="0" lang="en-US" altLang="ko-KR" sz="1600" dirty="0"/>
              <a:t>1</a:t>
            </a:r>
            <a:r>
              <a:rPr kumimoji="0" lang="ko-KR" altLang="en-US" sz="1600" dirty="0"/>
              <a:t>개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고등검찰청 </a:t>
            </a:r>
            <a:r>
              <a:rPr kumimoji="0" lang="en-US" altLang="ko-KR" sz="1600" dirty="0"/>
              <a:t>2</a:t>
            </a:r>
            <a:r>
              <a:rPr kumimoji="0" lang="ko-KR" altLang="en-US" sz="1600" dirty="0"/>
              <a:t>개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지방검찰청 </a:t>
            </a:r>
            <a:r>
              <a:rPr kumimoji="0" lang="en-US" altLang="ko-KR" sz="1600" dirty="0"/>
              <a:t>9</a:t>
            </a:r>
            <a:r>
              <a:rPr kumimoji="0" lang="ko-KR" altLang="en-US" sz="1600" dirty="0"/>
              <a:t>개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지청 </a:t>
            </a:r>
            <a:r>
              <a:rPr kumimoji="0" lang="en-US" altLang="ko-KR" sz="1600" dirty="0"/>
              <a:t>33</a:t>
            </a:r>
            <a:r>
              <a:rPr kumimoji="0" lang="ko-KR" altLang="en-US" sz="1600" dirty="0"/>
              <a:t>개 등 전국 </a:t>
            </a:r>
            <a:r>
              <a:rPr kumimoji="0" lang="en-US" altLang="ko-KR" sz="1600" dirty="0"/>
              <a:t>45</a:t>
            </a:r>
            <a:r>
              <a:rPr kumimoji="0" lang="ko-KR" altLang="en-US" sz="1600" dirty="0"/>
              <a:t>개 기관으로 구성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- 1951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광주고등법원설치법이 제정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공포됨으로써 서울과 대구에 이러 광주에 고등검찰청 설치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- 1954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: </a:t>
            </a:r>
            <a:r>
              <a:rPr kumimoji="0" lang="ko-KR" altLang="en-US" sz="1600" dirty="0"/>
              <a:t>전주지방법원 정읍지원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대구지방법원 안동지원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대전지방법원 홍성지원 등이 합의 </a:t>
            </a:r>
            <a:r>
              <a:rPr kumimoji="0" lang="ko-KR" altLang="en-US" sz="1600" dirty="0" err="1"/>
              <a:t>지원승격에관한법률</a:t>
            </a:r>
            <a:r>
              <a:rPr kumimoji="0" lang="ko-KR" altLang="en-US" sz="1600" dirty="0"/>
              <a:t> 제정으로 이에 대치한 각 검찰지청이 합의지청으로 승격</a:t>
            </a:r>
          </a:p>
          <a:p>
            <a:pPr marL="263525" indent="-263525" algn="l" defTabSz="620713" latinLnBrk="0">
              <a:lnSpc>
                <a:spcPct val="3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ko-KR" altLang="en-US" sz="1600" dirty="0"/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제</a:t>
            </a:r>
            <a:r>
              <a:rPr kumimoji="0" lang="en-US" altLang="ko-KR" sz="1600" b="1" dirty="0">
                <a:solidFill>
                  <a:srgbClr val="0000FF"/>
                </a:solidFill>
              </a:rPr>
              <a:t>2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공화국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제</a:t>
            </a:r>
            <a:r>
              <a:rPr kumimoji="0" lang="en-US" altLang="ko-KR" sz="1600" dirty="0"/>
              <a:t>2</a:t>
            </a:r>
            <a:r>
              <a:rPr kumimoji="0" lang="ko-KR" altLang="en-US" sz="1600" dirty="0"/>
              <a:t>공화국 시기는 검찰청 기구변화가 거의 없던 시기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- 1961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4</a:t>
            </a:r>
            <a:r>
              <a:rPr kumimoji="0" lang="ko-KR" altLang="en-US" sz="1600" dirty="0"/>
              <a:t>월 대검찰청 중앙수사국 발족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95288" y="5492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54025" y="6096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95325"/>
            <a:ext cx="303212" cy="298450"/>
            <a:chOff x="602" y="702"/>
            <a:chExt cx="191" cy="188"/>
          </a:xfrm>
        </p:grpSpPr>
        <p:sp>
          <p:nvSpPr>
            <p:cNvPr id="4608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08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608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608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608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46093" name="Rectangle 1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6604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1-3. 3, 4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공화국</a:t>
            </a:r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685800" y="1035050"/>
            <a:ext cx="792162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제</a:t>
            </a:r>
            <a:r>
              <a:rPr kumimoji="0" lang="en-US" altLang="ko-KR" sz="1600" b="1" dirty="0">
                <a:solidFill>
                  <a:srgbClr val="0000FF"/>
                </a:solidFill>
              </a:rPr>
              <a:t>3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공화국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- 1962</a:t>
            </a:r>
            <a:r>
              <a:rPr kumimoji="0" lang="ko-KR" altLang="en-US" sz="1600" dirty="0"/>
              <a:t>년 종래의 검사정원법을 폐지하고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검사정원법을 새로이 제정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공포하여 검찰청별로 검사정원을 정하던 것을 직위별로 통합하고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검찰청별 검사정원의 배정은 따로 </a:t>
            </a:r>
            <a:r>
              <a:rPr kumimoji="0" lang="ko-KR" altLang="en-US" sz="1600" dirty="0" err="1"/>
              <a:t>각령하도록</a:t>
            </a:r>
            <a:r>
              <a:rPr kumimoji="0" lang="ko-KR" altLang="en-US" sz="1600" dirty="0"/>
              <a:t> 함 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- 1963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12</a:t>
            </a:r>
            <a:r>
              <a:rPr kumimoji="0" lang="ko-KR" altLang="en-US" sz="1600" dirty="0"/>
              <a:t>월 </a:t>
            </a:r>
            <a:r>
              <a:rPr kumimoji="0" lang="en-US" altLang="ko-KR" sz="1600" dirty="0"/>
              <a:t>13</a:t>
            </a:r>
            <a:r>
              <a:rPr kumimoji="0" lang="ko-KR" altLang="en-US" sz="1600" dirty="0"/>
              <a:t>일 각급 법원의 설치와 관할구역에 관한 법률을 제정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공포하여 처음으로 전국적인 법원의 관할구역을 단일법제화 함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이전에는 </a:t>
            </a:r>
            <a:r>
              <a:rPr kumimoji="0" lang="en-US" altLang="ko-KR" sz="1600" dirty="0"/>
              <a:t>1910</a:t>
            </a:r>
            <a:r>
              <a:rPr kumimoji="0" lang="ko-KR" altLang="en-US" sz="1600" dirty="0"/>
              <a:t>년의 조선총독부 재판소의 명칭 위치 및 관할구역에 준거하여 왔음</a:t>
            </a:r>
            <a:r>
              <a:rPr kumimoji="0" lang="en-US" altLang="ko-KR" sz="1600" dirty="0"/>
              <a:t>).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 dirty="0"/>
              <a:t>  - 1971</a:t>
            </a:r>
            <a:r>
              <a:rPr kumimoji="0" lang="ko-KR" altLang="en-US" sz="1600" dirty="0"/>
              <a:t>년 부터 검사증원 </a:t>
            </a:r>
            <a:r>
              <a:rPr kumimoji="0" lang="en-US" altLang="ko-KR" sz="1600" dirty="0"/>
              <a:t>3</a:t>
            </a:r>
            <a:r>
              <a:rPr kumimoji="0" lang="ko-KR" altLang="en-US" sz="1600" dirty="0"/>
              <a:t>개년 계획 수립 </a:t>
            </a:r>
            <a:r>
              <a:rPr kumimoji="0" lang="en-US" altLang="ko-KR" sz="1600" dirty="0">
                <a:latin typeface="Times New Roman"/>
              </a:rPr>
              <a:t>–</a:t>
            </a:r>
            <a:r>
              <a:rPr kumimoji="0" lang="en-US" altLang="ko-KR" sz="1600" dirty="0"/>
              <a:t> </a:t>
            </a:r>
            <a:r>
              <a:rPr kumimoji="0" lang="ko-KR" altLang="en-US" sz="1600" dirty="0"/>
              <a:t>매년 </a:t>
            </a:r>
            <a:r>
              <a:rPr kumimoji="0" lang="en-US" altLang="ko-KR" sz="1600" dirty="0"/>
              <a:t>17</a:t>
            </a:r>
            <a:r>
              <a:rPr kumimoji="0" lang="ko-KR" altLang="en-US" sz="1600" dirty="0" err="1"/>
              <a:t>인씩</a:t>
            </a:r>
            <a:r>
              <a:rPr kumimoji="0" lang="ko-KR" altLang="en-US" sz="1600" dirty="0"/>
              <a:t> </a:t>
            </a:r>
            <a:r>
              <a:rPr kumimoji="0" lang="en-US" altLang="ko-KR" sz="1600" dirty="0"/>
              <a:t>3</a:t>
            </a:r>
            <a:r>
              <a:rPr kumimoji="0" lang="ko-KR" altLang="en-US" sz="1600" dirty="0"/>
              <a:t>년간 모두 </a:t>
            </a:r>
            <a:r>
              <a:rPr kumimoji="0" lang="en-US" altLang="ko-KR" sz="1600" dirty="0"/>
              <a:t>51</a:t>
            </a:r>
            <a:r>
              <a:rPr kumimoji="0" lang="ko-KR" altLang="en-US" sz="1600" dirty="0"/>
              <a:t>명 증원</a:t>
            </a:r>
          </a:p>
          <a:p>
            <a:pPr marL="263525" indent="-263525" algn="l" defTabSz="620713" latinLnBrk="0">
              <a:lnSpc>
                <a:spcPct val="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ko-KR" altLang="en-US" sz="1600" dirty="0"/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제</a:t>
            </a:r>
            <a:r>
              <a:rPr kumimoji="0" lang="en-US" altLang="ko-KR" sz="1600" b="1" dirty="0">
                <a:solidFill>
                  <a:srgbClr val="0000FF"/>
                </a:solidFill>
              </a:rPr>
              <a:t>4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공화국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- 1973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1</a:t>
            </a:r>
            <a:r>
              <a:rPr kumimoji="0" lang="ko-KR" altLang="en-US" sz="1600" dirty="0"/>
              <a:t>월 </a:t>
            </a:r>
            <a:r>
              <a:rPr kumimoji="0" lang="en-US" altLang="ko-KR" sz="1600" dirty="0"/>
              <a:t>25</a:t>
            </a:r>
            <a:r>
              <a:rPr kumimoji="0" lang="ko-KR" altLang="en-US" sz="1600" dirty="0"/>
              <a:t>일 </a:t>
            </a:r>
            <a:r>
              <a:rPr kumimoji="0" lang="en-US" altLang="ko-KR" sz="1600" dirty="0">
                <a:latin typeface="Times New Roman"/>
              </a:rPr>
              <a:t>–</a:t>
            </a:r>
            <a:r>
              <a:rPr kumimoji="0" lang="en-US" altLang="ko-KR" sz="1600" dirty="0"/>
              <a:t> </a:t>
            </a:r>
            <a:r>
              <a:rPr kumimoji="0" lang="ko-KR" altLang="en-US" sz="1600" dirty="0"/>
              <a:t>검찰청법과 </a:t>
            </a:r>
            <a:r>
              <a:rPr kumimoji="0" lang="ko-KR" altLang="en-US" sz="1600" dirty="0" err="1"/>
              <a:t>검창청사무기구에</a:t>
            </a:r>
            <a:r>
              <a:rPr kumimoji="0" lang="ko-KR" altLang="en-US" sz="1600" dirty="0"/>
              <a:t> 관한 규정 개정 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- 1973</a:t>
            </a:r>
            <a:r>
              <a:rPr kumimoji="0" lang="ko-KR" altLang="en-US" sz="1600" dirty="0"/>
              <a:t>년 </a:t>
            </a:r>
            <a:r>
              <a:rPr kumimoji="0" lang="en-US" altLang="ko-KR" sz="1600" dirty="0"/>
              <a:t>12</a:t>
            </a:r>
            <a:r>
              <a:rPr kumimoji="0" lang="ko-KR" altLang="en-US" sz="1600" dirty="0"/>
              <a:t>월 </a:t>
            </a:r>
            <a:r>
              <a:rPr kumimoji="0" lang="en-US" altLang="ko-KR" sz="1600" dirty="0"/>
              <a:t>20</a:t>
            </a:r>
            <a:r>
              <a:rPr kumimoji="0" lang="ko-KR" altLang="en-US" sz="1600" dirty="0"/>
              <a:t>일 </a:t>
            </a:r>
            <a:r>
              <a:rPr kumimoji="0" lang="en-US" altLang="ko-KR" sz="1600" dirty="0">
                <a:latin typeface="Times New Roman"/>
              </a:rPr>
              <a:t>–</a:t>
            </a:r>
            <a:r>
              <a:rPr kumimoji="0" lang="en-US" altLang="ko-KR" sz="1600" dirty="0"/>
              <a:t> </a:t>
            </a:r>
            <a:r>
              <a:rPr kumimoji="0" lang="ko-KR" altLang="en-US" sz="1600" dirty="0" err="1"/>
              <a:t>검사정워법</a:t>
            </a:r>
            <a:r>
              <a:rPr kumimoji="0" lang="ko-KR" altLang="en-US" sz="1600" dirty="0"/>
              <a:t> 개정</a:t>
            </a:r>
            <a:r>
              <a:rPr kumimoji="0" lang="en-US" altLang="ko-KR" sz="1600" dirty="0"/>
              <a:t>, 360</a:t>
            </a:r>
            <a:r>
              <a:rPr kumimoji="0" lang="ko-KR" altLang="en-US" sz="1600" dirty="0"/>
              <a:t>인이던 검사정원을 </a:t>
            </a:r>
            <a:r>
              <a:rPr kumimoji="0" lang="en-US" altLang="ko-KR" sz="1600" dirty="0"/>
              <a:t>377</a:t>
            </a:r>
            <a:r>
              <a:rPr kumimoji="0" lang="ko-KR" altLang="en-US" sz="1600" dirty="0"/>
              <a:t>명으로 증원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- 1976</a:t>
            </a:r>
            <a:r>
              <a:rPr kumimoji="0" lang="ko-KR" altLang="en-US" sz="1600" dirty="0"/>
              <a:t>년 검사정원법 개정 </a:t>
            </a:r>
            <a:r>
              <a:rPr kumimoji="0" lang="en-US" altLang="ko-KR" sz="1600" dirty="0">
                <a:latin typeface="Times New Roman"/>
              </a:rPr>
              <a:t>–</a:t>
            </a:r>
            <a:r>
              <a:rPr kumimoji="0" lang="en-US" altLang="ko-KR" sz="1600" dirty="0"/>
              <a:t> </a:t>
            </a:r>
            <a:r>
              <a:rPr kumimoji="0" lang="ko-KR" altLang="en-US" sz="1600" dirty="0"/>
              <a:t>검사정원을 </a:t>
            </a:r>
            <a:r>
              <a:rPr kumimoji="0" lang="en-US" altLang="ko-KR" sz="1600" dirty="0"/>
              <a:t>437</a:t>
            </a:r>
            <a:r>
              <a:rPr kumimoji="0" lang="ko-KR" altLang="en-US" sz="1600" dirty="0"/>
              <a:t>인으로 증원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395288" y="5492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54025" y="6096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95325"/>
            <a:ext cx="303212" cy="298450"/>
            <a:chOff x="602" y="702"/>
            <a:chExt cx="191" cy="188"/>
          </a:xfrm>
        </p:grpSpPr>
        <p:sp>
          <p:nvSpPr>
            <p:cNvPr id="7578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578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578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578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578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5789" name="Rectangle 1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6604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1-4. 5, 6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공화국 이후</a:t>
            </a:r>
          </a:p>
        </p:txBody>
      </p:sp>
      <p:sp>
        <p:nvSpPr>
          <p:cNvPr id="75792" name="Rectangle 16"/>
          <p:cNvSpPr>
            <a:spLocks noChangeArrowheads="1"/>
          </p:cNvSpPr>
          <p:nvPr/>
        </p:nvSpPr>
        <p:spPr bwMode="auto">
          <a:xfrm>
            <a:off x="755650" y="1196975"/>
            <a:ext cx="7921625" cy="476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>
              <a:solidFill>
                <a:schemeClr val="tx2"/>
              </a:solidFill>
            </a:endParaRP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chemeClr val="tx2"/>
                </a:solidFill>
              </a:rPr>
              <a:t>- 1981</a:t>
            </a:r>
            <a:r>
              <a:rPr kumimoji="0" lang="ko-KR" altLang="en-US" sz="1600" dirty="0">
                <a:solidFill>
                  <a:schemeClr val="tx2"/>
                </a:solidFill>
              </a:rPr>
              <a:t>년 </a:t>
            </a:r>
            <a:r>
              <a:rPr kumimoji="0" lang="en-US" altLang="ko-KR" sz="1600" dirty="0">
                <a:solidFill>
                  <a:schemeClr val="tx2"/>
                </a:solidFill>
              </a:rPr>
              <a:t>1</a:t>
            </a:r>
            <a:r>
              <a:rPr kumimoji="0" lang="ko-KR" altLang="en-US" sz="1600" dirty="0">
                <a:solidFill>
                  <a:schemeClr val="tx2"/>
                </a:solidFill>
              </a:rPr>
              <a:t>월 </a:t>
            </a:r>
            <a:r>
              <a:rPr kumimoji="0" lang="en-US" altLang="ko-KR" sz="1600" dirty="0">
                <a:solidFill>
                  <a:schemeClr val="tx2"/>
                </a:solidFill>
              </a:rPr>
              <a:t>22</a:t>
            </a:r>
            <a:r>
              <a:rPr kumimoji="0" lang="ko-KR" altLang="en-US" sz="1600" dirty="0">
                <a:solidFill>
                  <a:schemeClr val="tx2"/>
                </a:solidFill>
              </a:rPr>
              <a:t>일 대검찰청의 위치와 각급 검찰청의 명칭 및 위치에 관한 규정을 개정 </a:t>
            </a:r>
            <a:r>
              <a:rPr lang="en-US" altLang="ko-KR" sz="1600" dirty="0">
                <a:solidFill>
                  <a:schemeClr val="tx2"/>
                </a:solidFill>
                <a:latin typeface="Times New Roman"/>
              </a:rPr>
              <a:t>:</a:t>
            </a:r>
            <a:r>
              <a:rPr kumimoji="0" lang="en-US" altLang="ko-KR" sz="1600" dirty="0">
                <a:solidFill>
                  <a:schemeClr val="tx2"/>
                </a:solidFill>
              </a:rPr>
              <a:t> </a:t>
            </a:r>
            <a:r>
              <a:rPr kumimoji="0" lang="ko-KR" altLang="en-US" sz="1600" dirty="0">
                <a:solidFill>
                  <a:schemeClr val="tx2"/>
                </a:solidFill>
              </a:rPr>
              <a:t>명칭 및 관할구역 변경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chemeClr val="tx2"/>
                </a:solidFill>
              </a:rPr>
              <a:t>- 1987</a:t>
            </a:r>
            <a:r>
              <a:rPr kumimoji="0" lang="ko-KR" altLang="en-US" sz="1600" dirty="0">
                <a:solidFill>
                  <a:schemeClr val="tx2"/>
                </a:solidFill>
              </a:rPr>
              <a:t>년 부산고등법원에 대응하는 부산고등검찰청 신설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chemeClr val="tx2"/>
                </a:solidFill>
              </a:rPr>
              <a:t>- 1989</a:t>
            </a:r>
            <a:r>
              <a:rPr kumimoji="0" lang="ko-KR" altLang="en-US" sz="1600" dirty="0">
                <a:solidFill>
                  <a:schemeClr val="tx2"/>
                </a:solidFill>
              </a:rPr>
              <a:t>년 </a:t>
            </a:r>
            <a:r>
              <a:rPr kumimoji="0" lang="en-US" altLang="ko-KR" sz="1600" dirty="0">
                <a:solidFill>
                  <a:schemeClr val="tx2"/>
                </a:solidFill>
              </a:rPr>
              <a:t>2</a:t>
            </a:r>
            <a:r>
              <a:rPr kumimoji="0" lang="ko-KR" altLang="en-US" sz="1600" dirty="0">
                <a:solidFill>
                  <a:schemeClr val="tx2"/>
                </a:solidFill>
              </a:rPr>
              <a:t>월 </a:t>
            </a:r>
            <a:r>
              <a:rPr kumimoji="0" lang="en-US" altLang="ko-KR" sz="1600" dirty="0">
                <a:solidFill>
                  <a:schemeClr val="tx2"/>
                </a:solidFill>
              </a:rPr>
              <a:t>13</a:t>
            </a:r>
            <a:r>
              <a:rPr kumimoji="0" lang="ko-KR" altLang="en-US" sz="1600" dirty="0">
                <a:solidFill>
                  <a:schemeClr val="tx2"/>
                </a:solidFill>
              </a:rPr>
              <a:t>일 </a:t>
            </a:r>
            <a:r>
              <a:rPr kumimoji="0" lang="en-US" altLang="ko-KR" sz="1600" dirty="0">
                <a:solidFill>
                  <a:schemeClr val="tx2"/>
                </a:solidFill>
                <a:latin typeface="Times New Roman"/>
              </a:rPr>
              <a:t>–</a:t>
            </a:r>
            <a:r>
              <a:rPr kumimoji="0" lang="en-US" altLang="ko-KR" sz="1600" dirty="0">
                <a:solidFill>
                  <a:schemeClr val="tx2"/>
                </a:solidFill>
              </a:rPr>
              <a:t> </a:t>
            </a:r>
            <a:r>
              <a:rPr kumimoji="0" lang="ko-KR" altLang="en-US" sz="1600" dirty="0">
                <a:solidFill>
                  <a:schemeClr val="tx2"/>
                </a:solidFill>
              </a:rPr>
              <a:t>검찰청사무기구에 관한 규정 개정 </a:t>
            </a:r>
            <a:r>
              <a:rPr kumimoji="0" lang="en-US" altLang="ko-KR" sz="1600" dirty="0">
                <a:solidFill>
                  <a:schemeClr val="tx2"/>
                </a:solidFill>
              </a:rPr>
              <a:t>: </a:t>
            </a:r>
            <a:r>
              <a:rPr kumimoji="0" lang="ko-KR" altLang="en-US" sz="1600" dirty="0">
                <a:solidFill>
                  <a:schemeClr val="tx2"/>
                </a:solidFill>
              </a:rPr>
              <a:t>마약 및 수사담당인력 증원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chemeClr val="tx2"/>
                </a:solidFill>
              </a:rPr>
              <a:t>- 1990</a:t>
            </a:r>
            <a:r>
              <a:rPr kumimoji="0" lang="ko-KR" altLang="en-US" sz="1600" dirty="0">
                <a:solidFill>
                  <a:schemeClr val="tx2"/>
                </a:solidFill>
              </a:rPr>
              <a:t>년 </a:t>
            </a:r>
            <a:r>
              <a:rPr kumimoji="0" lang="en-US" altLang="ko-KR" sz="1600" dirty="0">
                <a:solidFill>
                  <a:schemeClr val="tx2"/>
                </a:solidFill>
              </a:rPr>
              <a:t>5</a:t>
            </a:r>
            <a:r>
              <a:rPr kumimoji="0" lang="ko-KR" altLang="en-US" sz="1600" dirty="0">
                <a:solidFill>
                  <a:schemeClr val="tx2"/>
                </a:solidFill>
              </a:rPr>
              <a:t>월 </a:t>
            </a:r>
            <a:r>
              <a:rPr kumimoji="0" lang="en-US" altLang="ko-KR" sz="1600" dirty="0">
                <a:solidFill>
                  <a:schemeClr val="tx2"/>
                </a:solidFill>
              </a:rPr>
              <a:t>7</a:t>
            </a:r>
            <a:r>
              <a:rPr kumimoji="0" lang="ko-KR" altLang="en-US" sz="1600" dirty="0">
                <a:solidFill>
                  <a:schemeClr val="tx2"/>
                </a:solidFill>
              </a:rPr>
              <a:t>일 </a:t>
            </a:r>
            <a:r>
              <a:rPr kumimoji="0" lang="en-US" altLang="ko-KR" sz="1600" dirty="0">
                <a:solidFill>
                  <a:schemeClr val="tx2"/>
                </a:solidFill>
                <a:latin typeface="Times New Roman"/>
              </a:rPr>
              <a:t>–</a:t>
            </a:r>
            <a:r>
              <a:rPr kumimoji="0" lang="en-US" altLang="ko-KR" sz="1600" dirty="0">
                <a:solidFill>
                  <a:schemeClr val="tx2"/>
                </a:solidFill>
              </a:rPr>
              <a:t> </a:t>
            </a:r>
            <a:r>
              <a:rPr kumimoji="0" lang="ko-KR" altLang="en-US" sz="1600" dirty="0">
                <a:solidFill>
                  <a:schemeClr val="tx2"/>
                </a:solidFill>
              </a:rPr>
              <a:t>검찰청사무기구에 관한 규정 개정 </a:t>
            </a:r>
            <a:r>
              <a:rPr kumimoji="0" lang="en-US" altLang="ko-KR" sz="1600" dirty="0">
                <a:solidFill>
                  <a:schemeClr val="tx2"/>
                </a:solidFill>
              </a:rPr>
              <a:t>: </a:t>
            </a:r>
            <a:r>
              <a:rPr kumimoji="0" lang="ko-KR" altLang="en-US" sz="1600" dirty="0">
                <a:solidFill>
                  <a:schemeClr val="tx2"/>
                </a:solidFill>
              </a:rPr>
              <a:t>서울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인천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수원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대구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부산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광주지방검찰청에 강력부와 강력과 신설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chemeClr val="tx2"/>
                </a:solidFill>
              </a:rPr>
              <a:t>- 1991</a:t>
            </a:r>
            <a:r>
              <a:rPr kumimoji="0" lang="ko-KR" altLang="en-US" sz="1600" dirty="0">
                <a:solidFill>
                  <a:schemeClr val="tx2"/>
                </a:solidFill>
              </a:rPr>
              <a:t>년 </a:t>
            </a:r>
            <a:r>
              <a:rPr kumimoji="0" lang="en-US" altLang="ko-KR" sz="1600" dirty="0">
                <a:solidFill>
                  <a:schemeClr val="tx2"/>
                </a:solidFill>
              </a:rPr>
              <a:t>8</a:t>
            </a:r>
            <a:r>
              <a:rPr kumimoji="0" lang="ko-KR" altLang="en-US" sz="1600" dirty="0">
                <a:solidFill>
                  <a:schemeClr val="tx2"/>
                </a:solidFill>
              </a:rPr>
              <a:t>월 </a:t>
            </a:r>
            <a:r>
              <a:rPr kumimoji="0" lang="en-US" altLang="ko-KR" sz="1600" dirty="0">
                <a:solidFill>
                  <a:schemeClr val="tx2"/>
                </a:solidFill>
              </a:rPr>
              <a:t>1</a:t>
            </a:r>
            <a:r>
              <a:rPr kumimoji="0" lang="ko-KR" altLang="en-US" sz="1600" dirty="0">
                <a:solidFill>
                  <a:schemeClr val="tx2"/>
                </a:solidFill>
              </a:rPr>
              <a:t>일 검찰청사무기구에 관한 규정 개정 </a:t>
            </a:r>
            <a:r>
              <a:rPr kumimoji="0" lang="en-US" altLang="ko-KR" sz="1600" dirty="0">
                <a:solidFill>
                  <a:schemeClr val="tx2"/>
                </a:solidFill>
              </a:rPr>
              <a:t>: </a:t>
            </a:r>
            <a:r>
              <a:rPr kumimoji="0" lang="ko-KR" altLang="en-US" sz="1600" dirty="0">
                <a:solidFill>
                  <a:schemeClr val="tx2"/>
                </a:solidFill>
              </a:rPr>
              <a:t>대검찰청에 과학수사지도과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환경과 신설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chemeClr val="tx2"/>
                </a:solidFill>
              </a:rPr>
              <a:t>- 1994</a:t>
            </a:r>
            <a:r>
              <a:rPr kumimoji="0" lang="ko-KR" altLang="en-US" sz="1600" dirty="0">
                <a:solidFill>
                  <a:schemeClr val="tx2"/>
                </a:solidFill>
              </a:rPr>
              <a:t>년 </a:t>
            </a:r>
            <a:r>
              <a:rPr kumimoji="0" lang="en-US" altLang="ko-KR" sz="1600" dirty="0">
                <a:solidFill>
                  <a:schemeClr val="tx2"/>
                </a:solidFill>
              </a:rPr>
              <a:t>7</a:t>
            </a:r>
            <a:r>
              <a:rPr kumimoji="0" lang="ko-KR" altLang="en-US" sz="1600" dirty="0">
                <a:solidFill>
                  <a:schemeClr val="tx2"/>
                </a:solidFill>
              </a:rPr>
              <a:t>월 </a:t>
            </a:r>
            <a:r>
              <a:rPr kumimoji="0" lang="en-US" altLang="ko-KR" sz="1600" dirty="0">
                <a:solidFill>
                  <a:schemeClr val="tx2"/>
                </a:solidFill>
              </a:rPr>
              <a:t>27</a:t>
            </a:r>
            <a:r>
              <a:rPr kumimoji="0" lang="ko-KR" altLang="en-US" sz="1600" dirty="0">
                <a:solidFill>
                  <a:schemeClr val="tx2"/>
                </a:solidFill>
              </a:rPr>
              <a:t>일 </a:t>
            </a:r>
            <a:r>
              <a:rPr kumimoji="0" lang="en-US" altLang="ko-KR" sz="1600" dirty="0">
                <a:solidFill>
                  <a:schemeClr val="tx2"/>
                </a:solidFill>
                <a:latin typeface="Times New Roman"/>
              </a:rPr>
              <a:t>–</a:t>
            </a:r>
            <a:r>
              <a:rPr kumimoji="0" lang="en-US" altLang="ko-KR" sz="1600" dirty="0">
                <a:solidFill>
                  <a:schemeClr val="tx2"/>
                </a:solidFill>
              </a:rPr>
              <a:t> </a:t>
            </a:r>
            <a:r>
              <a:rPr kumimoji="0" lang="ko-KR" altLang="en-US" sz="1600" dirty="0">
                <a:solidFill>
                  <a:schemeClr val="tx2"/>
                </a:solidFill>
              </a:rPr>
              <a:t>검찰청법을 개정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검찰청법의 내용을 법원조직법의 개정내용과 일치시킴</a:t>
            </a:r>
          </a:p>
          <a:p>
            <a:pPr marL="263525" indent="-263525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>
                <a:solidFill>
                  <a:schemeClr val="tx2"/>
                </a:solidFill>
              </a:rPr>
              <a:t>- 1995</a:t>
            </a:r>
            <a:r>
              <a:rPr kumimoji="0" lang="ko-KR" altLang="en-US" sz="1600" dirty="0">
                <a:solidFill>
                  <a:schemeClr val="tx2"/>
                </a:solidFill>
              </a:rPr>
              <a:t>년 </a:t>
            </a:r>
            <a:r>
              <a:rPr kumimoji="0" lang="en-US" altLang="ko-KR" sz="1600" dirty="0">
                <a:solidFill>
                  <a:schemeClr val="tx2"/>
                </a:solidFill>
              </a:rPr>
              <a:t>12</a:t>
            </a:r>
            <a:r>
              <a:rPr kumimoji="0" lang="ko-KR" altLang="en-US" sz="1600" dirty="0">
                <a:solidFill>
                  <a:schemeClr val="tx2"/>
                </a:solidFill>
              </a:rPr>
              <a:t>월 </a:t>
            </a:r>
            <a:r>
              <a:rPr kumimoji="0" lang="en-US" altLang="ko-KR" sz="1600" dirty="0">
                <a:solidFill>
                  <a:schemeClr val="tx2"/>
                </a:solidFill>
              </a:rPr>
              <a:t>6</a:t>
            </a:r>
            <a:r>
              <a:rPr kumimoji="0" lang="ko-KR" altLang="en-US" sz="1600" dirty="0">
                <a:solidFill>
                  <a:schemeClr val="tx2"/>
                </a:solidFill>
              </a:rPr>
              <a:t>일 </a:t>
            </a:r>
            <a:r>
              <a:rPr kumimoji="0" lang="en-US" altLang="ko-KR" sz="1600" dirty="0">
                <a:solidFill>
                  <a:schemeClr val="tx2"/>
                </a:solidFill>
                <a:latin typeface="Times New Roman"/>
              </a:rPr>
              <a:t>–</a:t>
            </a:r>
            <a:r>
              <a:rPr kumimoji="0" lang="en-US" altLang="ko-KR" sz="1600" dirty="0">
                <a:solidFill>
                  <a:schemeClr val="tx2"/>
                </a:solidFill>
              </a:rPr>
              <a:t> </a:t>
            </a:r>
            <a:r>
              <a:rPr kumimoji="0" lang="ko-KR" altLang="en-US" sz="1600" dirty="0">
                <a:solidFill>
                  <a:schemeClr val="tx2"/>
                </a:solidFill>
              </a:rPr>
              <a:t>검사정원법 및 동시행령을 개정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검사정원 </a:t>
            </a:r>
            <a:r>
              <a:rPr kumimoji="0" lang="en-US" altLang="ko-KR" sz="1600" dirty="0">
                <a:solidFill>
                  <a:schemeClr val="tx2"/>
                </a:solidFill>
              </a:rPr>
              <a:t>300</a:t>
            </a:r>
            <a:r>
              <a:rPr kumimoji="0" lang="ko-KR" altLang="en-US" sz="1600" dirty="0">
                <a:solidFill>
                  <a:schemeClr val="tx2"/>
                </a:solidFill>
              </a:rPr>
              <a:t>명 증원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395288" y="5492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454025" y="6096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95325"/>
            <a:ext cx="303212" cy="298450"/>
            <a:chOff x="602" y="702"/>
            <a:chExt cx="191" cy="188"/>
          </a:xfrm>
        </p:grpSpPr>
        <p:sp>
          <p:nvSpPr>
            <p:cNvPr id="798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98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98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98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98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9885" name="Rectangle 1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6604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현행 한국의 검찰조직</a:t>
            </a: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179512" y="1396330"/>
            <a:ext cx="4336727" cy="42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>
              <a:solidFill>
                <a:schemeClr val="tx2"/>
              </a:solidFill>
            </a:endParaRP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>
                <a:solidFill>
                  <a:schemeClr val="tx2"/>
                </a:solidFill>
              </a:rPr>
              <a:t>- </a:t>
            </a:r>
            <a:r>
              <a:rPr kumimoji="0" lang="ko-KR" altLang="en-US" sz="1400" dirty="0">
                <a:solidFill>
                  <a:schemeClr val="tx2"/>
                </a:solidFill>
              </a:rPr>
              <a:t>검찰청은 현재 대검찰청과 고등검찰청 및 지방검찰청으로 구성되어 있으며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지방검찰청의 사무를 처리하기 위하여 그 관할구역 안에 지방검찰지청을 두고 있음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400" dirty="0">
              <a:solidFill>
                <a:schemeClr val="tx2"/>
              </a:solidFill>
            </a:endParaRP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>
                <a:solidFill>
                  <a:schemeClr val="tx2"/>
                </a:solidFill>
              </a:rPr>
              <a:t>- </a:t>
            </a:r>
            <a:r>
              <a:rPr kumimoji="0" lang="ko-KR" altLang="en-US" sz="1400" dirty="0">
                <a:solidFill>
                  <a:schemeClr val="tx2"/>
                </a:solidFill>
              </a:rPr>
              <a:t>대검찰청은 서울에 있으며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서울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대전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대구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부산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광주 등에 </a:t>
            </a:r>
            <a:r>
              <a:rPr kumimoji="0" lang="en-US" altLang="ko-KR" sz="1400" dirty="0">
                <a:solidFill>
                  <a:schemeClr val="tx2"/>
                </a:solidFill>
              </a:rPr>
              <a:t>5</a:t>
            </a:r>
            <a:r>
              <a:rPr kumimoji="0" lang="ko-KR" altLang="en-US" sz="1400" dirty="0">
                <a:solidFill>
                  <a:schemeClr val="tx2"/>
                </a:solidFill>
              </a:rPr>
              <a:t>개의 고등검찰청을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서울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인천</a:t>
            </a:r>
            <a:r>
              <a:rPr kumimoji="0" lang="en-US" altLang="ko-KR" sz="1400" dirty="0">
                <a:solidFill>
                  <a:schemeClr val="tx2"/>
                </a:solidFill>
              </a:rPr>
              <a:t>, </a:t>
            </a:r>
            <a:r>
              <a:rPr kumimoji="0" lang="ko-KR" altLang="en-US" sz="1400" dirty="0">
                <a:solidFill>
                  <a:schemeClr val="tx2"/>
                </a:solidFill>
              </a:rPr>
              <a:t>수원 등에 </a:t>
            </a:r>
            <a:r>
              <a:rPr kumimoji="0" lang="en-US" altLang="ko-KR" sz="1400" dirty="0">
                <a:solidFill>
                  <a:schemeClr val="tx2"/>
                </a:solidFill>
              </a:rPr>
              <a:t>18</a:t>
            </a:r>
            <a:r>
              <a:rPr kumimoji="0" lang="ko-KR" altLang="en-US" sz="1400" dirty="0">
                <a:solidFill>
                  <a:schemeClr val="tx2"/>
                </a:solidFill>
              </a:rPr>
              <a:t>개의 지방검찰청 지청이 설치됨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400" dirty="0">
              <a:solidFill>
                <a:schemeClr val="tx2"/>
              </a:solidFill>
            </a:endParaRP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>
                <a:solidFill>
                  <a:schemeClr val="tx2"/>
                </a:solidFill>
              </a:rPr>
              <a:t>- </a:t>
            </a:r>
            <a:r>
              <a:rPr kumimoji="0" lang="ko-KR" altLang="en-US" sz="1400" dirty="0">
                <a:solidFill>
                  <a:schemeClr val="tx2"/>
                </a:solidFill>
              </a:rPr>
              <a:t>각급 검찰청 및 지청의 관할구역은 각급 법원과 지방법원 지원의 관할구역과 동일</a:t>
            </a:r>
          </a:p>
        </p:txBody>
      </p:sp>
      <p:pic>
        <p:nvPicPr>
          <p:cNvPr id="4" name="그림 3" descr="테이블이(가) 표시된 사진&#10;&#10;자동 생성된 설명">
            <a:extLst>
              <a:ext uri="{FF2B5EF4-FFF2-40B4-BE49-F238E27FC236}">
                <a16:creationId xmlns:a16="http://schemas.microsoft.com/office/drawing/2014/main" xmlns="" id="{CD2E515D-B0AE-4E33-AD78-987876C90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63" y="1556792"/>
            <a:ext cx="4336728" cy="44202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395288" y="5492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454025" y="6096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95325"/>
            <a:ext cx="303212" cy="298450"/>
            <a:chOff x="602" y="702"/>
            <a:chExt cx="191" cy="188"/>
          </a:xfrm>
        </p:grpSpPr>
        <p:sp>
          <p:nvSpPr>
            <p:cNvPr id="798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98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98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98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98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9885" name="Rectangle 1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6604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현행 한국의 검찰조직 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인력구조</a:t>
            </a:r>
          </a:p>
        </p:txBody>
      </p:sp>
      <p:sp>
        <p:nvSpPr>
          <p:cNvPr id="12" name="내용 개체 틀 1"/>
          <p:cNvSpPr txBox="1">
            <a:spLocks/>
          </p:cNvSpPr>
          <p:nvPr/>
        </p:nvSpPr>
        <p:spPr>
          <a:xfrm>
            <a:off x="457200" y="1221749"/>
            <a:ext cx="8229600" cy="44644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Font typeface="Arial"/>
              <a:buChar char="•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/>
              <a:t>검찰 인력 현황</a:t>
            </a:r>
            <a:r>
              <a:rPr lang="en-US" altLang="ko-KR" sz="1200" dirty="0"/>
              <a:t>, </a:t>
            </a:r>
            <a:r>
              <a:rPr lang="ko-KR" altLang="en-US" sz="1200" dirty="0"/>
              <a:t>검사의 직위별 정원 및 현원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r>
              <a:rPr lang="ko-KR" altLang="en-US" sz="1200" dirty="0"/>
              <a:t>검사 외의 검찰청 소속 공무원</a:t>
            </a:r>
            <a:r>
              <a:rPr lang="en-US" altLang="ko-KR" sz="1200" dirty="0"/>
              <a:t>   </a:t>
            </a:r>
            <a:endParaRPr lang="ko-KR" altLang="en-US" sz="1200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2051767" y="7389440"/>
            <a:ext cx="64087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5A059D38-D6F3-4285-A404-894E4B51D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7" y="1520319"/>
            <a:ext cx="3384873" cy="504056"/>
          </a:xfrm>
          <a:prstGeom prst="rect">
            <a:avLst/>
          </a:prstGeom>
        </p:spPr>
      </p:pic>
      <p:pic>
        <p:nvPicPr>
          <p:cNvPr id="6" name="그림 5" descr="테이블이(가) 표시된 사진&#10;&#10;자동 생성된 설명">
            <a:extLst>
              <a:ext uri="{FF2B5EF4-FFF2-40B4-BE49-F238E27FC236}">
                <a16:creationId xmlns:a16="http://schemas.microsoft.com/office/drawing/2014/main" xmlns="" id="{069ECF88-2D28-4454-AF74-26E05821D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64738"/>
            <a:ext cx="3403923" cy="958737"/>
          </a:xfrm>
          <a:prstGeom prst="rect">
            <a:avLst/>
          </a:prstGeom>
        </p:spPr>
      </p:pic>
      <p:pic>
        <p:nvPicPr>
          <p:cNvPr id="10" name="그림 9" descr="테이블이(가) 표시된 사진&#10;&#10;자동 생성된 설명">
            <a:extLst>
              <a:ext uri="{FF2B5EF4-FFF2-40B4-BE49-F238E27FC236}">
                <a16:creationId xmlns:a16="http://schemas.microsoft.com/office/drawing/2014/main" xmlns="" id="{EC72DD39-0C39-4AEC-BC4E-E28E3D43F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85" y="2828733"/>
            <a:ext cx="4543903" cy="382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6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395288" y="5492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454025" y="6096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95325"/>
            <a:ext cx="303212" cy="298450"/>
            <a:chOff x="602" y="702"/>
            <a:chExt cx="191" cy="188"/>
          </a:xfrm>
        </p:grpSpPr>
        <p:sp>
          <p:nvSpPr>
            <p:cNvPr id="8806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807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807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807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807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88074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6604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3-1.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검찰의 분장사무 및 세부 조직구조 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대검찰청</a:t>
            </a:r>
          </a:p>
        </p:txBody>
      </p:sp>
      <p:sp>
        <p:nvSpPr>
          <p:cNvPr id="88075" name="Rectangle 11"/>
          <p:cNvSpPr>
            <a:spLocks noChangeArrowheads="1"/>
          </p:cNvSpPr>
          <p:nvPr/>
        </p:nvSpPr>
        <p:spPr bwMode="auto">
          <a:xfrm>
            <a:off x="533400" y="962025"/>
            <a:ext cx="8286750" cy="517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>
              <a:solidFill>
                <a:schemeClr val="tx2"/>
              </a:solidFill>
            </a:endParaRP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설치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kumimoji="0" lang="ko-KR" altLang="en-US" sz="1600" dirty="0">
                <a:solidFill>
                  <a:schemeClr val="tx2"/>
                </a:solidFill>
              </a:rPr>
              <a:t>대검찰청은 대법원에 대응하여 서울에 위치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 err="1">
                <a:solidFill>
                  <a:schemeClr val="tx2"/>
                </a:solidFill>
              </a:rPr>
              <a:t>대검창청에는</a:t>
            </a:r>
            <a:r>
              <a:rPr kumimoji="0" lang="ko-KR" altLang="en-US" sz="1600" dirty="0">
                <a:solidFill>
                  <a:schemeClr val="tx2"/>
                </a:solidFill>
              </a:rPr>
              <a:t> 검찰총장과 차장검사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대검찰청 검사 등이 있음</a:t>
            </a:r>
            <a:r>
              <a:rPr kumimoji="0" lang="en-US" altLang="ko-KR" sz="1600" dirty="0">
                <a:solidFill>
                  <a:schemeClr val="tx2"/>
                </a:solidFill>
              </a:rPr>
              <a:t>. </a:t>
            </a:r>
            <a:r>
              <a:rPr kumimoji="0" lang="ko-KR" altLang="en-US" sz="1600" dirty="0">
                <a:solidFill>
                  <a:schemeClr val="tx2"/>
                </a:solidFill>
              </a:rPr>
              <a:t>또한 부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사무국 및 과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비서관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비상계획담당관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공보담당관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과학수사담당관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과학수사기획관</a:t>
            </a:r>
            <a:r>
              <a:rPr kumimoji="0" lang="en-US" altLang="ko-KR" sz="1600" dirty="0">
                <a:solidFill>
                  <a:schemeClr val="tx2"/>
                </a:solidFill>
              </a:rPr>
              <a:t>, </a:t>
            </a:r>
            <a:r>
              <a:rPr kumimoji="0" lang="ko-KR" altLang="en-US" sz="1600" dirty="0">
                <a:solidFill>
                  <a:schemeClr val="tx2"/>
                </a:solidFill>
              </a:rPr>
              <a:t>범죄정보기획관 등이 편재됨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검찰총장</a:t>
            </a:r>
          </a:p>
          <a:p>
            <a:pPr marL="180975" indent="-18097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lang="ko-KR" altLang="en-US" sz="1600" dirty="0"/>
              <a:t>대검찰청의 사무를 맡아 처리하고 검찰사무를 총괄하며 검찰청 공무원을 지휘 및 감독</a:t>
            </a:r>
            <a:r>
              <a:rPr lang="en-US" altLang="ko-KR" sz="1600" dirty="0"/>
              <a:t>(</a:t>
            </a:r>
            <a:r>
              <a:rPr lang="ko-KR" altLang="en-US" sz="1600" dirty="0"/>
              <a:t>임기 </a:t>
            </a:r>
            <a:r>
              <a:rPr lang="en-US" altLang="ko-KR" sz="1600" dirty="0"/>
              <a:t>2</a:t>
            </a:r>
            <a:r>
              <a:rPr lang="ko-KR" altLang="en-US" sz="1600" dirty="0"/>
              <a:t>년</a:t>
            </a:r>
            <a:r>
              <a:rPr lang="en-US" altLang="ko-KR" sz="1600" dirty="0"/>
              <a:t>)</a:t>
            </a:r>
            <a:endParaRPr kumimoji="0" lang="ko-KR" altLang="en-US" sz="1600" dirty="0">
              <a:solidFill>
                <a:schemeClr val="tx2"/>
              </a:solidFill>
            </a:endParaRP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대검찰청 차장검사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kumimoji="0" lang="ko-KR" altLang="en-US" sz="1600" dirty="0">
                <a:solidFill>
                  <a:schemeClr val="tx2"/>
                </a:solidFill>
              </a:rPr>
              <a:t>검찰총장을 보좌하고 검찰총장 </a:t>
            </a:r>
            <a:r>
              <a:rPr kumimoji="0" lang="ko-KR" altLang="en-US" sz="1600" dirty="0" err="1">
                <a:solidFill>
                  <a:schemeClr val="tx2"/>
                </a:solidFill>
              </a:rPr>
              <a:t>유고시</a:t>
            </a:r>
            <a:r>
              <a:rPr kumimoji="0" lang="ko-KR" altLang="en-US" sz="1600" dirty="0">
                <a:solidFill>
                  <a:schemeClr val="tx2"/>
                </a:solidFill>
              </a:rPr>
              <a:t> 직무대리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하부기관과 분장사무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>
                <a:solidFill>
                  <a:schemeClr val="tx2"/>
                </a:solidFill>
              </a:rPr>
              <a:t>  </a:t>
            </a:r>
            <a:r>
              <a:rPr kumimoji="0" lang="en-US" altLang="ko-KR" sz="1600" dirty="0">
                <a:solidFill>
                  <a:schemeClr val="tx2"/>
                </a:solidFill>
              </a:rPr>
              <a:t>- </a:t>
            </a:r>
            <a:r>
              <a:rPr kumimoji="0" lang="ko-KR" altLang="en-US" sz="1600" dirty="0">
                <a:solidFill>
                  <a:schemeClr val="tx2"/>
                </a:solidFill>
              </a:rPr>
              <a:t>반부패</a:t>
            </a:r>
            <a:r>
              <a:rPr lang="en-US" altLang="ko-KR" sz="1600" dirty="0">
                <a:solidFill>
                  <a:schemeClr val="tx2"/>
                </a:solidFill>
              </a:rPr>
              <a:t> </a:t>
            </a:r>
            <a:r>
              <a:rPr lang="ko-KR" altLang="en-US" sz="1600" dirty="0">
                <a:solidFill>
                  <a:schemeClr val="tx2"/>
                </a:solidFill>
              </a:rPr>
              <a:t>강력부</a:t>
            </a:r>
            <a:r>
              <a:rPr lang="en-US" altLang="ko-KR" sz="1600" dirty="0">
                <a:solidFill>
                  <a:schemeClr val="tx2"/>
                </a:solidFill>
              </a:rPr>
              <a:t>, </a:t>
            </a:r>
            <a:r>
              <a:rPr lang="ko-KR" altLang="en-US" sz="1600" dirty="0" err="1">
                <a:solidFill>
                  <a:schemeClr val="tx2"/>
                </a:solidFill>
              </a:rPr>
              <a:t>형사부</a:t>
            </a:r>
            <a:r>
              <a:rPr lang="en-US" altLang="ko-KR" sz="1600" dirty="0">
                <a:solidFill>
                  <a:schemeClr val="tx2"/>
                </a:solidFill>
              </a:rPr>
              <a:t>, </a:t>
            </a:r>
            <a:r>
              <a:rPr lang="ko-KR" altLang="en-US" sz="1600" dirty="0">
                <a:solidFill>
                  <a:schemeClr val="tx2"/>
                </a:solidFill>
              </a:rPr>
              <a:t>공공수사부</a:t>
            </a:r>
            <a:r>
              <a:rPr lang="en-US" altLang="ko-KR" sz="1600" dirty="0">
                <a:solidFill>
                  <a:schemeClr val="tx2"/>
                </a:solidFill>
              </a:rPr>
              <a:t>, </a:t>
            </a:r>
            <a:r>
              <a:rPr lang="ko-KR" altLang="en-US" sz="1600" dirty="0" err="1">
                <a:solidFill>
                  <a:schemeClr val="tx2"/>
                </a:solidFill>
              </a:rPr>
              <a:t>공판송무부</a:t>
            </a:r>
            <a:r>
              <a:rPr lang="en-US" altLang="ko-KR" sz="1600" dirty="0">
                <a:solidFill>
                  <a:schemeClr val="tx2"/>
                </a:solidFill>
              </a:rPr>
              <a:t>, </a:t>
            </a:r>
            <a:r>
              <a:rPr lang="ko-KR" altLang="en-US" sz="1600" dirty="0">
                <a:solidFill>
                  <a:schemeClr val="tx2"/>
                </a:solidFill>
              </a:rPr>
              <a:t>과학수사부</a:t>
            </a:r>
            <a:r>
              <a:rPr lang="en-US" altLang="ko-KR" sz="1600" dirty="0">
                <a:solidFill>
                  <a:schemeClr val="tx2"/>
                </a:solidFill>
              </a:rPr>
              <a:t>, </a:t>
            </a:r>
            <a:r>
              <a:rPr lang="ko-KR" altLang="en-US" sz="1600" dirty="0" err="1">
                <a:solidFill>
                  <a:schemeClr val="tx2"/>
                </a:solidFill>
              </a:rPr>
              <a:t>감찰부</a:t>
            </a:r>
            <a:r>
              <a:rPr lang="ko-KR" altLang="en-US" sz="1600" dirty="0">
                <a:solidFill>
                  <a:schemeClr val="tx2"/>
                </a:solidFill>
              </a:rPr>
              <a:t> 등으로 구성</a:t>
            </a:r>
            <a:endParaRPr kumimoji="0" lang="en-US" altLang="ko-KR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395288" y="5492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454025" y="6096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95325"/>
            <a:ext cx="303212" cy="298450"/>
            <a:chOff x="602" y="702"/>
            <a:chExt cx="191" cy="188"/>
          </a:xfrm>
        </p:grpSpPr>
        <p:sp>
          <p:nvSpPr>
            <p:cNvPr id="8909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909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909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909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909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89098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6604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3-1.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검찰의 분장사무 및 세부조직 구조 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</a:t>
            </a:r>
          </a:p>
        </p:txBody>
      </p:sp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533400" y="990600"/>
            <a:ext cx="7993063" cy="4926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 dirty="0"/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고등검찰청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서울고등검찰청은 검사장 밑에 차장검사를 두며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그 밑에 </a:t>
            </a:r>
            <a:r>
              <a:rPr kumimoji="0" lang="ko-KR" altLang="en-US" sz="1600" dirty="0" err="1"/>
              <a:t>형사부</a:t>
            </a:r>
            <a:r>
              <a:rPr kumimoji="0" lang="en-US" altLang="ko-KR" sz="1600" dirty="0"/>
              <a:t>, </a:t>
            </a:r>
            <a:r>
              <a:rPr kumimoji="0" lang="ko-KR" altLang="en-US" sz="1600" dirty="0" err="1"/>
              <a:t>공판부</a:t>
            </a:r>
            <a:r>
              <a:rPr kumimoji="0" lang="en-US" altLang="ko-KR" sz="1600" dirty="0"/>
              <a:t>, </a:t>
            </a:r>
            <a:r>
              <a:rPr kumimoji="0" lang="ko-KR" altLang="en-US" sz="1600" dirty="0" err="1"/>
              <a:t>송무부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사무국을 둠</a:t>
            </a:r>
            <a:r>
              <a:rPr kumimoji="0" lang="en-US" altLang="ko-KR" sz="1600" dirty="0"/>
              <a:t>. </a:t>
            </a:r>
            <a:r>
              <a:rPr kumimoji="0" lang="ko-KR" altLang="en-US" sz="1600" dirty="0"/>
              <a:t>사무국 밑에는 총무과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사건과 및 관리과가 편재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대전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대구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부산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광주고등검찰청의 사무국 밑에는 총무과와 사건과만 있고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소송사무과와 관리과가 없기 때문에 소송사무과의 사무를 사건과에서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관리과의 사무를 총무과에서 분장</a:t>
            </a:r>
            <a:r>
              <a:rPr kumimoji="0" lang="en-US" altLang="ko-KR" sz="1600" dirty="0"/>
              <a:t>.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b="1" dirty="0">
                <a:solidFill>
                  <a:srgbClr val="0000FF"/>
                </a:solidFill>
              </a:rPr>
              <a:t>* </a:t>
            </a:r>
            <a:r>
              <a:rPr kumimoji="0" lang="ko-KR" altLang="en-US" sz="1600" b="1" dirty="0">
                <a:solidFill>
                  <a:srgbClr val="0000FF"/>
                </a:solidFill>
              </a:rPr>
              <a:t>지방검찰청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각 지방검찰청마다 약간의 차이</a:t>
            </a:r>
          </a:p>
          <a:p>
            <a:pPr marL="180975" indent="-180975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서울지방검찰청의 경우 총무부</a:t>
            </a:r>
            <a:r>
              <a:rPr kumimoji="0" lang="en-US" altLang="ko-KR" sz="1600" dirty="0"/>
              <a:t>, </a:t>
            </a:r>
            <a:r>
              <a:rPr kumimoji="0" lang="ko-KR" altLang="en-US" sz="1600" dirty="0" err="1"/>
              <a:t>공안제</a:t>
            </a:r>
            <a:r>
              <a:rPr kumimoji="0" lang="en-US" altLang="ko-KR" sz="1600" dirty="0"/>
              <a:t>1</a:t>
            </a:r>
            <a:r>
              <a:rPr kumimoji="0" lang="ko-KR" altLang="en-US" sz="1600" dirty="0"/>
              <a:t>부</a:t>
            </a:r>
            <a:r>
              <a:rPr kumimoji="0" lang="en-US" altLang="ko-KR" sz="1600" dirty="0"/>
              <a:t>, </a:t>
            </a:r>
            <a:r>
              <a:rPr kumimoji="0" lang="ko-KR" altLang="en-US" sz="1600" dirty="0" err="1"/>
              <a:t>공안제</a:t>
            </a:r>
            <a:r>
              <a:rPr kumimoji="0" lang="en-US" altLang="ko-KR" sz="1600" dirty="0"/>
              <a:t>2</a:t>
            </a:r>
            <a:r>
              <a:rPr kumimoji="0" lang="ko-KR" altLang="en-US" sz="1600" dirty="0"/>
              <a:t>부</a:t>
            </a:r>
            <a:r>
              <a:rPr kumimoji="0" lang="en-US" altLang="ko-KR" sz="1600" dirty="0"/>
              <a:t>, </a:t>
            </a:r>
            <a:r>
              <a:rPr kumimoji="0" lang="ko-KR" altLang="en-US" sz="1600" dirty="0" err="1"/>
              <a:t>형사제</a:t>
            </a:r>
            <a:r>
              <a:rPr kumimoji="0" lang="en-US" altLang="ko-KR" sz="1600" dirty="0"/>
              <a:t>1~8</a:t>
            </a:r>
            <a:r>
              <a:rPr kumimoji="0" lang="ko-KR" altLang="en-US" sz="1600" dirty="0"/>
              <a:t>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특별수사제</a:t>
            </a:r>
            <a:r>
              <a:rPr kumimoji="0" lang="en-US" altLang="ko-KR" sz="1600" dirty="0"/>
              <a:t>1</a:t>
            </a:r>
            <a:r>
              <a:rPr kumimoji="0" lang="ko-KR" altLang="en-US" sz="1600" dirty="0"/>
              <a:t>부</a:t>
            </a:r>
            <a:r>
              <a:rPr kumimoji="0" lang="en-US" altLang="ko-KR" sz="1600" dirty="0"/>
              <a:t>~ 3</a:t>
            </a:r>
            <a:r>
              <a:rPr kumimoji="0" lang="ko-KR" altLang="en-US" sz="1600" dirty="0"/>
              <a:t>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조사부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강력부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마약수사부</a:t>
            </a:r>
            <a:r>
              <a:rPr kumimoji="0" lang="en-US" altLang="ko-KR" sz="1600" dirty="0"/>
              <a:t>, </a:t>
            </a:r>
            <a:r>
              <a:rPr kumimoji="0" lang="ko-KR" altLang="en-US" sz="1600" dirty="0" err="1"/>
              <a:t>외사부</a:t>
            </a:r>
            <a:r>
              <a:rPr kumimoji="0" lang="en-US" altLang="ko-KR" sz="1600" dirty="0"/>
              <a:t>, </a:t>
            </a:r>
            <a:r>
              <a:rPr kumimoji="0" lang="ko-KR" altLang="en-US" sz="1600" dirty="0" err="1"/>
              <a:t>공판제</a:t>
            </a:r>
            <a:r>
              <a:rPr kumimoji="0" lang="en-US" altLang="ko-KR" sz="1600" dirty="0"/>
              <a:t>1</a:t>
            </a:r>
            <a:r>
              <a:rPr kumimoji="0" lang="ko-KR" altLang="en-US" sz="1600" dirty="0"/>
              <a:t>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제</a:t>
            </a:r>
            <a:r>
              <a:rPr kumimoji="0" lang="en-US" altLang="ko-KR" sz="1600" dirty="0"/>
              <a:t>2</a:t>
            </a:r>
            <a:r>
              <a:rPr kumimoji="0" lang="ko-KR" altLang="en-US" sz="1600" dirty="0"/>
              <a:t>부 및 컴퓨터수사부가 있고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각 부에는 부장검사가 있으며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부장검사는 상사의 명을 받아 그 부의 사무를 처리</a:t>
            </a:r>
            <a:endParaRPr kumimoji="0" lang="en-US" altLang="ko-KR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250825" y="9810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323850" y="105251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1188" y="1125538"/>
            <a:ext cx="303212" cy="298450"/>
            <a:chOff x="602" y="702"/>
            <a:chExt cx="191" cy="188"/>
          </a:xfrm>
        </p:grpSpPr>
        <p:sp>
          <p:nvSpPr>
            <p:cNvPr id="8602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602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602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602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602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86029" name="Rectangle 1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1125538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검사의 직무상 지위와 권한 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: ‘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검찰청법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’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조 </a:t>
            </a:r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auto">
          <a:xfrm>
            <a:off x="511076" y="1730375"/>
            <a:ext cx="8121847" cy="459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① 검사는 공익의 대표자로서 다음 각 호의 직무와 권한이 있다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</a:t>
            </a:r>
          </a:p>
          <a:p>
            <a:pPr algn="l"/>
            <a:endParaRPr lang="ko-KR" altLang="en-US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marL="342900" indent="-342900" algn="l">
              <a:buAutoNum type="arabicPeriod"/>
            </a:pPr>
            <a:r>
              <a:rPr lang="ko-KR" altLang="en-US" sz="14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범죄수사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공소의 제기 및 그 유지에 필요한 사항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다만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검사가 수사를 개시할 수 있는 범죄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의 범위는 다음 각 목과 같다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</a:t>
            </a:r>
          </a:p>
          <a:p>
            <a:pPr algn="l"/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 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가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. </a:t>
            </a:r>
            <a:r>
              <a:rPr lang="ko-KR" altLang="en-US" sz="1400" b="0" i="0" dirty="0" smtClean="0">
                <a:solidFill>
                  <a:srgbClr val="FF0000"/>
                </a:solidFill>
                <a:effectLst/>
                <a:latin typeface="+mj-ea"/>
                <a:ea typeface="+mj-ea"/>
              </a:rPr>
              <a:t>부패범죄</a:t>
            </a:r>
            <a:endParaRPr lang="en-US" altLang="ko-KR" sz="1400" b="0" i="0" dirty="0" smtClean="0">
              <a:solidFill>
                <a:srgbClr val="FF0000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400" b="0" i="0" dirty="0" smtClean="0">
                <a:solidFill>
                  <a:srgbClr val="FF0000"/>
                </a:solidFill>
                <a:effectLst/>
                <a:latin typeface="+mj-ea"/>
                <a:ea typeface="+mj-ea"/>
              </a:rPr>
              <a:t>나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. </a:t>
            </a:r>
            <a:r>
              <a:rPr lang="ko-KR" altLang="en-US" sz="1400" b="0" i="0" dirty="0" smtClean="0">
                <a:solidFill>
                  <a:srgbClr val="FF0000"/>
                </a:solidFill>
                <a:effectLst/>
                <a:latin typeface="+mj-ea"/>
                <a:ea typeface="+mj-ea"/>
              </a:rPr>
              <a:t>경제범죄</a:t>
            </a:r>
            <a:endParaRPr lang="en-US" altLang="ko-KR" sz="1400" b="0" i="0" dirty="0" smtClean="0">
              <a:solidFill>
                <a:srgbClr val="FF0000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endParaRPr lang="en-US" altLang="ko-KR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2.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범죄수사에 관한 특별사법경찰관리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지휘ㆍ감독</a:t>
            </a:r>
            <a:endParaRPr lang="ko-KR" altLang="en-US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endParaRPr lang="en-US" altLang="ko-KR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3.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법원에 대한 법령의 정당한 적용 청구</a:t>
            </a:r>
          </a:p>
          <a:p>
            <a:pPr algn="l"/>
            <a:endParaRPr lang="en-US" altLang="ko-KR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4.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재판 집행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지휘ㆍ감독</a:t>
            </a:r>
            <a:endParaRPr lang="ko-KR" altLang="en-US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endParaRPr lang="en-US" altLang="ko-KR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5.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국가를 당사자 또는 참가인으로 하는 소송과 행정소송 수행 또는 그 수행에 관한 </a:t>
            </a:r>
            <a:r>
              <a:rPr lang="ko-KR" altLang="en-US" sz="1400" b="0" i="0" dirty="0" err="1">
                <a:solidFill>
                  <a:srgbClr val="444444"/>
                </a:solidFill>
                <a:effectLst/>
                <a:latin typeface="+mj-ea"/>
                <a:ea typeface="+mj-ea"/>
              </a:rPr>
              <a:t>지휘ㆍ감독</a:t>
            </a:r>
            <a:endParaRPr lang="ko-KR" altLang="en-US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endParaRPr lang="en-US" altLang="ko-KR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6.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다른 법령에 따라 그 권한에 속하는 사항</a:t>
            </a:r>
          </a:p>
          <a:p>
            <a:pPr algn="l"/>
            <a:endParaRPr lang="en-US" altLang="ko-KR" sz="1400" b="0" i="0" dirty="0">
              <a:solidFill>
                <a:srgbClr val="444444"/>
              </a:solidFill>
              <a:effectLst/>
              <a:latin typeface="+mj-ea"/>
              <a:ea typeface="+mj-ea"/>
            </a:endParaRPr>
          </a:p>
          <a:p>
            <a:pPr algn="l"/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② 검사는 그 직무를 수행할 때 국민 전체에 대한 봉사자로서 </a:t>
            </a:r>
            <a:r>
              <a:rPr lang="ko-KR" altLang="en-US" sz="1400" i="0" dirty="0">
                <a:effectLst/>
                <a:latin typeface="+mj-ea"/>
                <a:ea typeface="+mj-ea"/>
              </a:rPr>
              <a:t>헌법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과 법률에 따라 국민의 인권을 보호하고 적법절차를 준수하며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정치적 중립을 지켜야 하고 주어진 권한을 남용하여서는 아니 된다</a:t>
            </a:r>
            <a:r>
              <a:rPr lang="en-US" altLang="ko-KR" sz="1400" b="0" i="0" dirty="0">
                <a:solidFill>
                  <a:srgbClr val="444444"/>
                </a:solidFill>
                <a:effectLst/>
                <a:latin typeface="+mj-ea"/>
                <a:ea typeface="+mj-ea"/>
              </a:rPr>
              <a:t>.  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400" dirty="0">
              <a:solidFill>
                <a:srgbClr val="000000"/>
              </a:solidFill>
              <a:latin typeface="+mj-ea"/>
              <a:ea typeface="+mj-ea"/>
              <a:cs typeface="한양신명조"/>
            </a:endParaRPr>
          </a:p>
        </p:txBody>
      </p:sp>
      <p:pic>
        <p:nvPicPr>
          <p:cNvPr id="86035" name="Picture 1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86036" name="Picture 20" descr="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86037" name="Rectangle 21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7885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885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885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885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885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8861" name="Rectangle 1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4-1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민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형사상 검사의 지위와 권한</a:t>
            </a:r>
          </a:p>
        </p:txBody>
      </p:sp>
      <p:sp>
        <p:nvSpPr>
          <p:cNvPr id="79146" name="Rectangle 298"/>
          <p:cNvSpPr>
            <a:spLocks noChangeArrowheads="1"/>
          </p:cNvSpPr>
          <p:nvPr/>
        </p:nvSpPr>
        <p:spPr bwMode="auto">
          <a:xfrm>
            <a:off x="685800" y="1370013"/>
            <a:ext cx="8050213" cy="488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b="1" dirty="0">
                <a:solidFill>
                  <a:srgbClr val="FF0000"/>
                </a:solidFill>
                <a:latin typeface="+mj-ea"/>
                <a:ea typeface="+mj-ea"/>
                <a:cs typeface="한양신명조"/>
              </a:rPr>
              <a:t>* </a:t>
            </a:r>
            <a:r>
              <a:rPr kumimoji="0" lang="ko-KR" altLang="en-US" sz="1600" b="1" dirty="0">
                <a:solidFill>
                  <a:srgbClr val="FF0000"/>
                </a:solidFill>
                <a:latin typeface="+mj-ea"/>
                <a:ea typeface="+mj-ea"/>
                <a:cs typeface="한양신명조"/>
              </a:rPr>
              <a:t>형사소송에서 공익의 대표자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  <a:cs typeface="한양신명조"/>
              </a:rPr>
              <a:t> </a:t>
            </a:r>
          </a:p>
          <a:p>
            <a:pPr marL="176213" indent="-176213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(1)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범죄를 수사하고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증거를 수집하며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공소를 제기하고 그 유지에 필요한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  행위를 하는 권한 </a:t>
            </a:r>
          </a:p>
          <a:p>
            <a:pPr marL="176213" indent="-176213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(2)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범죄수사에서 특별사법경찰관리를 지휘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․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감독하는 권한 </a:t>
            </a:r>
          </a:p>
          <a:p>
            <a:pPr marL="176213" indent="-176213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(3)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법원에 대하여 법령의 정당한 적용을 청구하는 권한 </a:t>
            </a:r>
          </a:p>
          <a:p>
            <a:pPr marL="176213" indent="-176213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(4)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재판집행의 지휘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․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감독권 </a:t>
            </a:r>
          </a:p>
          <a:p>
            <a:pPr marL="176213" indent="-176213" algn="just" defTabSz="620713" latinLnBrk="0">
              <a:lnSpc>
                <a:spcPct val="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endParaRPr kumimoji="0" lang="ko-KR" altLang="en-US" sz="1600" dirty="0">
              <a:solidFill>
                <a:srgbClr val="000000"/>
              </a:solidFill>
              <a:latin typeface="+mj-ea"/>
              <a:ea typeface="+mj-ea"/>
              <a:cs typeface="한양신명조"/>
            </a:endParaRPr>
          </a:p>
          <a:p>
            <a:pPr marL="176213" indent="-176213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b="1" dirty="0">
                <a:solidFill>
                  <a:srgbClr val="FF0000"/>
                </a:solidFill>
                <a:latin typeface="+mj-ea"/>
                <a:ea typeface="+mj-ea"/>
                <a:cs typeface="한양신명조"/>
              </a:rPr>
              <a:t>* </a:t>
            </a:r>
            <a:r>
              <a:rPr kumimoji="0" lang="ko-KR" altLang="en-US" sz="1600" b="1" dirty="0">
                <a:solidFill>
                  <a:srgbClr val="FF0000"/>
                </a:solidFill>
                <a:latin typeface="+mj-ea"/>
                <a:ea typeface="+mj-ea"/>
                <a:cs typeface="한양신명조"/>
              </a:rPr>
              <a:t>민사사건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  <a:cs typeface="한양신명조"/>
              </a:rPr>
              <a:t> </a:t>
            </a:r>
          </a:p>
          <a:p>
            <a:pPr marL="176213" indent="-176213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(1)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금치산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․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한정치산 선고의 </a:t>
            </a:r>
            <a:r>
              <a:rPr kumimoji="0" lang="ko-KR" altLang="en-US" sz="1600" dirty="0" err="1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신청권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</a:t>
            </a:r>
          </a:p>
          <a:p>
            <a:pPr marL="176213" indent="-176213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(2)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부재자의 재산관리 </a:t>
            </a:r>
            <a:r>
              <a:rPr kumimoji="0" lang="ko-KR" altLang="en-US" sz="1600" dirty="0" err="1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관여권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</a:t>
            </a:r>
          </a:p>
          <a:p>
            <a:pPr marL="176213" indent="-176213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(3)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회사의 해산명령 청구권 </a:t>
            </a:r>
          </a:p>
          <a:p>
            <a:pPr marL="176213" indent="-176213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(4)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외국회사 지점의 폐쇄명령 청구권 </a:t>
            </a:r>
            <a:endParaRPr kumimoji="0" lang="ko-KR" altLang="en-US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ChangeArrowheads="1"/>
          </p:cNvSpPr>
          <p:nvPr/>
        </p:nvSpPr>
        <p:spPr bwMode="auto">
          <a:xfrm>
            <a:off x="381000" y="1778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7827" name="Rectangle 1027"/>
          <p:cNvSpPr>
            <a:spLocks noChangeArrowheads="1"/>
          </p:cNvSpPr>
          <p:nvPr/>
        </p:nvSpPr>
        <p:spPr bwMode="auto">
          <a:xfrm>
            <a:off x="457200" y="2540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028"/>
          <p:cNvGrpSpPr>
            <a:grpSpLocks/>
          </p:cNvGrpSpPr>
          <p:nvPr/>
        </p:nvGrpSpPr>
        <p:grpSpPr bwMode="auto">
          <a:xfrm>
            <a:off x="595313" y="338138"/>
            <a:ext cx="303212" cy="298450"/>
            <a:chOff x="602" y="702"/>
            <a:chExt cx="191" cy="188"/>
          </a:xfrm>
        </p:grpSpPr>
        <p:sp>
          <p:nvSpPr>
            <p:cNvPr id="77829" name="Oval 1029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7830" name="Oval 1030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1" name="Oval 1031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2" name="Oval 1032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3" name="Oval 1033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7837" name="Rectangle 103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3048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4-2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형사사법절차에 따른 검사의 직무권한</a:t>
            </a:r>
          </a:p>
        </p:txBody>
      </p:sp>
      <p:graphicFrame>
        <p:nvGraphicFramePr>
          <p:cNvPr id="78063" name="Group 12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303224"/>
              </p:ext>
            </p:extLst>
          </p:nvPr>
        </p:nvGraphicFramePr>
        <p:xfrm>
          <a:off x="457200" y="914400"/>
          <a:ext cx="8229600" cy="5572443"/>
        </p:xfrm>
        <a:graphic>
          <a:graphicData uri="http://schemas.openxmlformats.org/drawingml/2006/table">
            <a:tbl>
              <a:tblPr/>
              <a:tblGrid>
                <a:gridCol w="10398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89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03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 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주요 직무권한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5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범죄예방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학교담당검사제   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소년선도보호   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자녀 안심하고 학교 보내기 운동   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범죄 없는 마을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우범소년결연사업  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마약단속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지적재산권보호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민생침해사범단속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부정부패사범 단속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국제협력강화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    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법률구조사업지원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법의생활화 등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5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수사단계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수사의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대통령령으로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정하는 중요범죄에 대한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수사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 범죄</a:t>
                      </a:r>
                      <a:r>
                        <a:rPr kumimoji="0" lang="en-US" altLang="ko-KR" sz="1100" b="0" i="0" kern="1200" baseline="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 : 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부패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경제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선거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공직자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방위사업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대형참사 </a:t>
                      </a:r>
                      <a:endParaRPr kumimoji="0" lang="en-US" altLang="ko-KR" sz="1100" b="0" i="0" kern="1200" dirty="0" smtClean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           -&gt;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 범죄</a:t>
                      </a:r>
                      <a:r>
                        <a:rPr kumimoji="0" lang="en-US" altLang="ko-KR" sz="1100" b="0" i="0" kern="1200" baseline="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 : 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부패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경제</a:t>
                      </a:r>
                      <a:r>
                        <a:rPr kumimoji="0" lang="en-US" altLang="ko-KR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로 축소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(2022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년 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12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월 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31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일 까지 선거범죄는 한시적 적용으로 현재는 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3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대 범죄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-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범죄수사에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관한 특별사법경찰관리에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대한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지휘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감독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수사의 실행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체포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구속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압수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수색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검증영장청구의 독점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변사자의 검시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수사의 종결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수사종결권 독점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고소 및 고발사건에 대하여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개월내에 서류를 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송부받을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권한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체포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구속장소 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감찰권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사법경찰관리의 타 관할 </a:t>
                      </a: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수사시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보고의무 등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공판단계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기소독점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0" lang="ko-KR" altLang="en-US" sz="1100" b="0" i="0" kern="1200" dirty="0" smtClean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검사 자신이 수사를 개시한 범죄 사건에 대해 공소 제기 불가능</a:t>
                      </a:r>
                      <a:r>
                        <a:rPr kumimoji="0" lang="en-US" altLang="ko-KR" sz="11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재판의 지휘 및 감독권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73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교정단계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시설내 구금단계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교도소 수시 시찰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-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가석방심사위원회 위원 위촉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-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사형집행장소 출입 및 사형집행조서에의 날인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보호감호 단계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보호처분의 집행 및 지휘 권한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감호영장 청구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 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감호대상자 조사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감호의 독립청구 권한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 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사회보호위원회의 위원 위촉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보호관찰단계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보호관찰심사위원회 참여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위원장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),   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보호관찰대상자에 대한 긴급구인 승인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형의 선고유예 및 집행유예 승인 취소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․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   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선도조건부 기소유예제도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재소자에 의한 비행소년 정신교육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보호관찰 소 선도 위탁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ChangeArrowheads="1"/>
          </p:cNvSpPr>
          <p:nvPr/>
        </p:nvSpPr>
        <p:spPr bwMode="auto">
          <a:xfrm>
            <a:off x="381000" y="1778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7827" name="Rectangle 1027"/>
          <p:cNvSpPr>
            <a:spLocks noChangeArrowheads="1"/>
          </p:cNvSpPr>
          <p:nvPr/>
        </p:nvSpPr>
        <p:spPr bwMode="auto">
          <a:xfrm>
            <a:off x="457200" y="2540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028"/>
          <p:cNvGrpSpPr>
            <a:grpSpLocks/>
          </p:cNvGrpSpPr>
          <p:nvPr/>
        </p:nvGrpSpPr>
        <p:grpSpPr bwMode="auto">
          <a:xfrm>
            <a:off x="595313" y="338138"/>
            <a:ext cx="303212" cy="298450"/>
            <a:chOff x="602" y="702"/>
            <a:chExt cx="191" cy="188"/>
          </a:xfrm>
        </p:grpSpPr>
        <p:sp>
          <p:nvSpPr>
            <p:cNvPr id="77829" name="Oval 1029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7830" name="Oval 1030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1" name="Oval 1031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2" name="Oval 1032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3" name="Oval 1033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7837" name="Rectangle 103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3048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4-2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형사사법절차에 따른 검사의 직무권한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429521" y="596901"/>
            <a:ext cx="3756156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ctr" fontAlgn="base">
              <a:lnSpc>
                <a:spcPct val="230000"/>
              </a:lnSpc>
            </a:pPr>
            <a:r>
              <a:rPr lang="ko-KR" altLang="en-US" sz="1400" b="1" kern="0" dirty="0" smtClean="0">
                <a:solidFill>
                  <a:srgbClr val="000000"/>
                </a:solidFill>
                <a:ea typeface="한양신명조"/>
              </a:rPr>
              <a:t>검찰청법 개정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한양신명조"/>
              </a:rPr>
              <a:t>(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한양신명조"/>
              </a:rPr>
              <a:t>검수완박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한양신명조"/>
              </a:rPr>
              <a:t>) 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한양신명조"/>
              </a:rPr>
              <a:t>신ㆍ구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한양신명조"/>
              </a:rPr>
              <a:t> 조문 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한양신명조"/>
              </a:rPr>
              <a:t>대비표</a:t>
            </a:r>
            <a:endParaRPr lang="ko-KR" altLang="en-US" sz="9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71925" y="1571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27196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195959"/>
              </p:ext>
            </p:extLst>
          </p:nvPr>
        </p:nvGraphicFramePr>
        <p:xfrm>
          <a:off x="381001" y="1190771"/>
          <a:ext cx="8511480" cy="5275411"/>
        </p:xfrm>
        <a:graphic>
          <a:graphicData uri="http://schemas.openxmlformats.org/drawingml/2006/table">
            <a:tbl>
              <a:tblPr/>
              <a:tblGrid>
                <a:gridCol w="4255453"/>
                <a:gridCol w="4256027"/>
              </a:tblGrid>
              <a:tr h="2853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현 행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95" marR="5095" marT="5095" marB="50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 정 안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95" marR="5095" marT="5095" marB="50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68461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13010" marB="130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13010" marB="130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8723"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검사의 직무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 검사는 공익의 대표자로서 다음 각 호의 직무와 권한이 있다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검사의 직무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-----------------------------------------------.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424">
                <a:tc>
                  <a:txBody>
                    <a:bodyPr/>
                    <a:lstStyle/>
                    <a:p>
                      <a:pPr marL="0" marR="0" indent="-3098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범죄수사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공소의 제기 및 그 유지에 필요한 사항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다만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검사가 수사를 개시할 수 있는 범죄의 범위는 다음 각 목과 같다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098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-------------------------------------. --------------------------------------------------------.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424">
                <a:tc>
                  <a:txBody>
                    <a:bodyPr/>
                    <a:lstStyle/>
                    <a:p>
                      <a:pPr marL="0" marR="0" indent="-5765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가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  <a:ea typeface="한양신명조"/>
                        </a:rPr>
                        <a:t>부패범죄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경제범죄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공직자범죄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선거범죄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방위사업범죄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대형참사 등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대통령령으로 정하는 중요 범죄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765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가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---------</a:t>
                      </a:r>
                      <a:r>
                        <a:rPr lang="ko-KR" altLang="en-US" sz="90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경제범죄 등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---- ------------------------------------------------------------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2103">
                <a:tc>
                  <a:txBody>
                    <a:bodyPr/>
                    <a:lstStyle/>
                    <a:p>
                      <a:pPr marL="0" marR="0" indent="-5765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나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경찰공무원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이 범한 범죄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765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나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90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경찰공무원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(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다른 법률에 따라 사법경찰관리의 직무를 행하는 자를 포함한다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) </a:t>
                      </a:r>
                      <a:r>
                        <a:rPr lang="ko-KR" altLang="en-US" sz="90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및 고위공직자범죄수사처 소속 공무원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(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「고위공직자범죄수사처 설치 및 운영에 관한 법률」에 따른 파견공무원을 포함한다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)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---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131">
                <a:tc>
                  <a:txBody>
                    <a:bodyPr/>
                    <a:lstStyle/>
                    <a:p>
                      <a:pPr marL="0" marR="0" indent="-5765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생 략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5765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현행과 같음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131">
                <a:tc>
                  <a:txBody>
                    <a:bodyPr/>
                    <a:lstStyle/>
                    <a:p>
                      <a:pPr marL="0" marR="0" indent="-3098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2.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∼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6. 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생 략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098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2.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∼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6. 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현행과 같음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413">
                <a:tc>
                  <a:txBody>
                    <a:bodyPr/>
                    <a:lstStyle/>
                    <a:p>
                      <a:pPr marL="0" marR="0" indent="-3098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&lt;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신 설</a:t>
                      </a: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&gt;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② </a:t>
                      </a:r>
                      <a:r>
                        <a:rPr lang="ko-KR" altLang="en-US" sz="90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검사는 자신이 </a:t>
                      </a:r>
                      <a:r>
                        <a:rPr lang="ko-KR" altLang="en-US" sz="900" u="sng" kern="0" spc="0" dirty="0" err="1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수사개시한</a:t>
                      </a:r>
                      <a:r>
                        <a:rPr lang="ko-KR" altLang="en-US" sz="90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 범죄에 대하여는 공소를 제기할 수 없다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. 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다만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사법경찰관이 송치한 범죄에 대하여는 그러하지 아니하다</a:t>
                      </a:r>
                      <a:r>
                        <a:rPr lang="en-US" altLang="ko-KR" sz="9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131"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②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생 략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③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현행 제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항과 같음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131"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부장검사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∼ ③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생 략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24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부장검사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∼ ③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현행과 같음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4716">
                <a:tc>
                  <a:txBody>
                    <a:bodyPr/>
                    <a:lstStyle/>
                    <a:p>
                      <a:pPr marL="0" marR="0" indent="-30988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&lt;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신 설</a:t>
                      </a: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&gt;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④ 검찰총장은 제</a:t>
                      </a: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4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조제</a:t>
                      </a: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1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항제</a:t>
                      </a: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1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호가목의 범죄에 대한 수사를 개시할 수 있는 부의 직제 및 해당 부에 근무하고 있는 소속 검사와 공무원</a:t>
                      </a: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파견 내역 등의 현황을 분기별로 국회에 보고하여야 한다</a:t>
                      </a:r>
                      <a:r>
                        <a:rPr lang="en-US" altLang="ko-KR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0454" marR="20454" marT="20454" marB="2045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461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13010" marB="130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0454" marR="20454" marT="13010" marB="130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762375" y="1587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325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ChangeArrowheads="1"/>
          </p:cNvSpPr>
          <p:nvPr/>
        </p:nvSpPr>
        <p:spPr bwMode="auto">
          <a:xfrm>
            <a:off x="381000" y="1778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7827" name="Rectangle 1027"/>
          <p:cNvSpPr>
            <a:spLocks noChangeArrowheads="1"/>
          </p:cNvSpPr>
          <p:nvPr/>
        </p:nvSpPr>
        <p:spPr bwMode="auto">
          <a:xfrm>
            <a:off x="457200" y="254000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028"/>
          <p:cNvGrpSpPr>
            <a:grpSpLocks/>
          </p:cNvGrpSpPr>
          <p:nvPr/>
        </p:nvGrpSpPr>
        <p:grpSpPr bwMode="auto">
          <a:xfrm>
            <a:off x="595313" y="338138"/>
            <a:ext cx="303212" cy="298450"/>
            <a:chOff x="602" y="702"/>
            <a:chExt cx="191" cy="188"/>
          </a:xfrm>
        </p:grpSpPr>
        <p:sp>
          <p:nvSpPr>
            <p:cNvPr id="77829" name="Oval 1029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7830" name="Oval 1030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1" name="Oval 1031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2" name="Oval 1032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77833" name="Oval 1033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77837" name="Rectangle 103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304800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4-2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형사사법절차에 따른 검사의 직무권한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39753" y="596901"/>
            <a:ext cx="3935694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0" indent="-127000" algn="ctr" fontAlgn="base">
              <a:lnSpc>
                <a:spcPct val="230000"/>
              </a:lnSpc>
            </a:pPr>
            <a:r>
              <a:rPr lang="ko-KR" altLang="en-US" sz="1400" b="1" kern="0" dirty="0" smtClean="0">
                <a:solidFill>
                  <a:srgbClr val="000000"/>
                </a:solidFill>
                <a:ea typeface="한양신명조"/>
              </a:rPr>
              <a:t>형사소송법 개정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한양신명조"/>
              </a:rPr>
              <a:t>(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한양신명조"/>
              </a:rPr>
              <a:t>검수완박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한양신명조"/>
              </a:rPr>
              <a:t>) 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한양신명조"/>
              </a:rPr>
              <a:t>신ㆍ구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한양신명조"/>
              </a:rPr>
              <a:t> 조문 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한양신명조"/>
              </a:rPr>
              <a:t>대비표</a:t>
            </a:r>
            <a:endParaRPr lang="ko-KR" altLang="en-US" sz="9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71925" y="1571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93778"/>
              </p:ext>
            </p:extLst>
          </p:nvPr>
        </p:nvGraphicFramePr>
        <p:xfrm>
          <a:off x="323529" y="1205392"/>
          <a:ext cx="8568952" cy="5363629"/>
        </p:xfrm>
        <a:graphic>
          <a:graphicData uri="http://schemas.openxmlformats.org/drawingml/2006/table">
            <a:tbl>
              <a:tblPr/>
              <a:tblGrid>
                <a:gridCol w="4284189"/>
                <a:gridCol w="4284763"/>
              </a:tblGrid>
              <a:tr h="3519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현 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50" marR="5450" marT="5450" marB="54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개 정 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50" marR="5450" marT="5450" marB="54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51371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13915" marB="13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13915" marB="13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75630"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196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검사의 수사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검사는 범죄의 혐의가 있다고 사료하는 때에는 범인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범죄사실과 증거를 수사한다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196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검사의 수사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①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 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현행 제목 외의 부분과 같음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127"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&lt;</a:t>
                      </a:r>
                      <a:r>
                        <a:rPr lang="ko-KR" altLang="en-US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신 설</a:t>
                      </a:r>
                      <a:r>
                        <a:rPr lang="en-US" altLang="ko-KR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&gt;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② 검사는 제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197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조의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3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제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6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항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제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198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조의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2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제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2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항 및 제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245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조의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7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제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2</a:t>
                      </a: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항에 따라 </a:t>
                      </a:r>
                      <a:r>
                        <a:rPr lang="ko-KR" altLang="en-US" sz="105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사법경찰관으로부터 </a:t>
                      </a:r>
                      <a:r>
                        <a:rPr lang="ko-KR" altLang="en-US" sz="1050" u="sng" kern="0" spc="0" dirty="0" err="1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송치받은</a:t>
                      </a:r>
                      <a:r>
                        <a:rPr lang="ko-KR" altLang="en-US" sz="105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 사건에 관하여는 해당 사건과 동일성을 해치지 아니하는 범위 내에서 수사할 수 있다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133"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198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준수사항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 ∼ ③ 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생 략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198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준수사항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 ∼ ③ 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현행과 같음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0624"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&lt;</a:t>
                      </a:r>
                      <a:r>
                        <a:rPr lang="ko-KR" altLang="en-US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신 설</a:t>
                      </a:r>
                      <a:r>
                        <a:rPr lang="en-US" altLang="ko-KR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&gt;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indent="-1778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④ 수사기관은 수사 중인 사건의 범죄 혐의를 밝히기 위한 목적으로 </a:t>
                      </a:r>
                      <a:r>
                        <a:rPr lang="ko-KR" altLang="en-US" sz="105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합리적인 근거 없이 별개의 사건을 부당하게 수사하여서는 아니 되고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, </a:t>
                      </a:r>
                      <a:r>
                        <a:rPr lang="ko-KR" altLang="en-US" sz="1050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  <a:ea typeface="한양신명조"/>
                        </a:rPr>
                        <a:t>다른 사건의 수사를 통해 확보된 증거 또는 자료를 내세워 관련 없는 사건에 대한 자백이나 진술을 강요하여서도 아니 된다</a:t>
                      </a:r>
                      <a:r>
                        <a:rPr lang="en-US" altLang="ko-KR" sz="105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3405">
                <a:tc>
                  <a:txBody>
                    <a:bodyPr/>
                    <a:lstStyle/>
                    <a:p>
                      <a:pPr marL="177800" marR="0" indent="-17780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245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조의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7(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고소인 등의 이의신청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 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245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조의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의 통지를 받은 </a:t>
                      </a:r>
                      <a:r>
                        <a:rPr lang="ko-KR" altLang="en-US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사람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은 해당 사법경찰관의 소속 관서의 장에게 이의를 신청할 수 있다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indent="-17780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245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조의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7(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고소인 등의 이의신청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① 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--------------------- </a:t>
                      </a:r>
                      <a:r>
                        <a:rPr lang="ko-KR" altLang="en-US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사람</a:t>
                      </a:r>
                      <a:r>
                        <a:rPr lang="en-US" altLang="ko-KR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(</a:t>
                      </a:r>
                      <a:r>
                        <a:rPr lang="ko-KR" altLang="en-US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고발인을 제외한다</a:t>
                      </a:r>
                      <a:r>
                        <a:rPr lang="en-US" altLang="ko-KR" sz="105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한양신명조"/>
                        </a:rPr>
                        <a:t>)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은 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------------------------------------------.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127">
                <a:tc>
                  <a:txBody>
                    <a:bodyPr/>
                    <a:lstStyle/>
                    <a:p>
                      <a:pPr marL="177800" marR="0" indent="-17780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② 사법경찰관은 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항의 신청이 있는 때에는 지체 없이 검사에게 사건을 송치하고 관계 서류와 증거물을 송부하여야 하며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처리결과와 그 이유를 제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항의 신청인에게 통지하여야 한다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</a:t>
                      </a: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indent="-17780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② 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현행과 같음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</a:p>
                  </a:txBody>
                  <a:tcPr marL="21878" marR="21878" marT="21878" marB="21878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604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13915" marB="13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1878" marR="21878" marT="13915" marB="13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706813" y="1544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77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10138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138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138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138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138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1386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검사의 권한</a:t>
            </a:r>
          </a:p>
        </p:txBody>
      </p:sp>
      <p:sp>
        <p:nvSpPr>
          <p:cNvPr id="101387" name="Rectangle 11"/>
          <p:cNvSpPr>
            <a:spLocks noChangeArrowheads="1"/>
          </p:cNvSpPr>
          <p:nvPr/>
        </p:nvSpPr>
        <p:spPr bwMode="auto">
          <a:xfrm>
            <a:off x="685800" y="1370013"/>
            <a:ext cx="8050213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보안관찰법</a:t>
            </a:r>
          </a:p>
          <a:p>
            <a:pPr marL="176213" indent="-176213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보안관찰처분 대상자에 대한 조사권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보안관찰처분 청구권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보안관찰처분의 집행지휘권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보안관찰처분 면제결정청구권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면제결정취소 청구권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endParaRPr kumimoji="0" lang="ko-KR" altLang="en-US" sz="1600" dirty="0">
              <a:solidFill>
                <a:srgbClr val="000000"/>
              </a:solidFill>
              <a:latin typeface="+mj-ea"/>
              <a:ea typeface="+mj-ea"/>
              <a:cs typeface="한양신명조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형사보상법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형사보상청구에 관해 법원에 의견을 진술할 권한 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endParaRPr kumimoji="0" lang="en-US" altLang="ko-KR" sz="1600" dirty="0">
              <a:solidFill>
                <a:srgbClr val="000000"/>
              </a:solidFill>
              <a:latin typeface="+mj-ea"/>
              <a:ea typeface="+mj-ea"/>
              <a:cs typeface="한양신명조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10240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0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0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0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0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410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검사의 권한</a:t>
            </a:r>
          </a:p>
        </p:txBody>
      </p:sp>
      <p:sp>
        <p:nvSpPr>
          <p:cNvPr id="102411" name="Rectangle 11"/>
          <p:cNvSpPr>
            <a:spLocks noChangeArrowheads="1"/>
          </p:cNvSpPr>
          <p:nvPr/>
        </p:nvSpPr>
        <p:spPr bwMode="auto">
          <a:xfrm>
            <a:off x="685800" y="1370013"/>
            <a:ext cx="8050213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 err="1">
                <a:solidFill>
                  <a:srgbClr val="FF0000"/>
                </a:solidFill>
                <a:latin typeface="+mj-ea"/>
                <a:ea typeface="+mj-ea"/>
              </a:rPr>
              <a:t>사면법</a:t>
            </a:r>
            <a:endParaRPr kumimoji="0" lang="ko-KR" altLang="en-US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6213" indent="-176213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 err="1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특별사면등의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상신신청권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검찰총장에 한함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) </a:t>
            </a:r>
            <a:b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 err="1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특별사면등의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제청권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 err="1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복권상신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</a:t>
            </a:r>
            <a:r>
              <a:rPr kumimoji="0" lang="ko-KR" altLang="en-US" sz="1600" dirty="0" err="1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신청권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(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검찰총장에 한함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) </a:t>
            </a:r>
            <a:b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판결원본에 사면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,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감형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,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복권 등 사실을 부기할 권한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endParaRPr kumimoji="0" lang="ko-KR" altLang="en-US" sz="1600" dirty="0">
              <a:solidFill>
                <a:srgbClr val="000000"/>
              </a:solidFill>
              <a:latin typeface="+mj-ea"/>
              <a:ea typeface="+mj-ea"/>
              <a:cs typeface="한양신명조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변호사법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latin typeface="+mj-ea"/>
                <a:ea typeface="+mj-ea"/>
              </a:rPr>
              <a:t>   </a:t>
            </a: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변호사에 대한 징계개시신청권</a:t>
            </a:r>
            <a:r>
              <a:rPr kumimoji="0" lang="en-US" altLang="ko-KR" sz="1600" dirty="0">
                <a:latin typeface="+mj-ea"/>
                <a:ea typeface="+mj-ea"/>
              </a:rPr>
              <a:t>(</a:t>
            </a:r>
            <a:r>
              <a:rPr kumimoji="0" lang="ko-KR" altLang="en-US" sz="1600" dirty="0">
                <a:latin typeface="+mj-ea"/>
                <a:ea typeface="+mj-ea"/>
              </a:rPr>
              <a:t>검찰총장에 한함</a:t>
            </a:r>
            <a:r>
              <a:rPr kumimoji="0" lang="en-US" altLang="ko-KR" sz="1600" dirty="0">
                <a:latin typeface="+mj-ea"/>
                <a:ea typeface="+mj-ea"/>
              </a:rPr>
              <a:t>)</a:t>
            </a: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b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</a:br>
            <a:endParaRPr kumimoji="0" lang="en-US" altLang="ko-KR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endParaRPr kumimoji="0" lang="en-US" altLang="ko-KR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10342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343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343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343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343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3434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검사의 권한</a:t>
            </a:r>
          </a:p>
        </p:txBody>
      </p:sp>
      <p:sp>
        <p:nvSpPr>
          <p:cNvPr id="103435" name="Rectangle 11"/>
          <p:cNvSpPr>
            <a:spLocks noChangeArrowheads="1"/>
          </p:cNvSpPr>
          <p:nvPr/>
        </p:nvSpPr>
        <p:spPr bwMode="auto">
          <a:xfrm>
            <a:off x="685800" y="1370013"/>
            <a:ext cx="8050213" cy="49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공증인법</a:t>
            </a:r>
          </a:p>
          <a:p>
            <a:pPr marL="176213" indent="-176213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공증증서원본 열람청구권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공증인에 대한 과태료 집행명령권 </a:t>
            </a:r>
            <a:b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</a:br>
            <a:endParaRPr kumimoji="0" lang="ko-KR" altLang="en-US" sz="1600" dirty="0">
              <a:solidFill>
                <a:srgbClr val="000000"/>
              </a:solidFill>
              <a:latin typeface="+mj-ea"/>
              <a:ea typeface="+mj-ea"/>
              <a:cs typeface="한양신명조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법무사법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latin typeface="+mj-ea"/>
                <a:ea typeface="+mj-ea"/>
              </a:rPr>
              <a:t>   </a:t>
            </a: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법무사에 대한 과태료 집행명령권 </a:t>
            </a:r>
            <a:br>
              <a:rPr kumimoji="0" lang="ko-KR" altLang="en-US" sz="1600" dirty="0">
                <a:latin typeface="+mj-ea"/>
                <a:ea typeface="+mj-ea"/>
              </a:rPr>
            </a:br>
            <a:endParaRPr kumimoji="0" lang="ko-KR" altLang="en-US" sz="1600" dirty="0">
              <a:latin typeface="+mj-ea"/>
              <a:ea typeface="+mj-ea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민법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latin typeface="+mj-ea"/>
                <a:ea typeface="+mj-ea"/>
              </a:rPr>
              <a:t>   </a:t>
            </a: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금치산</a:t>
            </a:r>
            <a:r>
              <a:rPr kumimoji="0" lang="en-US" altLang="ko-KR" sz="1600" dirty="0">
                <a:latin typeface="+mj-ea"/>
                <a:ea typeface="+mj-ea"/>
              </a:rPr>
              <a:t>.</a:t>
            </a:r>
            <a:r>
              <a:rPr kumimoji="0" lang="ko-KR" altLang="en-US" sz="1600" dirty="0">
                <a:latin typeface="+mj-ea"/>
                <a:ea typeface="+mj-ea"/>
              </a:rPr>
              <a:t>한정치산 선고의 청구권 및 그 취소청구권 외 </a:t>
            </a:r>
            <a:r>
              <a:rPr kumimoji="0" lang="en-US" altLang="ko-KR" sz="1600" dirty="0">
                <a:latin typeface="+mj-ea"/>
                <a:ea typeface="+mj-ea"/>
              </a:rPr>
              <a:t>17</a:t>
            </a:r>
            <a:r>
              <a:rPr kumimoji="0" lang="ko-KR" altLang="en-US" sz="1600" dirty="0">
                <a:latin typeface="+mj-ea"/>
                <a:ea typeface="+mj-ea"/>
              </a:rPr>
              <a:t>건 </a:t>
            </a:r>
            <a:br>
              <a:rPr kumimoji="0" lang="ko-KR" altLang="en-US" sz="1600" dirty="0">
                <a:latin typeface="+mj-ea"/>
                <a:ea typeface="+mj-ea"/>
              </a:rPr>
            </a:br>
            <a:endParaRPr kumimoji="0" lang="ko-KR" altLang="en-US" sz="1600" dirty="0">
              <a:latin typeface="+mj-ea"/>
              <a:ea typeface="+mj-ea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endParaRPr kumimoji="0" lang="ko-KR" altLang="en-US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endParaRPr kumimoji="0" lang="en-US" altLang="ko-KR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10445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445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445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445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445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4458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검사의 권한</a:t>
            </a:r>
          </a:p>
        </p:txBody>
      </p:sp>
      <p:sp>
        <p:nvSpPr>
          <p:cNvPr id="104459" name="Rectangle 11"/>
          <p:cNvSpPr>
            <a:spLocks noChangeArrowheads="1"/>
          </p:cNvSpPr>
          <p:nvPr/>
        </p:nvSpPr>
        <p:spPr bwMode="auto">
          <a:xfrm>
            <a:off x="685800" y="1370013"/>
            <a:ext cx="8050213" cy="444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민사소송법</a:t>
            </a:r>
          </a:p>
          <a:p>
            <a:pPr marL="176213" indent="-176213" algn="l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   </a:t>
            </a:r>
            <a:r>
              <a:rPr kumimoji="0" lang="en-US" altLang="ko-KR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-</a:t>
            </a:r>
            <a:r>
              <a:rPr kumimoji="0" lang="ko-KR" altLang="en-US" sz="1600" dirty="0">
                <a:solidFill>
                  <a:srgbClr val="000000"/>
                </a:solidFill>
                <a:latin typeface="+mj-ea"/>
                <a:ea typeface="+mj-ea"/>
                <a:cs typeface="한양신명조"/>
              </a:rPr>
              <a:t>과태료재판의 집행명령권 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  <a:latin typeface="+mj-ea"/>
                <a:ea typeface="+mj-ea"/>
              </a:rPr>
              <a:t>민사소송법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latin typeface="+mj-ea"/>
                <a:ea typeface="+mj-ea"/>
              </a:rPr>
              <a:t>  </a:t>
            </a: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혼인</a:t>
            </a:r>
            <a:r>
              <a:rPr kumimoji="0" lang="en-US" altLang="ko-KR" sz="1600" dirty="0">
                <a:latin typeface="+mj-ea"/>
                <a:ea typeface="+mj-ea"/>
              </a:rPr>
              <a:t>,</a:t>
            </a:r>
            <a:r>
              <a:rPr kumimoji="0" lang="ko-KR" altLang="en-US" sz="1600" dirty="0">
                <a:latin typeface="+mj-ea"/>
                <a:ea typeface="+mj-ea"/>
              </a:rPr>
              <a:t>입양</a:t>
            </a:r>
            <a:r>
              <a:rPr kumimoji="0" lang="en-US" altLang="ko-KR" sz="1600" dirty="0">
                <a:latin typeface="+mj-ea"/>
                <a:ea typeface="+mj-ea"/>
              </a:rPr>
              <a:t>,</a:t>
            </a:r>
            <a:r>
              <a:rPr kumimoji="0" lang="ko-KR" altLang="en-US" sz="1600" dirty="0" err="1">
                <a:latin typeface="+mj-ea"/>
                <a:ea typeface="+mj-ea"/>
              </a:rPr>
              <a:t>파양의</a:t>
            </a:r>
            <a:r>
              <a:rPr kumimoji="0" lang="ko-KR" altLang="en-US" sz="1600" dirty="0">
                <a:latin typeface="+mj-ea"/>
                <a:ea typeface="+mj-ea"/>
              </a:rPr>
              <a:t> 무효</a:t>
            </a:r>
            <a:r>
              <a:rPr kumimoji="0" lang="en-US" altLang="ko-KR" sz="1600" dirty="0">
                <a:latin typeface="+mj-ea"/>
                <a:ea typeface="+mj-ea"/>
              </a:rPr>
              <a:t>,</a:t>
            </a:r>
            <a:r>
              <a:rPr kumimoji="0" lang="ko-KR" altLang="en-US" sz="1600" dirty="0">
                <a:latin typeface="+mj-ea"/>
                <a:ea typeface="+mj-ea"/>
              </a:rPr>
              <a:t>취소의 소에 있어서의 상대방이 </a:t>
            </a:r>
            <a:r>
              <a:rPr kumimoji="0" lang="ko-KR" altLang="en-US" sz="1600" dirty="0" err="1">
                <a:latin typeface="+mj-ea"/>
                <a:ea typeface="+mj-ea"/>
              </a:rPr>
              <a:t>될권한</a:t>
            </a:r>
            <a:r>
              <a:rPr kumimoji="0" lang="ko-KR" altLang="en-US" sz="1600" dirty="0">
                <a:latin typeface="+mj-ea"/>
                <a:ea typeface="+mj-ea"/>
              </a:rPr>
              <a:t> </a:t>
            </a:r>
            <a:br>
              <a:rPr kumimoji="0" lang="ko-KR" altLang="en-US" sz="1600" dirty="0">
                <a:latin typeface="+mj-ea"/>
                <a:ea typeface="+mj-ea"/>
              </a:rPr>
            </a:b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 err="1">
                <a:latin typeface="+mj-ea"/>
                <a:ea typeface="+mj-ea"/>
              </a:rPr>
              <a:t>친생관계의</a:t>
            </a:r>
            <a:r>
              <a:rPr kumimoji="0" lang="ko-KR" altLang="en-US" sz="1600" dirty="0">
                <a:latin typeface="+mj-ea"/>
                <a:ea typeface="+mj-ea"/>
              </a:rPr>
              <a:t> 소의 상대방이 될 권한 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  <a:latin typeface="+mj-ea"/>
                <a:ea typeface="+mj-ea"/>
              </a:rPr>
              <a:t>* </a:t>
            </a:r>
            <a:r>
              <a:rPr kumimoji="0" lang="ko-KR" altLang="en-US" sz="1600" dirty="0" err="1">
                <a:solidFill>
                  <a:srgbClr val="FF0000"/>
                </a:solidFill>
                <a:latin typeface="+mj-ea"/>
                <a:ea typeface="+mj-ea"/>
              </a:rPr>
              <a:t>비송사건절차법</a:t>
            </a:r>
            <a:endParaRPr kumimoji="0" lang="ko-KR" altLang="en-US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>
                <a:latin typeface="+mj-ea"/>
                <a:ea typeface="+mj-ea"/>
              </a:rPr>
              <a:t>   </a:t>
            </a: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의견진술</a:t>
            </a:r>
            <a:r>
              <a:rPr kumimoji="0" lang="en-US" altLang="ko-KR" sz="1600" dirty="0">
                <a:latin typeface="+mj-ea"/>
                <a:ea typeface="+mj-ea"/>
              </a:rPr>
              <a:t>,</a:t>
            </a:r>
            <a:r>
              <a:rPr kumimoji="0" lang="ko-KR" altLang="en-US" sz="1600" dirty="0">
                <a:latin typeface="+mj-ea"/>
                <a:ea typeface="+mj-ea"/>
              </a:rPr>
              <a:t>심문참여권 및 사건</a:t>
            </a:r>
            <a:r>
              <a:rPr kumimoji="0" lang="en-US" altLang="ko-KR" sz="1600" dirty="0">
                <a:latin typeface="+mj-ea"/>
                <a:ea typeface="+mj-ea"/>
              </a:rPr>
              <a:t>, </a:t>
            </a:r>
            <a:r>
              <a:rPr kumimoji="0" lang="ko-KR" altLang="en-US" sz="1600" dirty="0">
                <a:latin typeface="+mj-ea"/>
                <a:ea typeface="+mj-ea"/>
              </a:rPr>
              <a:t>심문기일의 통지를 받을 권리 </a:t>
            </a:r>
            <a:br>
              <a:rPr kumimoji="0" lang="ko-KR" altLang="en-US" sz="1600" dirty="0">
                <a:latin typeface="+mj-ea"/>
                <a:ea typeface="+mj-ea"/>
              </a:rPr>
            </a:b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검사의 청구에 의해 재판하여야 할 경우가 발생한 것을 통지 받을 권한 </a:t>
            </a:r>
            <a:br>
              <a:rPr kumimoji="0" lang="ko-KR" altLang="en-US" sz="1600" dirty="0">
                <a:latin typeface="+mj-ea"/>
                <a:ea typeface="+mj-ea"/>
              </a:rPr>
            </a:b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과태료사건에 관한 의견진술권 </a:t>
            </a:r>
            <a:br>
              <a:rPr kumimoji="0" lang="ko-KR" altLang="en-US" sz="1600" dirty="0">
                <a:latin typeface="+mj-ea"/>
                <a:ea typeface="+mj-ea"/>
              </a:rPr>
            </a:b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과태료에 관한 즉시항고권 </a:t>
            </a:r>
            <a:br>
              <a:rPr kumimoji="0" lang="ko-KR" altLang="en-US" sz="1600" dirty="0">
                <a:latin typeface="+mj-ea"/>
                <a:ea typeface="+mj-ea"/>
              </a:rPr>
            </a:br>
            <a:r>
              <a:rPr kumimoji="0" lang="en-US" altLang="ko-KR" sz="1600" dirty="0">
                <a:latin typeface="+mj-ea"/>
                <a:ea typeface="+mj-ea"/>
              </a:rPr>
              <a:t>-</a:t>
            </a:r>
            <a:r>
              <a:rPr kumimoji="0" lang="ko-KR" altLang="en-US" sz="1600" dirty="0">
                <a:latin typeface="+mj-ea"/>
                <a:ea typeface="+mj-ea"/>
              </a:rPr>
              <a:t>과태료재판의 집행명령권 </a:t>
            </a:r>
            <a:endParaRPr kumimoji="0" lang="ko-KR" altLang="en-US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1054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54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5482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4-3.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검사의 권한</a:t>
            </a:r>
          </a:p>
        </p:txBody>
      </p:sp>
      <p:sp>
        <p:nvSpPr>
          <p:cNvPr id="105483" name="Rectangle 11"/>
          <p:cNvSpPr>
            <a:spLocks noChangeArrowheads="1"/>
          </p:cNvSpPr>
          <p:nvPr/>
        </p:nvSpPr>
        <p:spPr bwMode="auto">
          <a:xfrm>
            <a:off x="685800" y="1370013"/>
            <a:ext cx="8050213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</a:rPr>
              <a:t>파산법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파산선고</a:t>
            </a:r>
            <a:r>
              <a:rPr kumimoji="0" lang="en-US" altLang="ko-KR" sz="1600" dirty="0"/>
              <a:t>.</a:t>
            </a:r>
            <a:r>
              <a:rPr kumimoji="0" lang="ko-KR" altLang="en-US" sz="1600" dirty="0" err="1"/>
              <a:t>파산폐지결정취소결정확정</a:t>
            </a:r>
            <a:r>
              <a:rPr kumimoji="0" lang="en-US" altLang="ko-KR" sz="1600" dirty="0"/>
              <a:t>.</a:t>
            </a:r>
            <a:r>
              <a:rPr kumimoji="0" lang="ko-KR" altLang="en-US" sz="1600" dirty="0"/>
              <a:t>파산취소결정확정</a:t>
            </a:r>
            <a:r>
              <a:rPr kumimoji="0" lang="en-US" altLang="ko-KR" sz="1600" dirty="0"/>
              <a:t>.</a:t>
            </a:r>
            <a:r>
              <a:rPr kumimoji="0" lang="ko-KR" altLang="en-US" sz="1600" dirty="0"/>
              <a:t>강제화의 취소의 통지를 받을 권한 </a:t>
            </a:r>
            <a:br>
              <a:rPr kumimoji="0" lang="ko-KR" altLang="en-US" sz="1600" dirty="0"/>
            </a:br>
            <a:r>
              <a:rPr kumimoji="0" lang="en-US" altLang="ko-KR" sz="1600" dirty="0"/>
              <a:t>- </a:t>
            </a:r>
            <a:r>
              <a:rPr kumimoji="0" lang="ko-KR" altLang="en-US" sz="1600" dirty="0"/>
              <a:t>파산자 구인을 위한 구속집행지휘권 </a:t>
            </a:r>
            <a:br>
              <a:rPr kumimoji="0" lang="ko-KR" altLang="en-US" sz="1600" dirty="0"/>
            </a:br>
            <a:r>
              <a:rPr kumimoji="0" lang="en-US" altLang="ko-KR" sz="1600" dirty="0"/>
              <a:t>- </a:t>
            </a:r>
            <a:r>
              <a:rPr kumimoji="0" lang="ko-KR" altLang="en-US" sz="1600" dirty="0"/>
              <a:t>파산자감수의 집행 및 해제에 관한 권한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</a:rPr>
              <a:t>* </a:t>
            </a:r>
            <a:r>
              <a:rPr kumimoji="0" lang="ko-KR" altLang="en-US" sz="1600" dirty="0">
                <a:solidFill>
                  <a:srgbClr val="FF0000"/>
                </a:solidFill>
              </a:rPr>
              <a:t>대통령선거법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당선소송의 피고가 될 권한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법무부장관에 한함</a:t>
            </a:r>
            <a:r>
              <a:rPr kumimoji="0" lang="en-US" altLang="ko-KR" sz="1600" dirty="0"/>
              <a:t>) 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  <a:tabLst>
                <a:tab pos="720725" algn="l"/>
              </a:tabLst>
            </a:pPr>
            <a:r>
              <a:rPr kumimoji="0" lang="en-US" altLang="ko-KR" sz="1600" dirty="0">
                <a:solidFill>
                  <a:srgbClr val="FF0000"/>
                </a:solidFill>
              </a:rPr>
              <a:t> * </a:t>
            </a:r>
            <a:r>
              <a:rPr kumimoji="0" lang="ko-KR" altLang="en-US" sz="1600" dirty="0">
                <a:solidFill>
                  <a:srgbClr val="FF0000"/>
                </a:solidFill>
              </a:rPr>
              <a:t>국회의원선거법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r>
              <a:rPr kumimoji="0" lang="ko-KR" altLang="en-US" sz="1600" dirty="0"/>
              <a:t>  </a:t>
            </a:r>
            <a:r>
              <a:rPr kumimoji="0" lang="en-US" altLang="ko-KR" sz="1600" dirty="0"/>
              <a:t>- </a:t>
            </a:r>
            <a:r>
              <a:rPr kumimoji="0" lang="ko-KR" altLang="en-US" sz="1600" dirty="0"/>
              <a:t>당선소송의 피고가 될 권한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고검검사장에 한함</a:t>
            </a:r>
            <a:r>
              <a:rPr kumimoji="0" lang="en-US" altLang="ko-KR" sz="1600" dirty="0"/>
              <a:t>). </a:t>
            </a:r>
          </a:p>
          <a:p>
            <a:pPr marL="176213" indent="-176213" algn="l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tabLst>
                <a:tab pos="720725" algn="l"/>
              </a:tabLst>
            </a:pPr>
            <a:endParaRPr kumimoji="0" lang="en-US" altLang="ko-K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1054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54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5482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4-4.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검사의 특성과 인사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내용 개체 틀 1"/>
          <p:cNvSpPr txBox="1">
            <a:spLocks/>
          </p:cNvSpPr>
          <p:nvPr/>
        </p:nvSpPr>
        <p:spPr>
          <a:xfrm>
            <a:off x="467544" y="1412776"/>
            <a:ext cx="8229600" cy="11807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Font typeface="Arial"/>
              <a:buChar char="•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altLang="ko-KR" sz="1400" dirty="0"/>
          </a:p>
          <a:p>
            <a:r>
              <a:rPr lang="ko-KR" altLang="en-US" sz="1400" dirty="0"/>
              <a:t>검사는 공익의 대표자로서 </a:t>
            </a:r>
            <a:r>
              <a:rPr lang="en-US" altLang="ko-KR" sz="1400" dirty="0"/>
              <a:t>(</a:t>
            </a:r>
            <a:r>
              <a:rPr lang="ko-KR" altLang="en-US" sz="1400" dirty="0"/>
              <a:t>대통령 령으로 정하는 중요범죄에 대한 </a:t>
            </a:r>
            <a:r>
              <a:rPr lang="ko-KR" altLang="en-US" sz="1400" dirty="0">
                <a:solidFill>
                  <a:srgbClr val="FF0000"/>
                </a:solidFill>
              </a:rPr>
              <a:t>범죄수사</a:t>
            </a:r>
            <a:r>
              <a:rPr lang="en-US" altLang="ko-KR" sz="1400" dirty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공소제기와 그 유지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범죄수사에 관한 특별사법경찰관리의 지휘･감독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법원에 대한 법령의 정당한 적용의 청구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재판 집행의 지휘･감독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국가를 당사자 또는 참가인으로 하는 소송과 행정소송의 수행 또는 그 수행에 관한 지휘･감독</a:t>
            </a:r>
            <a:r>
              <a:rPr lang="ko-KR" altLang="en-US" sz="1400" dirty="0"/>
              <a:t> 등의 직무와 권한이 있음</a:t>
            </a:r>
            <a:r>
              <a:rPr lang="en-US" altLang="ko-KR" sz="1400" dirty="0"/>
              <a:t>(</a:t>
            </a:r>
            <a:r>
              <a:rPr lang="ko-KR" altLang="en-US" sz="1400" dirty="0"/>
              <a:t>검찰청법 제</a:t>
            </a:r>
            <a:r>
              <a:rPr lang="en-US" altLang="ko-KR" sz="1400" dirty="0"/>
              <a:t>4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). </a:t>
            </a:r>
          </a:p>
          <a:p>
            <a:endParaRPr lang="en-US" altLang="ko-KR" sz="1400" dirty="0"/>
          </a:p>
          <a:p>
            <a:r>
              <a:rPr lang="ko-KR" altLang="en-US" sz="1400" dirty="0"/>
              <a:t>검사는 그 직무를 수행함에 있어서 국민 전체에 대한 봉사자로서 </a:t>
            </a:r>
            <a:r>
              <a:rPr lang="ko-KR" altLang="en-US" sz="1400" dirty="0">
                <a:solidFill>
                  <a:srgbClr val="FF0000"/>
                </a:solidFill>
              </a:rPr>
              <a:t>정치적 중립</a:t>
            </a:r>
            <a:r>
              <a:rPr lang="ko-KR" altLang="en-US" sz="1400" dirty="0"/>
              <a:t>을 지켜야 하며 부여된 권한을 남용하여서는 안 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검사는 </a:t>
            </a:r>
            <a:r>
              <a:rPr lang="ko-KR" altLang="en-US" sz="1400" dirty="0">
                <a:solidFill>
                  <a:srgbClr val="FF0000"/>
                </a:solidFill>
              </a:rPr>
              <a:t>검사동일체의 원칙</a:t>
            </a:r>
            <a:r>
              <a:rPr lang="ko-KR" altLang="en-US" sz="1400" dirty="0"/>
              <a:t>에 따라 검사는 검찰사무에 관하여 상사의 명령에 복종함</a:t>
            </a:r>
            <a:r>
              <a:rPr lang="en-US" altLang="ko-KR" sz="1400" dirty="0"/>
              <a:t>. </a:t>
            </a:r>
          </a:p>
          <a:p>
            <a:endParaRPr lang="en-US" altLang="ko-KR" sz="1400" dirty="0"/>
          </a:p>
          <a:p>
            <a:r>
              <a:rPr lang="ko-KR" altLang="en-US" sz="1400" dirty="0"/>
              <a:t>법무부장관은 검찰사무의 최고 감독자로서 일반적으로 검사를 지휘･감독하고</a:t>
            </a:r>
            <a:r>
              <a:rPr lang="en-US" altLang="ko-KR" sz="1400" dirty="0"/>
              <a:t>, </a:t>
            </a:r>
            <a:r>
              <a:rPr lang="ko-KR" altLang="en-US" sz="1400" dirty="0"/>
              <a:t>구체적인 사건에 대하여는 검찰총장만을 지휘･감독함</a:t>
            </a:r>
            <a:endParaRPr lang="en-US" altLang="ko-KR" sz="1400" dirty="0"/>
          </a:p>
          <a:p>
            <a:endParaRPr lang="en-US" altLang="ko-KR" sz="1400" dirty="0"/>
          </a:p>
          <a:p>
            <a:r>
              <a:rPr lang="ko-KR" altLang="en-US" sz="1400" dirty="0"/>
              <a:t>검찰총장의 정년은 </a:t>
            </a:r>
            <a:r>
              <a:rPr lang="en-US" altLang="ko-KR" sz="1400" dirty="0"/>
              <a:t>65</a:t>
            </a:r>
            <a:r>
              <a:rPr lang="ko-KR" altLang="en-US" sz="1400" dirty="0"/>
              <a:t>세</a:t>
            </a:r>
            <a:r>
              <a:rPr lang="en-US" altLang="ko-KR" sz="1400" dirty="0"/>
              <a:t>, </a:t>
            </a:r>
            <a:r>
              <a:rPr lang="ko-KR" altLang="en-US" sz="1400" dirty="0"/>
              <a:t>검찰총장 외의 검사의 정년은 </a:t>
            </a:r>
            <a:r>
              <a:rPr lang="en-US" altLang="ko-KR" sz="1400" dirty="0"/>
              <a:t>63</a:t>
            </a:r>
            <a:r>
              <a:rPr lang="ko-KR" altLang="en-US" sz="1400" dirty="0"/>
              <a:t>세로 하여</a:t>
            </a:r>
            <a:r>
              <a:rPr lang="en-US" altLang="ko-KR" sz="1400" dirty="0"/>
              <a:t>, </a:t>
            </a:r>
            <a:r>
              <a:rPr lang="ko-KR" altLang="en-US" sz="1400" dirty="0"/>
              <a:t>직급 정년이 있음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297675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395288" y="4572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454025" y="5175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03250"/>
            <a:ext cx="303212" cy="298450"/>
            <a:chOff x="602" y="702"/>
            <a:chExt cx="191" cy="188"/>
          </a:xfrm>
        </p:grpSpPr>
        <p:sp>
          <p:nvSpPr>
            <p:cNvPr id="1054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54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4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5482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11300" y="568325"/>
            <a:ext cx="7632700" cy="346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4-5.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검사의 신분보장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내용 개체 틀 1"/>
          <p:cNvSpPr txBox="1">
            <a:spLocks/>
          </p:cNvSpPr>
          <p:nvPr/>
        </p:nvSpPr>
        <p:spPr>
          <a:xfrm>
            <a:off x="467544" y="1412776"/>
            <a:ext cx="8229600" cy="11807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1" hangingPunct="1">
              <a:spcBef>
                <a:spcPct val="20000"/>
              </a:spcBef>
              <a:buFont typeface="Arial"/>
              <a:buChar char="•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1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1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altLang="ko-KR" sz="1400" dirty="0"/>
          </a:p>
          <a:p>
            <a:r>
              <a:rPr lang="ko-KR" altLang="en-US" sz="1400" dirty="0"/>
              <a:t>검사는 </a:t>
            </a:r>
            <a:r>
              <a:rPr lang="ko-KR" altLang="en-US" sz="1400" dirty="0">
                <a:solidFill>
                  <a:srgbClr val="FF0000"/>
                </a:solidFill>
              </a:rPr>
              <a:t>탄핵이나 금고 이상의 형을 </a:t>
            </a:r>
            <a:r>
              <a:rPr lang="ko-KR" altLang="en-US" sz="1400" dirty="0" err="1">
                <a:solidFill>
                  <a:srgbClr val="FF0000"/>
                </a:solidFill>
              </a:rPr>
              <a:t>선고받은</a:t>
            </a:r>
            <a:r>
              <a:rPr lang="ko-KR" altLang="en-US" sz="1400" dirty="0">
                <a:solidFill>
                  <a:srgbClr val="FF0000"/>
                </a:solidFill>
              </a:rPr>
              <a:t> 경우를 제외하고는 파면되지 아니하며</a:t>
            </a:r>
            <a:r>
              <a:rPr lang="en-US" altLang="ko-KR" sz="1400" dirty="0"/>
              <a:t>, </a:t>
            </a:r>
            <a:r>
              <a:rPr lang="ko-KR" altLang="en-US" sz="1400" dirty="0"/>
              <a:t>징계처분이나 적격심사에 의하지 아니하고는 해임･면직･정직･감봉･견책 또는 퇴직의 처분을 받지 아니함</a:t>
            </a:r>
            <a:r>
              <a:rPr lang="en-US" altLang="ko-KR" sz="1400" dirty="0"/>
              <a:t>(</a:t>
            </a:r>
            <a:r>
              <a:rPr lang="ko-KR" altLang="en-US" sz="1400" dirty="0"/>
              <a:t>검찰청법 제</a:t>
            </a:r>
            <a:r>
              <a:rPr lang="en-US" altLang="ko-KR" sz="1400" dirty="0"/>
              <a:t>37</a:t>
            </a:r>
            <a:r>
              <a:rPr lang="ko-KR" altLang="en-US" sz="1400" dirty="0"/>
              <a:t>조</a:t>
            </a:r>
            <a:r>
              <a:rPr lang="en-US" altLang="ko-KR" sz="1400" dirty="0"/>
              <a:t>).</a:t>
            </a:r>
          </a:p>
          <a:p>
            <a:endParaRPr lang="en-US" altLang="ko-KR" sz="1400" dirty="0"/>
          </a:p>
          <a:p>
            <a:r>
              <a:rPr lang="ko-KR" altLang="en-US" sz="1400" dirty="0"/>
              <a:t>검사는 재직 중 국회 또는 지방의회의 의원이 되는 일</a:t>
            </a:r>
            <a:r>
              <a:rPr lang="en-US" altLang="ko-KR" sz="1400" dirty="0"/>
              <a:t>, </a:t>
            </a:r>
            <a:r>
              <a:rPr lang="ko-KR" altLang="en-US" sz="1400" dirty="0"/>
              <a:t>정치운동의 관여</a:t>
            </a:r>
            <a:r>
              <a:rPr lang="en-US" altLang="ko-KR" sz="1400" dirty="0"/>
              <a:t>, </a:t>
            </a:r>
            <a:r>
              <a:rPr lang="ko-KR" altLang="en-US" sz="1400" dirty="0"/>
              <a:t>금전상의 이익을 목적으로 하는 업무에의 종사 및 법무부장관의 허가 없이 보수를 받는 직무에 종사할 수 없으며</a:t>
            </a:r>
            <a:r>
              <a:rPr lang="en-US" altLang="ko-KR" sz="1400" dirty="0"/>
              <a:t>(</a:t>
            </a:r>
            <a:r>
              <a:rPr lang="ko-KR" altLang="en-US" sz="1400" dirty="0"/>
              <a:t>검찰청법 제</a:t>
            </a:r>
            <a:r>
              <a:rPr lang="en-US" altLang="ko-KR" sz="1400" dirty="0"/>
              <a:t>43</a:t>
            </a:r>
            <a:r>
              <a:rPr lang="ko-KR" altLang="en-US" sz="1400" dirty="0"/>
              <a:t>조</a:t>
            </a:r>
            <a:r>
              <a:rPr lang="en-US" altLang="ko-KR" sz="1400" dirty="0"/>
              <a:t>), </a:t>
            </a:r>
            <a:r>
              <a:rPr lang="ko-KR" altLang="en-US" sz="1400" dirty="0"/>
              <a:t>대통령 비서실에 파견되거나 대통령 비서실의 직위를 겸임할 수 없으며</a:t>
            </a:r>
            <a:r>
              <a:rPr lang="en-US" altLang="ko-KR" sz="1400" dirty="0"/>
              <a:t>(</a:t>
            </a:r>
            <a:r>
              <a:rPr lang="ko-KR" altLang="en-US" sz="1400" dirty="0"/>
              <a:t>검찰청법 제</a:t>
            </a:r>
            <a:r>
              <a:rPr lang="en-US" altLang="ko-KR" sz="1400" dirty="0"/>
              <a:t>44</a:t>
            </a:r>
            <a:r>
              <a:rPr lang="ko-KR" altLang="en-US" sz="1400" dirty="0"/>
              <a:t>조의</a:t>
            </a:r>
            <a:r>
              <a:rPr lang="en-US" altLang="ko-KR" sz="1400" dirty="0"/>
              <a:t>2 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), </a:t>
            </a:r>
            <a:r>
              <a:rPr lang="ko-KR" altLang="en-US" sz="1400" dirty="0"/>
              <a:t>검사로서 퇴직 후 </a:t>
            </a:r>
            <a:r>
              <a:rPr lang="en-US" altLang="ko-KR" sz="1400" dirty="0"/>
              <a:t>1</a:t>
            </a:r>
            <a:r>
              <a:rPr lang="ko-KR" altLang="en-US" sz="1400" dirty="0"/>
              <a:t>년이 지나지 아니한 사람은 대통령비서실의 직위에 임용될 수 없도록 하여</a:t>
            </a:r>
            <a:r>
              <a:rPr lang="en-US" altLang="ko-KR" sz="1400" dirty="0"/>
              <a:t>(</a:t>
            </a:r>
            <a:r>
              <a:rPr lang="ko-KR" altLang="en-US" sz="1400" dirty="0"/>
              <a:t>동조 제</a:t>
            </a:r>
            <a:r>
              <a:rPr lang="en-US" altLang="ko-KR" sz="1400" dirty="0"/>
              <a:t>2</a:t>
            </a:r>
            <a:r>
              <a:rPr lang="ko-KR" altLang="en-US" sz="1400" dirty="0"/>
              <a:t>항</a:t>
            </a:r>
            <a:r>
              <a:rPr lang="en-US" altLang="ko-KR" sz="1400" dirty="0"/>
              <a:t>) </a:t>
            </a:r>
            <a:r>
              <a:rPr lang="ko-KR" altLang="en-US" sz="1400" dirty="0"/>
              <a:t>검사의 정치관여를 금지하는 규정을 강화하고 있음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/>
              <a:t>그러나 검사업무 수행에 필요한 자질을 갖추고 있는지 검증하기 위해 검찰총장을 제외한 검사는 임명 후 </a:t>
            </a:r>
            <a:r>
              <a:rPr lang="en-US" altLang="ko-KR" sz="1400" dirty="0"/>
              <a:t>7</a:t>
            </a:r>
            <a:r>
              <a:rPr lang="ko-KR" altLang="en-US" sz="1400" dirty="0"/>
              <a:t>년마다 적격심사를 함</a:t>
            </a:r>
            <a:r>
              <a:rPr lang="en-US" altLang="ko-KR" sz="1400" dirty="0"/>
              <a:t>(</a:t>
            </a:r>
            <a:r>
              <a:rPr lang="ko-KR" altLang="en-US" sz="1400" dirty="0"/>
              <a:t>검찰청법 제</a:t>
            </a:r>
            <a:r>
              <a:rPr lang="en-US" altLang="ko-KR" sz="1400" dirty="0"/>
              <a:t>39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</a:t>
            </a:r>
            <a:r>
              <a:rPr lang="en-US" altLang="ko-KR" sz="1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742083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124</TotalTime>
  <Words>1885</Words>
  <Application>Microsoft Office PowerPoint</Application>
  <PresentationFormat>화면 슬라이드 쇼(4:3)</PresentationFormat>
  <Paragraphs>229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0" baseType="lpstr">
      <vt:lpstr>HY견고딕</vt:lpstr>
      <vt:lpstr>HY견명조</vt:lpstr>
      <vt:lpstr>굴림</vt:lpstr>
      <vt:lpstr>한양신명조</vt:lpstr>
      <vt:lpstr>Arial</vt:lpstr>
      <vt:lpstr>Georgia</vt:lpstr>
      <vt:lpstr>Times New Roman</vt:lpstr>
      <vt:lpstr>Wingdings</vt:lpstr>
      <vt:lpstr>고구려 벽화</vt:lpstr>
      <vt:lpstr>형사사법개론 제12주</vt:lpstr>
      <vt:lpstr>1-1. 한국검찰의 역사 – 대한민국 건국 이전</vt:lpstr>
      <vt:lpstr>1-2. 제1, 2공화국 시대</vt:lpstr>
      <vt:lpstr>1-3. 3, 4 공화국</vt:lpstr>
      <vt:lpstr>1-4. 5, 6 공화국 이후</vt:lpstr>
      <vt:lpstr>2-1. 현행 한국의 검찰조직</vt:lpstr>
      <vt:lpstr>2-2. 현행 한국의 검찰조직 - 인력구조</vt:lpstr>
      <vt:lpstr>3-1. 검찰의 분장사무 및 세부 조직구조 - 대검찰청</vt:lpstr>
      <vt:lpstr>3-1. 검찰의 분장사무 및 세부조직 구조 -기타</vt:lpstr>
      <vt:lpstr>4. 검사의 직무상 지위와 권한 : ‘검찰청법’ 제4조 </vt:lpstr>
      <vt:lpstr>4-1. 민, 형사상 검사의 지위와 권한</vt:lpstr>
      <vt:lpstr>4-2. 형사사법절차에 따른 검사의 직무권한</vt:lpstr>
      <vt:lpstr>4-2. 형사사법절차에 따른 검사의 직무권한</vt:lpstr>
      <vt:lpstr>4-2. 형사사법절차에 따른 검사의 직무권한</vt:lpstr>
      <vt:lpstr>4-3. 기타 검사의 권한</vt:lpstr>
      <vt:lpstr>4-3. 기타 검사의 권한</vt:lpstr>
      <vt:lpstr>4-3. 기타 검사의 권한</vt:lpstr>
      <vt:lpstr>4-3. 기타 검사의 권한</vt:lpstr>
      <vt:lpstr>4-3. 기타 검사의 권한</vt:lpstr>
      <vt:lpstr>4-4. 검사의 특성과 인사</vt:lpstr>
      <vt:lpstr>4-5. 검사의 신분보장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형사사법개론 제4주</dc:title>
  <dc:creator>LG</dc:creator>
  <cp:lastModifiedBy>user</cp:lastModifiedBy>
  <cp:revision>30</cp:revision>
  <dcterms:created xsi:type="dcterms:W3CDTF">2007-10-01T02:58:39Z</dcterms:created>
  <dcterms:modified xsi:type="dcterms:W3CDTF">2022-05-03T08:13:00Z</dcterms:modified>
</cp:coreProperties>
</file>