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643866" cy="1500198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과학수사론 제</a:t>
            </a:r>
            <a:r>
              <a:rPr lang="en-US" altLang="ko-KR" sz="3200" dirty="0"/>
              <a:t>1</a:t>
            </a:r>
            <a:r>
              <a:rPr lang="ko-KR" altLang="en-US" sz="3200"/>
              <a:t>주</a:t>
            </a: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400" dirty="0"/>
              <a:t>- </a:t>
            </a:r>
            <a:r>
              <a:rPr lang="ko-KR" altLang="en-US" sz="2400" dirty="0"/>
              <a:t>범죄수사의 개념과 원리</a:t>
            </a:r>
            <a:endParaRPr lang="ko-KR" altLang="en-US" sz="2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1194" y="1844824"/>
            <a:ext cx="8229600" cy="3993307"/>
          </a:xfrm>
        </p:spPr>
        <p:txBody>
          <a:bodyPr>
            <a:normAutofit/>
          </a:bodyPr>
          <a:lstStyle/>
          <a:p>
            <a:pPr fontAlgn="base"/>
            <a:r>
              <a:rPr lang="ko-KR" altLang="en-US" sz="1400" dirty="0">
                <a:latin typeface="신명조"/>
              </a:rPr>
              <a:t>형사사건에 관하여 </a:t>
            </a:r>
            <a:r>
              <a:rPr lang="ko-KR" altLang="en-US" sz="1400" dirty="0">
                <a:solidFill>
                  <a:srgbClr val="FF0000"/>
                </a:solidFill>
                <a:latin typeface="신명조"/>
              </a:rPr>
              <a:t>범죄혐의 유무를 명백히 하여 공소제기여부를 결정하고 제기된 공소를 유지</a:t>
            </a:r>
            <a:r>
              <a:rPr lang="en-US" altLang="ko-KR" sz="1400" dirty="0">
                <a:solidFill>
                  <a:srgbClr val="FF0000"/>
                </a:solidFill>
                <a:latin typeface="신명조"/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  <a:latin typeface="신명조"/>
              </a:rPr>
              <a:t>수행하기 위한 </a:t>
            </a:r>
            <a:r>
              <a:rPr lang="ko-KR" altLang="en-US" sz="1400" dirty="0">
                <a:latin typeface="신명조"/>
              </a:rPr>
              <a:t>수사기관의 일련의 활동</a:t>
            </a:r>
          </a:p>
          <a:p>
            <a:pPr marL="0" indent="0" fontAlgn="base">
              <a:buNone/>
            </a:pPr>
            <a:endParaRPr lang="en-US" altLang="ko-KR" sz="1400" dirty="0">
              <a:latin typeface="신명조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신명조"/>
              </a:rPr>
              <a:t>1) </a:t>
            </a:r>
            <a:r>
              <a:rPr lang="ko-KR" altLang="en-US" sz="1400" dirty="0">
                <a:latin typeface="신명조"/>
              </a:rPr>
              <a:t>수사는 수사기관의 활동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신명조"/>
              </a:rPr>
              <a:t>   (1) </a:t>
            </a:r>
            <a:r>
              <a:rPr lang="ko-KR" altLang="en-US" sz="1400" dirty="0">
                <a:latin typeface="신명조"/>
              </a:rPr>
              <a:t>형사의 범죄유류품수사</a:t>
            </a:r>
            <a:r>
              <a:rPr lang="en-US" altLang="ko-KR" sz="1400" dirty="0">
                <a:latin typeface="신명조"/>
              </a:rPr>
              <a:t>, </a:t>
            </a:r>
            <a:r>
              <a:rPr lang="ko-KR" altLang="en-US" sz="1400" dirty="0">
                <a:latin typeface="신명조"/>
              </a:rPr>
              <a:t>피의자 조사 등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신명조"/>
              </a:rPr>
              <a:t>   (2) </a:t>
            </a:r>
            <a:r>
              <a:rPr lang="ko-KR" altLang="en-US" sz="1400" u="sng" dirty="0">
                <a:solidFill>
                  <a:srgbClr val="FF0000"/>
                </a:solidFill>
                <a:latin typeface="신명조"/>
              </a:rPr>
              <a:t>수사기관의 활동 인정되지 않는 사례</a:t>
            </a:r>
            <a:endParaRPr lang="ko-KR" altLang="en-US" sz="1400" dirty="0">
              <a:solidFill>
                <a:srgbClr val="FF0000"/>
              </a:solidFill>
              <a:latin typeface="신명조"/>
            </a:endParaRPr>
          </a:p>
          <a:p>
            <a:pPr marL="0" indent="0" fontAlgn="base">
              <a:buNone/>
            </a:pPr>
            <a:r>
              <a:rPr lang="ko-KR" altLang="en-US" sz="1400" dirty="0">
                <a:latin typeface="신명조"/>
              </a:rPr>
              <a:t>       ① 검사가 소송당사자인 피고인 신문 및 증인 신문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신명조"/>
              </a:rPr>
              <a:t>       ② 사인</a:t>
            </a:r>
            <a:r>
              <a:rPr lang="en-US" altLang="ko-KR" sz="1400" dirty="0">
                <a:latin typeface="신명조"/>
              </a:rPr>
              <a:t>(</a:t>
            </a:r>
            <a:r>
              <a:rPr lang="ko-KR" altLang="en-US" sz="1400" dirty="0">
                <a:latin typeface="신명조"/>
              </a:rPr>
              <a:t>私人</a:t>
            </a:r>
            <a:r>
              <a:rPr lang="en-US" altLang="ko-KR" sz="1400" dirty="0">
                <a:latin typeface="신명조"/>
              </a:rPr>
              <a:t>)</a:t>
            </a:r>
            <a:r>
              <a:rPr lang="ko-KR" altLang="en-US" sz="1400" dirty="0">
                <a:latin typeface="신명조"/>
              </a:rPr>
              <a:t>의 현행범 체포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신명조"/>
              </a:rPr>
              <a:t>       ③ 피의자와 변호인이 행하는 각종 증거수집활동</a:t>
            </a:r>
          </a:p>
          <a:p>
            <a:endParaRPr lang="en-US" altLang="ko-KR" sz="1400" dirty="0">
              <a:latin typeface="신명조"/>
            </a:endParaRPr>
          </a:p>
          <a:p>
            <a:pPr marL="0" indent="0" fontAlgn="base">
              <a:buNone/>
            </a:pPr>
            <a:r>
              <a:rPr lang="en-US" altLang="ko-KR" sz="1400" dirty="0"/>
              <a:t>2) </a:t>
            </a:r>
            <a:r>
              <a:rPr lang="ko-KR" altLang="en-US" sz="1400" dirty="0"/>
              <a:t>수사는 수사기관이 범죄의 혐의가 있다고 인정할 때에 개시</a:t>
            </a:r>
          </a:p>
          <a:p>
            <a:pPr marL="0" indent="0" fontAlgn="base">
              <a:buNone/>
            </a:pPr>
            <a:r>
              <a:rPr lang="en-US" altLang="ko-KR" sz="1400" dirty="0"/>
              <a:t>    (1) </a:t>
            </a:r>
            <a:r>
              <a:rPr lang="ko-KR" altLang="en-US" sz="1400" dirty="0"/>
              <a:t>수사개시의 단서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① 현행범인의 체포</a:t>
            </a:r>
            <a:r>
              <a:rPr lang="en-US" altLang="ko-KR" sz="1400" dirty="0"/>
              <a:t>, </a:t>
            </a:r>
            <a:r>
              <a:rPr lang="ko-KR" altLang="en-US" sz="1400" dirty="0"/>
              <a:t>② 변사자의 검시</a:t>
            </a:r>
            <a:r>
              <a:rPr lang="en-US" altLang="ko-KR" sz="1400" dirty="0"/>
              <a:t>, </a:t>
            </a:r>
            <a:r>
              <a:rPr lang="ko-KR" altLang="en-US" sz="1400" dirty="0"/>
              <a:t>③ 고소</a:t>
            </a:r>
            <a:r>
              <a:rPr lang="en-US" altLang="ko-KR" sz="1400" dirty="0"/>
              <a:t>, </a:t>
            </a:r>
            <a:r>
              <a:rPr lang="ko-KR" altLang="en-US" sz="1400" dirty="0"/>
              <a:t> ④고발</a:t>
            </a:r>
            <a:r>
              <a:rPr lang="en-US" altLang="ko-KR" sz="1400" dirty="0"/>
              <a:t>, </a:t>
            </a:r>
            <a:r>
              <a:rPr lang="ko-KR" altLang="en-US" sz="1400" dirty="0"/>
              <a:t>⑤ 자수</a:t>
            </a:r>
            <a:r>
              <a:rPr lang="en-US" altLang="ko-KR" sz="1400" dirty="0"/>
              <a:t>, </a:t>
            </a:r>
            <a:r>
              <a:rPr lang="ko-KR" altLang="en-US" sz="1400" dirty="0"/>
              <a:t>⑥ 기사</a:t>
            </a:r>
            <a:r>
              <a:rPr lang="en-US" altLang="ko-KR" sz="1400" dirty="0"/>
              <a:t>, </a:t>
            </a:r>
            <a:r>
              <a:rPr lang="ko-KR" altLang="en-US" sz="1400" dirty="0"/>
              <a:t>⑦ 풍설</a:t>
            </a:r>
            <a:r>
              <a:rPr lang="en-US" altLang="ko-KR" sz="1400" dirty="0"/>
              <a:t>, </a:t>
            </a:r>
            <a:r>
              <a:rPr lang="ko-KR" altLang="en-US" sz="1400" dirty="0"/>
              <a:t>⑧ 범죄신고 등</a:t>
            </a:r>
          </a:p>
          <a:p>
            <a:pPr marL="0" indent="0" fontAlgn="base">
              <a:buNone/>
            </a:pPr>
            <a:r>
              <a:rPr lang="en-US" altLang="ko-KR" sz="1400" dirty="0"/>
              <a:t>     (2) </a:t>
            </a:r>
            <a:r>
              <a:rPr lang="ko-KR" altLang="en-US" sz="1400" dirty="0"/>
              <a:t>수사개시이전의 활동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>
                <a:solidFill>
                  <a:srgbClr val="FF0000"/>
                </a:solidFill>
              </a:rPr>
              <a:t>내사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불심검문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변사체의 검시는 수사개시의 단서는 되지만 수사 자체는 아님</a:t>
            </a:r>
          </a:p>
          <a:p>
            <a:pPr marL="0" indent="0">
              <a:buNone/>
            </a:pPr>
            <a:endParaRPr lang="ko-KR" altLang="en-US" sz="1400" dirty="0">
              <a:latin typeface="신명조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수사의 개념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67544" y="1244889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b="1" dirty="0">
                <a:solidFill>
                  <a:srgbClr val="7030A0"/>
                </a:solidFill>
              </a:rPr>
              <a:t>* </a:t>
            </a:r>
            <a:r>
              <a:rPr lang="ko-KR" altLang="en-US" b="1" dirty="0">
                <a:solidFill>
                  <a:srgbClr val="7030A0"/>
                </a:solidFill>
              </a:rPr>
              <a:t>일반적 절차 </a:t>
            </a:r>
            <a:r>
              <a:rPr lang="en-US" altLang="ko-KR" b="1" dirty="0">
                <a:solidFill>
                  <a:srgbClr val="7030A0"/>
                </a:solidFill>
              </a:rPr>
              <a:t>: </a:t>
            </a:r>
            <a:r>
              <a:rPr lang="ko-KR" altLang="en-US" b="1" dirty="0">
                <a:solidFill>
                  <a:srgbClr val="7030A0"/>
                </a:solidFill>
              </a:rPr>
              <a:t>범죄발생 </a:t>
            </a:r>
            <a:r>
              <a:rPr lang="en-US" altLang="ko-KR" b="1" dirty="0">
                <a:solidFill>
                  <a:srgbClr val="7030A0"/>
                </a:solidFill>
              </a:rPr>
              <a:t>-&gt; </a:t>
            </a:r>
            <a:r>
              <a:rPr lang="ko-KR" altLang="en-US" b="1" dirty="0">
                <a:solidFill>
                  <a:srgbClr val="7030A0"/>
                </a:solidFill>
              </a:rPr>
              <a:t>수사활동 </a:t>
            </a:r>
            <a:r>
              <a:rPr lang="en-US" altLang="ko-KR" b="1" dirty="0">
                <a:solidFill>
                  <a:srgbClr val="7030A0"/>
                </a:solidFill>
              </a:rPr>
              <a:t>-&gt; </a:t>
            </a:r>
            <a:r>
              <a:rPr lang="ko-KR" altLang="en-US" b="1" dirty="0">
                <a:solidFill>
                  <a:srgbClr val="7030A0"/>
                </a:solidFill>
              </a:rPr>
              <a:t>공소제기 및 유지 </a:t>
            </a:r>
            <a:r>
              <a:rPr lang="en-US" altLang="ko-KR" b="1" dirty="0">
                <a:solidFill>
                  <a:srgbClr val="7030A0"/>
                </a:solidFill>
              </a:rPr>
              <a:t>-&gt; </a:t>
            </a:r>
            <a:r>
              <a:rPr lang="ko-KR" altLang="en-US" b="1" dirty="0">
                <a:solidFill>
                  <a:srgbClr val="7030A0"/>
                </a:solidFill>
              </a:rPr>
              <a:t>재판 </a:t>
            </a:r>
            <a:r>
              <a:rPr lang="en-US" altLang="ko-KR" b="1" dirty="0">
                <a:solidFill>
                  <a:srgbClr val="7030A0"/>
                </a:solidFill>
              </a:rPr>
              <a:t>-&gt; </a:t>
            </a:r>
            <a:r>
              <a:rPr lang="ko-KR" altLang="en-US" b="1" dirty="0" err="1">
                <a:solidFill>
                  <a:srgbClr val="7030A0"/>
                </a:solidFill>
              </a:rPr>
              <a:t>형집행</a:t>
            </a:r>
            <a:endParaRPr lang="ko-KR" alt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367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02777" y="1988840"/>
            <a:ext cx="8229600" cy="399330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수사는 주로 공소제기 전에</a:t>
            </a:r>
            <a:r>
              <a:rPr lang="ko-KR" altLang="en-US" sz="1400" dirty="0"/>
              <a:t> 행하여진다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피의자 조사</a:t>
            </a:r>
            <a:r>
              <a:rPr lang="en-US" altLang="ko-KR" sz="1400" dirty="0"/>
              <a:t>, </a:t>
            </a:r>
            <a:r>
              <a:rPr lang="ko-KR" altLang="en-US" sz="1400" dirty="0"/>
              <a:t>참고인 조사</a:t>
            </a:r>
            <a:r>
              <a:rPr lang="en-US" altLang="ko-KR" sz="1400" dirty="0"/>
              <a:t>, </a:t>
            </a:r>
            <a:r>
              <a:rPr lang="ko-KR" altLang="en-US" sz="1400" dirty="0"/>
              <a:t>임의제출물의 압수 등도 수사의 일종</a:t>
            </a:r>
          </a:p>
          <a:p>
            <a:pPr marL="0" indent="0" fontAlgn="base"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공소제기 후 여죄발견 시 검사의 보강수사지시가 있을 때 등 일정한 한도 내에서 임의수사는 인정 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4) </a:t>
            </a:r>
            <a:r>
              <a:rPr lang="ko-KR" altLang="en-US" sz="1400" dirty="0">
                <a:solidFill>
                  <a:srgbClr val="FF0000"/>
                </a:solidFill>
              </a:rPr>
              <a:t>수사는 피의사건에 대하여 공소제기 여부를 결정함을 목적으로 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불기소처분에 의하여 종결되는 경우도 수사 </a:t>
            </a:r>
            <a:r>
              <a:rPr lang="en-US" altLang="ko-KR" sz="1400" dirty="0"/>
              <a:t>- </a:t>
            </a:r>
            <a:r>
              <a:rPr lang="ko-KR" altLang="en-US" sz="1400" u="sng" dirty="0" err="1"/>
              <a:t>혐의없음</a:t>
            </a:r>
            <a:r>
              <a:rPr lang="en-US" altLang="ko-KR" sz="1400" u="sng" dirty="0"/>
              <a:t>, </a:t>
            </a:r>
            <a:r>
              <a:rPr lang="ko-KR" altLang="en-US" sz="1400" u="sng" dirty="0"/>
              <a:t>죄가 안됨</a:t>
            </a:r>
            <a:r>
              <a:rPr lang="en-US" altLang="ko-KR" sz="1400" u="sng" dirty="0"/>
              <a:t>, </a:t>
            </a:r>
            <a:r>
              <a:rPr lang="ko-KR" altLang="en-US" sz="1400" u="sng" dirty="0" err="1"/>
              <a:t>공소권없음</a:t>
            </a:r>
            <a:r>
              <a:rPr lang="en-US" altLang="ko-KR" sz="1400" u="sng" dirty="0"/>
              <a:t>, </a:t>
            </a:r>
            <a:r>
              <a:rPr lang="ko-KR" altLang="en-US" sz="1400" u="sng" dirty="0"/>
              <a:t>기소유예 처분</a:t>
            </a:r>
            <a:r>
              <a:rPr lang="ko-KR" altLang="en-US" sz="1400" dirty="0"/>
              <a:t> </a:t>
            </a:r>
          </a:p>
          <a:p>
            <a:pPr marL="0" indent="0" fontAlgn="base"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양형 또는 소송조건의 </a:t>
            </a:r>
            <a:r>
              <a:rPr lang="ko-KR" altLang="en-US" sz="1400" dirty="0" err="1"/>
              <a:t>존부에</a:t>
            </a:r>
            <a:r>
              <a:rPr lang="ko-KR" altLang="en-US" sz="1400" dirty="0"/>
              <a:t>  관한  조사도 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舊 간통죄에  있어서 소를  취하한  경우  소송조건의  결여로 수사가  종결되나</a:t>
            </a:r>
            <a:r>
              <a:rPr lang="en-US" altLang="ko-KR" sz="1400" dirty="0"/>
              <a:t>,</a:t>
            </a:r>
            <a:r>
              <a:rPr lang="ko-KR" altLang="en-US" sz="1400" dirty="0"/>
              <a:t> 고소취하의 존재여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부에 관하여는 조사할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>
              <a:buNone/>
            </a:pPr>
            <a:endParaRPr lang="ko-KR" altLang="en-US" sz="1400" dirty="0">
              <a:latin typeface="신명조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수사의 개념</a:t>
            </a:r>
          </a:p>
        </p:txBody>
      </p:sp>
    </p:spTree>
    <p:extLst>
      <p:ext uri="{BB962C8B-B14F-4D97-AF65-F5344CB8AC3E}">
        <p14:creationId xmlns:p14="http://schemas.microsoft.com/office/powerpoint/2010/main" val="1421280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1) </a:t>
            </a:r>
            <a:r>
              <a:rPr lang="ko-KR" altLang="en-US" sz="1600" dirty="0">
                <a:solidFill>
                  <a:srgbClr val="FF0000"/>
                </a:solidFill>
              </a:rPr>
              <a:t>형식적 의미의 수사</a:t>
            </a:r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u="sng" dirty="0">
                <a:solidFill>
                  <a:srgbClr val="7030A0"/>
                </a:solidFill>
              </a:rPr>
              <a:t>범죄에 대해 형사소추를 위한 법률적 절차행위</a:t>
            </a:r>
            <a:r>
              <a:rPr lang="en-US" altLang="ko-KR" sz="1600" dirty="0"/>
              <a:t>, </a:t>
            </a:r>
            <a:r>
              <a:rPr lang="ko-KR" altLang="en-US" sz="1600" dirty="0"/>
              <a:t>즉 범죄사실을 확인하여 이를 법관 앞에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입증하는 방법과 절차로써 </a:t>
            </a:r>
            <a:r>
              <a:rPr lang="ko-KR" altLang="en-US" sz="1600" u="sng" dirty="0"/>
              <a:t>“어떤 수단과 방법을 선택할 것인가” 하는 절차적 측면</a:t>
            </a:r>
            <a:r>
              <a:rPr lang="ko-KR" altLang="en-US" sz="1600" dirty="0"/>
              <a:t>을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고려한 것</a:t>
            </a:r>
            <a:r>
              <a:rPr lang="en-US" altLang="ko-KR" sz="1600" dirty="0"/>
              <a:t>(</a:t>
            </a:r>
            <a:r>
              <a:rPr lang="ko-KR" altLang="en-US" sz="1600" dirty="0"/>
              <a:t>영장청구 등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u="sng" dirty="0"/>
              <a:t>합법성을 요구</a:t>
            </a:r>
            <a:r>
              <a:rPr lang="ko-KR" altLang="en-US" sz="1600" dirty="0"/>
              <a:t>하며 형사소송법의 절차적 이념인 </a:t>
            </a:r>
            <a:r>
              <a:rPr lang="ko-KR" altLang="en-US" sz="1600" u="sng" dirty="0"/>
              <a:t>인권보장과 공공복리와의 조화를 추구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2) </a:t>
            </a:r>
            <a:r>
              <a:rPr lang="ko-KR" altLang="en-US" sz="1600" dirty="0">
                <a:solidFill>
                  <a:srgbClr val="FF0000"/>
                </a:solidFill>
              </a:rPr>
              <a:t>실질적 의미의 수사</a:t>
            </a:r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u="sng" dirty="0">
                <a:solidFill>
                  <a:srgbClr val="7030A0"/>
                </a:solidFill>
              </a:rPr>
              <a:t>범인을 발견하고 증거를 수집하는 활동</a:t>
            </a:r>
            <a:r>
              <a:rPr lang="ko-KR" altLang="en-US" sz="1600" dirty="0"/>
              <a:t>으로서 범죄성립의 여부</a:t>
            </a:r>
            <a:r>
              <a:rPr lang="en-US" altLang="ko-KR" sz="1600" dirty="0"/>
              <a:t>, </a:t>
            </a:r>
            <a:r>
              <a:rPr lang="ko-KR" altLang="en-US" sz="1600" dirty="0"/>
              <a:t>범인과 범행의 동기</a:t>
            </a:r>
            <a:r>
              <a:rPr lang="en-US" altLang="ko-KR" sz="1600" dirty="0"/>
              <a:t>·</a:t>
            </a:r>
            <a:r>
              <a:rPr lang="ko-KR" altLang="en-US" sz="1600" dirty="0"/>
              <a:t>경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위 </a:t>
            </a:r>
            <a:r>
              <a:rPr lang="en-US" altLang="ko-KR" sz="1600" dirty="0"/>
              <a:t> </a:t>
            </a:r>
            <a:r>
              <a:rPr lang="ko-KR" altLang="en-US" sz="1600" dirty="0"/>
              <a:t>등을 밝히는 수사활동</a:t>
            </a:r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u="sng" dirty="0"/>
              <a:t>범인은 누구인가</a:t>
            </a:r>
            <a:r>
              <a:rPr lang="en-US" altLang="ko-KR" sz="1600" dirty="0"/>
              <a:t>, </a:t>
            </a:r>
            <a:r>
              <a:rPr lang="ko-KR" altLang="en-US" sz="1600" u="sng" dirty="0"/>
              <a:t>동기는 무엇인가</a:t>
            </a:r>
            <a:r>
              <a:rPr lang="en-US" altLang="ko-KR" sz="1600" dirty="0"/>
              <a:t>, </a:t>
            </a:r>
            <a:r>
              <a:rPr lang="ko-KR" altLang="en-US" sz="1600" u="sng" dirty="0"/>
              <a:t>용의자로 지목된 자가 진범인가</a:t>
            </a:r>
            <a:r>
              <a:rPr lang="ko-KR" altLang="en-US" sz="1600" dirty="0"/>
              <a:t> 등에 대 한 수사활동</a:t>
            </a:r>
            <a:r>
              <a:rPr lang="en-US" altLang="ko-KR" sz="1600" dirty="0"/>
              <a:t>, </a:t>
            </a: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</a:t>
            </a:r>
            <a:r>
              <a:rPr lang="ko-KR" altLang="en-US" sz="1600" u="sng" dirty="0"/>
              <a:t>합리성 또는 합목적성을 요구하고 실체적 진실발견을 추구</a:t>
            </a:r>
            <a:endParaRPr lang="ko-KR" altLang="en-US" sz="1600" dirty="0"/>
          </a:p>
          <a:p>
            <a:pPr marL="0" indent="0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형식적 의의의 수사와 실질적 의의의 수사</a:t>
            </a:r>
          </a:p>
        </p:txBody>
      </p:sp>
    </p:spTree>
    <p:extLst>
      <p:ext uri="{BB962C8B-B14F-4D97-AF65-F5344CB8AC3E}">
        <p14:creationId xmlns:p14="http://schemas.microsoft.com/office/powerpoint/2010/main" val="2205500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/>
              <a:t>3) </a:t>
            </a:r>
            <a:r>
              <a:rPr lang="ko-KR" altLang="en-US" sz="1600" dirty="0"/>
              <a:t>타 활동과의 구별개념</a:t>
            </a:r>
            <a:endParaRPr lang="en-US" altLang="ko-KR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➀ 일반경찰활동과 구별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사전 범죄예방과 사회질서유지를 임무로 하는 행정경찰활동과 달리 범죄 수사는 이미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발생한 범죄의 진압을 목적으로 하는 사후적인 사법경찰작용</a:t>
            </a:r>
          </a:p>
          <a:p>
            <a:pPr marL="0" indent="0" fontAlgn="base">
              <a:buNone/>
            </a:pPr>
            <a:r>
              <a:rPr lang="ko-KR" altLang="en-US" sz="1600" dirty="0"/>
              <a:t>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➁ 행정기관의 조사행위와 구별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수사기관의 조사행위는 국가형벌권실현을 목적으로 하나 행정기관의 조사 행위는 행정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목적 수행을 위한 행위인 점에서 구별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➂ 공소제기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재판과 같은 순수한 소송절차와 구별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수사의 대상이 되는 사건은 그 자체가 특정되어 있지 않고</a:t>
            </a:r>
            <a:r>
              <a:rPr lang="en-US" altLang="ko-KR" sz="1600" dirty="0"/>
              <a:t>, </a:t>
            </a:r>
            <a:r>
              <a:rPr lang="ko-KR" altLang="en-US" sz="1600" dirty="0"/>
              <a:t>효과적인 수사 를 위해서는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탄력성</a:t>
            </a:r>
            <a:r>
              <a:rPr lang="en-US" altLang="ko-KR" sz="1600" dirty="0"/>
              <a:t>. </a:t>
            </a:r>
            <a:r>
              <a:rPr lang="ko-KR" altLang="en-US" sz="1600" dirty="0"/>
              <a:t>기동성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광역성</a:t>
            </a:r>
            <a:r>
              <a:rPr lang="ko-KR" altLang="en-US" sz="1600" dirty="0"/>
              <a:t> 등이 요구되어 수사절차는 </a:t>
            </a:r>
            <a:r>
              <a:rPr lang="ko-KR" altLang="en-US" sz="1600" dirty="0" err="1"/>
              <a:t>법적안정</a:t>
            </a:r>
            <a:r>
              <a:rPr lang="ko-KR" altLang="en-US" sz="1600" dirty="0"/>
              <a:t> 성보다는 합목적성이 강조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됨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548680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형식적 의의의 수사와 실질적 의의의 수사</a:t>
            </a:r>
          </a:p>
        </p:txBody>
      </p:sp>
    </p:spTree>
    <p:extLst>
      <p:ext uri="{BB962C8B-B14F-4D97-AF65-F5344CB8AC3E}">
        <p14:creationId xmlns:p14="http://schemas.microsoft.com/office/powerpoint/2010/main" val="1278817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1) </a:t>
            </a:r>
            <a:r>
              <a:rPr lang="ko-KR" altLang="en-US" sz="1600" dirty="0">
                <a:solidFill>
                  <a:srgbClr val="FF0000"/>
                </a:solidFill>
              </a:rPr>
              <a:t>피의사건의 진상파악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수사의 단서를 통하여 범죄에 대한 주관적 혐의점을 발견하고</a:t>
            </a:r>
            <a:r>
              <a:rPr lang="en-US" altLang="ko-KR" sz="1600" dirty="0"/>
              <a:t>,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범인 및 범죄사실에 관한 진위를 명백히 하여 객관적 혐의로 발전시킴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2) </a:t>
            </a:r>
            <a:r>
              <a:rPr lang="ko-KR" altLang="en-US" sz="1600" dirty="0">
                <a:solidFill>
                  <a:srgbClr val="FF0000"/>
                </a:solidFill>
              </a:rPr>
              <a:t>기소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불기소의 결정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피의사건의 진상을 통하여 이에 대한 법률적 평가를 거쳐 기소여부 결정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u="sng" dirty="0">
                <a:solidFill>
                  <a:srgbClr val="FF0000"/>
                </a:solidFill>
              </a:rPr>
              <a:t>3) </a:t>
            </a:r>
            <a:r>
              <a:rPr lang="ko-KR" altLang="en-US" sz="1600" u="sng" dirty="0">
                <a:solidFill>
                  <a:srgbClr val="FF0000"/>
                </a:solidFill>
              </a:rPr>
              <a:t>공소제기 및 유지 </a:t>
            </a:r>
            <a:r>
              <a:rPr lang="en-US" altLang="ko-KR" sz="1600" u="sng" dirty="0">
                <a:solidFill>
                  <a:srgbClr val="FF0000"/>
                </a:solidFill>
              </a:rPr>
              <a:t>- </a:t>
            </a:r>
            <a:r>
              <a:rPr lang="ko-KR" altLang="en-US" sz="1600" u="sng" dirty="0">
                <a:solidFill>
                  <a:srgbClr val="FF0000"/>
                </a:solidFill>
              </a:rPr>
              <a:t>범죄수사의 제 </a:t>
            </a:r>
            <a:r>
              <a:rPr lang="en-US" altLang="ko-KR" sz="1600" u="sng" dirty="0">
                <a:solidFill>
                  <a:srgbClr val="FF0000"/>
                </a:solidFill>
              </a:rPr>
              <a:t>1</a:t>
            </a:r>
            <a:r>
              <a:rPr lang="ko-KR" altLang="en-US" sz="1600" u="sng" dirty="0">
                <a:solidFill>
                  <a:srgbClr val="FF0000"/>
                </a:solidFill>
              </a:rPr>
              <a:t>차적 목적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범인과 수집된 증거를 토대로 공소제기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필요시</a:t>
            </a:r>
            <a:r>
              <a:rPr lang="ko-KR" altLang="en-US" sz="1600" dirty="0"/>
              <a:t> </a:t>
            </a:r>
            <a:r>
              <a:rPr lang="ko-KR" altLang="en-US" sz="1600" dirty="0" err="1"/>
              <a:t>공소유지위한</a:t>
            </a:r>
            <a:r>
              <a:rPr lang="ko-KR" altLang="en-US" sz="1600" dirty="0"/>
              <a:t> 보강수사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u="sng" dirty="0">
                <a:solidFill>
                  <a:srgbClr val="FF0000"/>
                </a:solidFill>
              </a:rPr>
              <a:t>4) </a:t>
            </a:r>
            <a:r>
              <a:rPr lang="ko-KR" altLang="en-US" sz="1600" u="sng" dirty="0">
                <a:solidFill>
                  <a:srgbClr val="FF0000"/>
                </a:solidFill>
              </a:rPr>
              <a:t>유죄판결 </a:t>
            </a:r>
            <a:r>
              <a:rPr lang="en-US" altLang="ko-KR" sz="1600" u="sng" dirty="0">
                <a:solidFill>
                  <a:srgbClr val="FF0000"/>
                </a:solidFill>
              </a:rPr>
              <a:t>- </a:t>
            </a:r>
            <a:r>
              <a:rPr lang="ko-KR" altLang="en-US" sz="1600" u="sng" dirty="0">
                <a:solidFill>
                  <a:srgbClr val="FF0000"/>
                </a:solidFill>
              </a:rPr>
              <a:t>범죄수사의 궁극적 목적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5) </a:t>
            </a:r>
            <a:r>
              <a:rPr lang="ko-KR" altLang="en-US" sz="1600" dirty="0">
                <a:solidFill>
                  <a:srgbClr val="FF0000"/>
                </a:solidFill>
              </a:rPr>
              <a:t>형사소송법의 목적 실현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 err="1"/>
              <a:t>형소법의</a:t>
            </a:r>
            <a:r>
              <a:rPr lang="ko-KR" altLang="en-US" sz="1600" dirty="0"/>
              <a:t> 절차적 목적인 공공의 복리와 기본적 인 </a:t>
            </a:r>
            <a:r>
              <a:rPr lang="ko-KR" altLang="en-US" sz="1600" dirty="0" err="1"/>
              <a:t>권보장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실체면에</a:t>
            </a:r>
            <a:r>
              <a:rPr lang="ko-KR" altLang="en-US" sz="1600" dirty="0"/>
              <a:t> 관한 목적인 실체적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진실발견은 범죄수사에 있어서도 해당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수사의 목적</a:t>
            </a:r>
          </a:p>
        </p:txBody>
      </p:sp>
    </p:spTree>
    <p:extLst>
      <p:ext uri="{BB962C8B-B14F-4D97-AF65-F5344CB8AC3E}">
        <p14:creationId xmlns:p14="http://schemas.microsoft.com/office/powerpoint/2010/main" val="2696751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1) </a:t>
            </a:r>
            <a:r>
              <a:rPr lang="ko-KR" altLang="en-US" sz="1600" dirty="0"/>
              <a:t>수사의 성질</a:t>
            </a:r>
            <a:endParaRPr lang="en-US" altLang="ko-KR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</a:t>
            </a:r>
            <a:r>
              <a:rPr lang="en-US" altLang="ko-KR" sz="1600" dirty="0">
                <a:solidFill>
                  <a:srgbClr val="FF0000"/>
                </a:solidFill>
              </a:rPr>
              <a:t>(1)</a:t>
            </a:r>
            <a:r>
              <a:rPr lang="ko-KR" altLang="en-US" sz="1600" dirty="0">
                <a:solidFill>
                  <a:srgbClr val="FF0000"/>
                </a:solidFill>
              </a:rPr>
              <a:t>형사소송절차의 일환</a:t>
            </a: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수사는 ‘범죄발생 </a:t>
            </a:r>
            <a:r>
              <a:rPr lang="en-US" altLang="ko-KR" sz="1600" dirty="0"/>
              <a:t>-&gt; </a:t>
            </a:r>
            <a:r>
              <a:rPr lang="ko-KR" altLang="en-US" sz="1600" dirty="0"/>
              <a:t>수사활동 </a:t>
            </a:r>
            <a:r>
              <a:rPr lang="en-US" altLang="ko-KR" sz="1600" dirty="0"/>
              <a:t>-&gt; </a:t>
            </a:r>
            <a:r>
              <a:rPr lang="ko-KR" altLang="en-US" sz="1600" dirty="0"/>
              <a:t>공소제기 및 유지 </a:t>
            </a:r>
            <a:r>
              <a:rPr lang="en-US" altLang="ko-KR" sz="1600" dirty="0"/>
              <a:t>-&gt; </a:t>
            </a:r>
            <a:r>
              <a:rPr lang="ko-KR" altLang="en-US" sz="1600" dirty="0"/>
              <a:t>재판 </a:t>
            </a:r>
            <a:r>
              <a:rPr lang="en-US" altLang="ko-KR" sz="1600" dirty="0"/>
              <a:t>-&gt; </a:t>
            </a:r>
            <a:r>
              <a:rPr lang="ko-KR" altLang="en-US" sz="1600" dirty="0" err="1"/>
              <a:t>형집행</a:t>
            </a:r>
            <a:r>
              <a:rPr lang="ko-KR" altLang="en-US" sz="1600" dirty="0"/>
              <a:t>’ 단계를 구성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하는 과정 중 </a:t>
            </a:r>
            <a:r>
              <a:rPr lang="ko-KR" altLang="en-US" sz="1600" dirty="0">
                <a:solidFill>
                  <a:srgbClr val="7030A0"/>
                </a:solidFill>
              </a:rPr>
              <a:t>공소제기 및 재판수행을 위한 준비활동인 동시에 국가형벌권 행사를 위한 </a:t>
            </a:r>
            <a:endParaRPr lang="en-US" altLang="ko-KR" sz="16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7030A0"/>
                </a:solidFill>
              </a:rPr>
              <a:t>     </a:t>
            </a:r>
            <a:r>
              <a:rPr lang="ko-KR" altLang="en-US" sz="1600" dirty="0">
                <a:solidFill>
                  <a:srgbClr val="7030A0"/>
                </a:solidFill>
              </a:rPr>
              <a:t>것</a:t>
            </a:r>
            <a:r>
              <a:rPr lang="ko-KR" altLang="en-US" sz="1600" dirty="0"/>
              <a:t>으로 주로 공소제기 전에 행하여지는 것이 일반적이나 공소제기 후에도 가능</a:t>
            </a:r>
            <a:endParaRPr lang="en-US" altLang="ko-KR" sz="1600" dirty="0"/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(2) </a:t>
            </a:r>
            <a:r>
              <a:rPr lang="ko-KR" altLang="en-US" sz="1600" dirty="0">
                <a:solidFill>
                  <a:srgbClr val="FF0000"/>
                </a:solidFill>
              </a:rPr>
              <a:t>범죄사실의 진상을 탐지하는 활동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사실의 진상을 탐지</a:t>
            </a:r>
            <a:r>
              <a:rPr lang="en-US" altLang="ko-KR" sz="1600" dirty="0"/>
              <a:t>, </a:t>
            </a:r>
            <a:r>
              <a:rPr lang="ko-KR" altLang="en-US" sz="1600" dirty="0"/>
              <a:t>그 사실에 적용할 형벌법령을 규명하는 활동으로 </a:t>
            </a:r>
            <a:r>
              <a:rPr lang="ko-KR" altLang="en-US" sz="1600" dirty="0">
                <a:solidFill>
                  <a:srgbClr val="7030A0"/>
                </a:solidFill>
              </a:rPr>
              <a:t>범죄행위의 존재</a:t>
            </a:r>
            <a:endParaRPr lang="en-US" altLang="ko-KR" sz="16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7030A0"/>
                </a:solidFill>
              </a:rPr>
              <a:t>      </a:t>
            </a:r>
            <a:r>
              <a:rPr lang="ko-KR" altLang="en-US" sz="1600" dirty="0">
                <a:solidFill>
                  <a:srgbClr val="7030A0"/>
                </a:solidFill>
              </a:rPr>
              <a:t>뿐만 아니라</a:t>
            </a:r>
            <a:r>
              <a:rPr lang="en-US" altLang="ko-KR" sz="1600" dirty="0">
                <a:solidFill>
                  <a:srgbClr val="7030A0"/>
                </a:solidFill>
              </a:rPr>
              <a:t>, </a:t>
            </a:r>
            <a:r>
              <a:rPr lang="ko-KR" altLang="en-US" sz="1600" dirty="0">
                <a:solidFill>
                  <a:srgbClr val="7030A0"/>
                </a:solidFill>
              </a:rPr>
              <a:t>그 </a:t>
            </a:r>
            <a:r>
              <a:rPr lang="ko-KR" altLang="en-US" sz="1600" dirty="0" err="1">
                <a:solidFill>
                  <a:srgbClr val="7030A0"/>
                </a:solidFill>
              </a:rPr>
              <a:t>부존재를</a:t>
            </a:r>
            <a:r>
              <a:rPr lang="ko-KR" altLang="en-US" sz="1600" dirty="0">
                <a:solidFill>
                  <a:srgbClr val="7030A0"/>
                </a:solidFill>
              </a:rPr>
              <a:t> 밝히는 것도 수사의 본질적인 임무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범죄사실의 진상은 진실에 매우 근접하는 개념으로서 누구에게도 의심을 불러일으키지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않고 수긍할 정도의 것이며</a:t>
            </a:r>
            <a:r>
              <a:rPr lang="en-US" altLang="ko-KR" sz="1600" dirty="0"/>
              <a:t>, </a:t>
            </a:r>
            <a:r>
              <a:rPr lang="ko-KR" altLang="en-US" sz="1600" dirty="0"/>
              <a:t>범죄수사는 이러한 인간행위의 진실을 밝히는데 그 목적이  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있음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수사의 성질 및 과정</a:t>
            </a:r>
          </a:p>
        </p:txBody>
      </p:sp>
    </p:spTree>
    <p:extLst>
      <p:ext uri="{BB962C8B-B14F-4D97-AF65-F5344CB8AC3E}">
        <p14:creationId xmlns:p14="http://schemas.microsoft.com/office/powerpoint/2010/main" val="2959475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 fontScale="92500"/>
          </a:bodyPr>
          <a:lstStyle/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</a:t>
            </a:r>
            <a:r>
              <a:rPr lang="en-US" altLang="ko-KR" sz="1600" dirty="0">
                <a:solidFill>
                  <a:srgbClr val="FF0000"/>
                </a:solidFill>
              </a:rPr>
              <a:t>(3) </a:t>
            </a:r>
            <a:r>
              <a:rPr lang="ko-KR" altLang="en-US" sz="1600" dirty="0">
                <a:solidFill>
                  <a:srgbClr val="FF0000"/>
                </a:solidFill>
              </a:rPr>
              <a:t>자신의 심증형성을 지향하는 활동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하강과정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600" dirty="0"/>
              <a:t>    </a:t>
            </a:r>
            <a:r>
              <a:rPr lang="en-US" altLang="ko-KR" sz="1600" dirty="0"/>
              <a:t>-</a:t>
            </a:r>
            <a:r>
              <a:rPr lang="ko-KR" altLang="en-US" sz="1600" dirty="0"/>
              <a:t>  수사의 목적달성을 위해서는 그 수사에 의해 수사관이 얻은 종국적 판단이 법관의 심증   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을 획득할 수 있어야 하므로 범죄수사는 사안의 진상에 대하여 </a:t>
            </a:r>
            <a:r>
              <a:rPr lang="ko-KR" altLang="en-US" sz="1600" u="sng" dirty="0"/>
              <a:t>수사관 자신의 심증형성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u="sng" dirty="0"/>
              <a:t>을 지향하는 활동</a:t>
            </a:r>
            <a:endParaRPr lang="en-US" altLang="ko-KR" sz="1600" u="sng" dirty="0"/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</a:t>
            </a:r>
            <a:r>
              <a:rPr lang="en-US" altLang="ko-KR" sz="1600" dirty="0">
                <a:solidFill>
                  <a:srgbClr val="FF0000"/>
                </a:solidFill>
              </a:rPr>
              <a:t>(4) </a:t>
            </a:r>
            <a:r>
              <a:rPr lang="ko-KR" altLang="en-US" sz="1600" dirty="0">
                <a:solidFill>
                  <a:srgbClr val="FF0000"/>
                </a:solidFill>
              </a:rPr>
              <a:t>형성된 심증을 증명하는 활동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상승과정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600" dirty="0"/>
              <a:t>  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수사관 자신이 심증을 굳혔을 때에는 그것을 형사절차로 이행시키기 위해 그 심증을 증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거에 의해 증명하지 않으면 안되고</a:t>
            </a:r>
            <a:r>
              <a:rPr lang="en-US" altLang="ko-KR" sz="1600" dirty="0"/>
              <a:t>, </a:t>
            </a:r>
            <a:r>
              <a:rPr lang="ko-KR" altLang="en-US" sz="1600" u="sng" dirty="0"/>
              <a:t>수사관의 그러한 심증이 증명될 때에 검사의 심증을 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u="sng" dirty="0"/>
              <a:t>굳혀 공소제기가 행해지고</a:t>
            </a:r>
            <a:r>
              <a:rPr lang="en-US" altLang="ko-KR" sz="1600" u="sng" dirty="0"/>
              <a:t>, </a:t>
            </a:r>
            <a:r>
              <a:rPr lang="ko-KR" altLang="en-US" sz="1600" u="sng" dirty="0"/>
              <a:t>다시 법관의 심증에 영향을 미쳐 유죄판결을 이끌어 냄으로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u="sng" dirty="0"/>
              <a:t>써 범죄사실을 증명할 수 있는 증거를 요하는 과정</a:t>
            </a:r>
            <a:r>
              <a:rPr lang="ko-KR" altLang="en-US" sz="1600" dirty="0"/>
              <a:t>으로 진행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</a:t>
            </a:r>
            <a:r>
              <a:rPr lang="en-US" altLang="ko-KR" sz="1600" dirty="0">
                <a:solidFill>
                  <a:srgbClr val="FF0000"/>
                </a:solidFill>
              </a:rPr>
              <a:t>(5) </a:t>
            </a:r>
            <a:r>
              <a:rPr lang="ko-KR" altLang="en-US" sz="1600" dirty="0">
                <a:solidFill>
                  <a:srgbClr val="FF0000"/>
                </a:solidFill>
              </a:rPr>
              <a:t>진실발견을 위한 창조적인 활동</a:t>
            </a:r>
          </a:p>
          <a:p>
            <a:pPr marL="0" indent="0" fontAlgn="base">
              <a:buNone/>
            </a:pPr>
            <a:r>
              <a:rPr lang="ko-KR" altLang="en-US" sz="1600" dirty="0"/>
              <a:t>  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수사관 자신들의 예리하고 다양한 수사활동을 통해 없었던 자료들을 발견하고 검증과정을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반복해서 실제의 사실에 맞는 진실발견을 위한 창조적인 활동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수사의 성질 및 과정</a:t>
            </a:r>
          </a:p>
        </p:txBody>
      </p:sp>
    </p:spTree>
    <p:extLst>
      <p:ext uri="{BB962C8B-B14F-4D97-AF65-F5344CB8AC3E}">
        <p14:creationId xmlns:p14="http://schemas.microsoft.com/office/powerpoint/2010/main" val="285614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2) </a:t>
            </a:r>
            <a:r>
              <a:rPr lang="ko-KR" altLang="en-US" sz="1600" dirty="0"/>
              <a:t>수사의 </a:t>
            </a:r>
            <a:r>
              <a:rPr lang="en-US" altLang="ko-KR" sz="1600" dirty="0"/>
              <a:t>2</a:t>
            </a:r>
            <a:r>
              <a:rPr lang="ko-KR" altLang="en-US" sz="1600" dirty="0"/>
              <a:t>과정</a:t>
            </a:r>
            <a:endParaRPr lang="en-US" altLang="ko-KR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</a:t>
            </a:r>
            <a:r>
              <a:rPr lang="en-US" altLang="ko-KR" sz="1600" dirty="0">
                <a:solidFill>
                  <a:srgbClr val="FF0000"/>
                </a:solidFill>
              </a:rPr>
              <a:t>(1) </a:t>
            </a:r>
            <a:r>
              <a:rPr lang="ko-KR" altLang="en-US" sz="1600" dirty="0">
                <a:solidFill>
                  <a:srgbClr val="FF0000"/>
                </a:solidFill>
              </a:rPr>
              <a:t>하강과정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>
                <a:solidFill>
                  <a:srgbClr val="7030A0"/>
                </a:solidFill>
              </a:rPr>
              <a:t>수사관 자신이 범죄사실의 진상을 파악하여 심증을 형성하는 과정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엄격한 의미의 증거는 필요로 하지 않으며 자유로운 수사활동이 가능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범죄사실의 탐지</a:t>
            </a:r>
            <a:r>
              <a:rPr lang="en-US" altLang="ko-KR" sz="1600" dirty="0"/>
              <a:t>, </a:t>
            </a:r>
            <a:r>
              <a:rPr lang="ko-KR" altLang="en-US" sz="1600" dirty="0"/>
              <a:t>범행의 재현</a:t>
            </a:r>
            <a:r>
              <a:rPr lang="en-US" altLang="ko-KR" sz="1600" dirty="0"/>
              <a:t>, </a:t>
            </a:r>
            <a:r>
              <a:rPr lang="ko-KR" altLang="en-US" sz="1600" dirty="0"/>
              <a:t>적용할 형벌법령의 규명활동 등을 통한 용 의자 수사가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해당</a:t>
            </a:r>
            <a:r>
              <a:rPr lang="en-US" altLang="ko-KR" sz="1600" dirty="0"/>
              <a:t>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하강과정은 하나의 사실로서 다수의 가능한 사실을 추론하는 </a:t>
            </a:r>
            <a:r>
              <a:rPr lang="ko-KR" altLang="en-US" sz="1600" u="sng" dirty="0"/>
              <a:t>연역적</a:t>
            </a:r>
            <a:r>
              <a:rPr lang="ko-KR" altLang="en-US" sz="1600" dirty="0"/>
              <a:t> 혹은 </a:t>
            </a:r>
            <a:r>
              <a:rPr lang="ko-KR" altLang="en-US" sz="1600" u="sng" dirty="0"/>
              <a:t>전개적 추리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u="sng" dirty="0"/>
              <a:t>의 방법</a:t>
            </a:r>
            <a:r>
              <a:rPr lang="ko-KR" altLang="en-US" sz="1600" dirty="0"/>
              <a:t>이 사용</a:t>
            </a:r>
            <a:r>
              <a:rPr lang="en-US" altLang="ko-KR" sz="1600" dirty="0"/>
              <a:t>.</a:t>
            </a:r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</a:t>
            </a:r>
            <a:r>
              <a:rPr lang="en-US" altLang="ko-KR" sz="1600" dirty="0">
                <a:solidFill>
                  <a:srgbClr val="FF0000"/>
                </a:solidFill>
              </a:rPr>
              <a:t>(2) </a:t>
            </a:r>
            <a:r>
              <a:rPr lang="ko-KR" altLang="en-US" sz="1600" dirty="0">
                <a:solidFill>
                  <a:srgbClr val="FF0000"/>
                </a:solidFill>
              </a:rPr>
              <a:t>상승과정</a:t>
            </a: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7030A0"/>
                </a:solidFill>
              </a:rPr>
              <a:t>     - </a:t>
            </a:r>
            <a:r>
              <a:rPr lang="ko-KR" altLang="en-US" sz="1600" dirty="0">
                <a:solidFill>
                  <a:srgbClr val="7030A0"/>
                </a:solidFill>
              </a:rPr>
              <a:t>수사관이 획득한 판단을 형사절차에 따라 검사</a:t>
            </a:r>
            <a:r>
              <a:rPr lang="en-US" altLang="ko-KR" sz="1600" dirty="0">
                <a:solidFill>
                  <a:srgbClr val="7030A0"/>
                </a:solidFill>
              </a:rPr>
              <a:t>·</a:t>
            </a:r>
            <a:r>
              <a:rPr lang="ko-KR" altLang="en-US" sz="1600" dirty="0">
                <a:solidFill>
                  <a:srgbClr val="7030A0"/>
                </a:solidFill>
              </a:rPr>
              <a:t>법관에게 입증하기 위하여 필요한 증거</a:t>
            </a:r>
            <a:endParaRPr lang="en-US" altLang="ko-KR" sz="16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7030A0"/>
                </a:solidFill>
              </a:rPr>
              <a:t>      </a:t>
            </a:r>
            <a:r>
              <a:rPr lang="ko-KR" altLang="en-US" sz="1600" dirty="0">
                <a:solidFill>
                  <a:srgbClr val="7030A0"/>
                </a:solidFill>
              </a:rPr>
              <a:t>를 수집하는 활동</a:t>
            </a:r>
          </a:p>
          <a:p>
            <a:pPr marL="0" indent="0" fontAlgn="base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상승과정은 검사</a:t>
            </a:r>
            <a:r>
              <a:rPr lang="en-US" altLang="ko-KR" sz="1600" dirty="0"/>
              <a:t>·</a:t>
            </a:r>
            <a:r>
              <a:rPr lang="ko-KR" altLang="en-US" sz="1600" dirty="0"/>
              <a:t>법관에게 유죄의 심증을 갖도록 하는 것이므로 엄격한 증명을 요함</a:t>
            </a:r>
            <a:r>
              <a:rPr lang="en-US" altLang="ko-KR" sz="1600" dirty="0"/>
              <a:t>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다수의 사실로서 하나의 결론을 추론하는 </a:t>
            </a:r>
            <a:r>
              <a:rPr lang="ko-KR" altLang="en-US" sz="1600" u="sng" dirty="0"/>
              <a:t>귀납적</a:t>
            </a:r>
            <a:r>
              <a:rPr lang="en-US" altLang="ko-KR" sz="1600" u="sng" dirty="0"/>
              <a:t>,</a:t>
            </a:r>
            <a:r>
              <a:rPr lang="ko-KR" altLang="en-US" sz="1600" dirty="0"/>
              <a:t> </a:t>
            </a:r>
            <a:r>
              <a:rPr lang="ko-KR" altLang="en-US" sz="1600" u="sng" dirty="0"/>
              <a:t>집중적 추리의 방법</a:t>
            </a:r>
            <a:endParaRPr lang="ko-KR" altLang="en-US" sz="1600" dirty="0"/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수사의 성질 및 과정</a:t>
            </a:r>
          </a:p>
        </p:txBody>
      </p:sp>
    </p:spTree>
    <p:extLst>
      <p:ext uri="{BB962C8B-B14F-4D97-AF65-F5344CB8AC3E}">
        <p14:creationId xmlns:p14="http://schemas.microsoft.com/office/powerpoint/2010/main" val="1547741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(3) </a:t>
            </a:r>
            <a:r>
              <a:rPr lang="ko-KR" altLang="en-US" sz="1600" dirty="0"/>
              <a:t>하강과정과 상승과정과의 관계</a:t>
            </a:r>
            <a:endParaRPr lang="en-US" altLang="ko-KR" sz="1600" dirty="0"/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r>
              <a:rPr lang="ko-KR" altLang="en-US" sz="1600" dirty="0"/>
              <a:t>     ➀ 원칙</a:t>
            </a:r>
            <a:r>
              <a:rPr lang="en-US" altLang="ko-KR" sz="1600" dirty="0"/>
              <a:t>: </a:t>
            </a:r>
            <a:r>
              <a:rPr lang="ko-KR" altLang="en-US" sz="1600" dirty="0"/>
              <a:t>수사의 전개과정은 </a:t>
            </a:r>
            <a:r>
              <a:rPr lang="ko-KR" altLang="en-US" sz="1600" dirty="0">
                <a:solidFill>
                  <a:srgbClr val="FF0000"/>
                </a:solidFill>
              </a:rPr>
              <a:t>일반적으로 하강과정</a:t>
            </a:r>
            <a:r>
              <a:rPr lang="ko-KR" altLang="en-US" sz="1600" dirty="0"/>
              <a:t>을 거쳐서 상승과정으로 진행되나 </a:t>
            </a:r>
            <a:r>
              <a:rPr lang="ko-KR" altLang="en-US" sz="1600" u="sng" dirty="0">
                <a:solidFill>
                  <a:srgbClr val="FF0000"/>
                </a:solidFill>
              </a:rPr>
              <a:t>반</a:t>
            </a:r>
            <a:endParaRPr lang="en-US" altLang="ko-KR" sz="16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     </a:t>
            </a:r>
            <a:r>
              <a:rPr lang="ko-KR" altLang="en-US" sz="1600" u="sng" dirty="0" err="1">
                <a:solidFill>
                  <a:srgbClr val="FF0000"/>
                </a:solidFill>
              </a:rPr>
              <a:t>드시</a:t>
            </a:r>
            <a:r>
              <a:rPr lang="ko-KR" altLang="en-US" sz="1600" u="sng" dirty="0">
                <a:solidFill>
                  <a:srgbClr val="FF0000"/>
                </a:solidFill>
              </a:rPr>
              <a:t> 고정적인 것은 아님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➁ 예외</a:t>
            </a:r>
            <a:r>
              <a:rPr lang="en-US" altLang="ko-KR" sz="1600" dirty="0"/>
              <a:t>: </a:t>
            </a:r>
            <a:r>
              <a:rPr lang="ko-KR" altLang="en-US" sz="1600" dirty="0"/>
              <a:t>현행범 체포</a:t>
            </a:r>
            <a:r>
              <a:rPr lang="en-US" altLang="ko-KR" sz="1600" dirty="0"/>
              <a:t>, </a:t>
            </a:r>
            <a:r>
              <a:rPr lang="ko-KR" altLang="en-US" sz="1600" dirty="0"/>
              <a:t>고소</a:t>
            </a:r>
            <a:r>
              <a:rPr lang="en-US" altLang="ko-KR" sz="1600" dirty="0"/>
              <a:t>. </a:t>
            </a:r>
            <a:r>
              <a:rPr lang="ko-KR" altLang="en-US" sz="1600" dirty="0"/>
              <a:t>고발사건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※ </a:t>
            </a:r>
            <a:r>
              <a:rPr lang="ko-KR" altLang="en-US" sz="1600" dirty="0">
                <a:solidFill>
                  <a:srgbClr val="FF0000"/>
                </a:solidFill>
              </a:rPr>
              <a:t>하강과정의 수사는 상승과정의 수사를 진행하지 않을 경우에는 아무런 의미가 </a:t>
            </a:r>
            <a:r>
              <a:rPr lang="ko-KR" altLang="en-US" sz="1600" dirty="0" err="1">
                <a:solidFill>
                  <a:srgbClr val="FF0000"/>
                </a:solidFill>
              </a:rPr>
              <a:t>없으므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</a:t>
            </a:r>
            <a:r>
              <a:rPr lang="ko-KR" altLang="en-US" sz="1600" dirty="0">
                <a:solidFill>
                  <a:srgbClr val="FF0000"/>
                </a:solidFill>
              </a:rPr>
              <a:t>로</a:t>
            </a:r>
            <a:r>
              <a:rPr lang="ko-KR" altLang="en-US" sz="1600" dirty="0"/>
              <a:t> 하강과정 없는 수사는 있을 수 있지만</a:t>
            </a:r>
            <a:r>
              <a:rPr lang="en-US" altLang="ko-KR" sz="1600" dirty="0"/>
              <a:t>, </a:t>
            </a:r>
            <a:r>
              <a:rPr lang="ko-KR" altLang="en-US" sz="1600" dirty="0"/>
              <a:t>상승과정의 없는 수사는 있을 수 없다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※ </a:t>
            </a:r>
            <a:r>
              <a:rPr lang="ko-KR" altLang="en-US" sz="1600" dirty="0">
                <a:solidFill>
                  <a:srgbClr val="FF0000"/>
                </a:solidFill>
              </a:rPr>
              <a:t>유</a:t>
            </a:r>
            <a:r>
              <a:rPr lang="en-US" altLang="ko-KR" sz="1600" dirty="0">
                <a:solidFill>
                  <a:srgbClr val="FF0000"/>
                </a:solidFill>
              </a:rPr>
              <a:t>.</a:t>
            </a:r>
            <a:r>
              <a:rPr lang="ko-KR" altLang="en-US" sz="1600" dirty="0">
                <a:solidFill>
                  <a:srgbClr val="FF0000"/>
                </a:solidFill>
              </a:rPr>
              <a:t>무죄판결은 법원이 하므로 상승은 필히 존재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※  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e-nanumgothic"/>
              </a:rPr>
              <a:t>2021. 1. 1.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e-nanumgothic"/>
              </a:rPr>
              <a:t>이전에는 없었던 경찰의 수사종결권이 생기게 되었는데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e-nanumgothic"/>
              </a:rPr>
              <a:t>, 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e-nanumgothic"/>
              </a:rPr>
              <a:t>일반적인 경찰이 수사를 개시한 모든 형사 사건에 관하여 경찰에게 수사종결권이 생기게 되었는데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e-nanumgothic"/>
              </a:rPr>
              <a:t>, 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e-nanumgothic"/>
              </a:rPr>
              <a:t>구체적으로는 경찰이 수사를 개시한 형사 사건에 관하여 경찰이 혐의가 있다고 판단하면 검찰에 송치 결정을 하지만 혐의가 있다고 판단하지 않을 때는 </a:t>
            </a:r>
            <a:r>
              <a:rPr lang="ko-KR" altLang="en-US" sz="1600" b="0" i="0" dirty="0" err="1">
                <a:solidFill>
                  <a:srgbClr val="000000"/>
                </a:solidFill>
                <a:effectLst/>
                <a:latin typeface="se-nanumgothic"/>
              </a:rPr>
              <a:t>불송치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e-nanumgothic"/>
              </a:rPr>
              <a:t> 결정으로 수사를 종결할 수 있음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수사의 성질 및 과정</a:t>
            </a:r>
          </a:p>
        </p:txBody>
      </p:sp>
    </p:spTree>
    <p:extLst>
      <p:ext uri="{BB962C8B-B14F-4D97-AF65-F5344CB8AC3E}">
        <p14:creationId xmlns:p14="http://schemas.microsoft.com/office/powerpoint/2010/main" val="4223908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124744"/>
            <a:ext cx="8352928" cy="5040560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en-US" altLang="ko-KR" sz="1300" dirty="0"/>
          </a:p>
          <a:p>
            <a:pPr fontAlgn="base">
              <a:buAutoNum type="arabicParenR"/>
            </a:pPr>
            <a:r>
              <a:rPr lang="ko-KR" altLang="en-US" sz="1300" dirty="0"/>
              <a:t>개념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/>
              <a:t> </a:t>
            </a:r>
            <a:r>
              <a:rPr lang="en-US" altLang="ko-KR" sz="1300" dirty="0"/>
              <a:t>- </a:t>
            </a:r>
            <a:r>
              <a:rPr lang="ko-KR" altLang="en-US" sz="1300" dirty="0"/>
              <a:t>범죄수사를 통하여 명확히 해야 하는 범죄의 실체면</a:t>
            </a:r>
            <a:r>
              <a:rPr lang="en-US" altLang="ko-KR" sz="1300" dirty="0"/>
              <a:t>, </a:t>
            </a:r>
            <a:r>
              <a:rPr lang="ko-KR" altLang="en-US" sz="1300" dirty="0"/>
              <a:t>즉 </a:t>
            </a:r>
            <a:r>
              <a:rPr lang="ko-KR" altLang="en-US" sz="1300" dirty="0">
                <a:solidFill>
                  <a:srgbClr val="FF0000"/>
                </a:solidFill>
              </a:rPr>
              <a:t>사실적 내용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사실적 실체면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r>
              <a:rPr lang="ko-KR" altLang="en-US" sz="1300" dirty="0">
                <a:solidFill>
                  <a:srgbClr val="FF0000"/>
                </a:solidFill>
              </a:rPr>
              <a:t>과 법률적 </a:t>
            </a:r>
            <a:r>
              <a:rPr lang="ko-KR" altLang="en-US" sz="1300" dirty="0" err="1">
                <a:solidFill>
                  <a:srgbClr val="FF0000"/>
                </a:solidFill>
              </a:rPr>
              <a:t>실체면</a:t>
            </a:r>
            <a:r>
              <a:rPr lang="ko-KR" altLang="en-US" sz="1300" dirty="0" err="1"/>
              <a:t>이</a:t>
            </a:r>
            <a:r>
              <a:rPr lang="ko-KR" altLang="en-US" sz="1300" dirty="0"/>
              <a:t> 있음</a:t>
            </a:r>
            <a:r>
              <a:rPr lang="en-US" altLang="ko-KR" sz="1300" dirty="0"/>
              <a:t> 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2) </a:t>
            </a:r>
            <a:r>
              <a:rPr lang="ko-KR" altLang="en-US" sz="1300" dirty="0">
                <a:solidFill>
                  <a:srgbClr val="FF0000"/>
                </a:solidFill>
              </a:rPr>
              <a:t>수사의 사실적 내용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사실적 실체면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</a:t>
            </a:r>
            <a:r>
              <a:rPr lang="ko-KR" altLang="en-US" sz="1300" dirty="0"/>
              <a:t>➀ 개념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범인과 범죄행위를 밝혀내는 과정으로서 수사기관이 범죄현장에 임장하여 범인의 침입시기</a:t>
            </a:r>
            <a:r>
              <a:rPr lang="en-US" altLang="ko-KR" sz="1300" dirty="0"/>
              <a:t>·</a:t>
            </a:r>
            <a:r>
              <a:rPr lang="ko-KR" altLang="en-US" sz="1300" dirty="0" err="1"/>
              <a:t>칩입로와</a:t>
            </a:r>
            <a:r>
              <a:rPr lang="ko-KR" altLang="en-US" sz="1300" dirty="0"/>
              <a:t> 피해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정도 등을 확인하는 과정</a:t>
            </a:r>
            <a:r>
              <a:rPr lang="en-US" altLang="ko-KR" sz="1300" dirty="0"/>
              <a:t>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u="sng" dirty="0">
                <a:solidFill>
                  <a:srgbClr val="FF0000"/>
                </a:solidFill>
              </a:rPr>
              <a:t>범죄현장에 남겨진 흔적들을 토대로 과거의 범행을 재현하는 과정</a:t>
            </a:r>
            <a:r>
              <a:rPr lang="ko-KR" altLang="en-US" sz="1300" dirty="0"/>
              <a:t>을 의미</a:t>
            </a:r>
            <a:r>
              <a:rPr lang="en-US" altLang="ko-KR" sz="1300" dirty="0"/>
              <a:t>, - </a:t>
            </a:r>
            <a:r>
              <a:rPr lang="ko-KR" altLang="en-US" sz="1300" dirty="0"/>
              <a:t>과거의 범행을 재현하기 위해서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</a:t>
            </a:r>
            <a:r>
              <a:rPr lang="ko-KR" altLang="en-US" sz="1300" dirty="0"/>
              <a:t>는 </a:t>
            </a:r>
            <a:r>
              <a:rPr lang="ko-KR" altLang="en-US" sz="1300" u="sng" dirty="0"/>
              <a:t>수사요소의 충족</a:t>
            </a:r>
            <a:r>
              <a:rPr lang="en-US" altLang="ko-KR" sz="1300" dirty="0"/>
              <a:t>, </a:t>
            </a:r>
            <a:r>
              <a:rPr lang="ko-KR" altLang="en-US" sz="1300" u="sng" dirty="0"/>
              <a:t>행위의 필연성</a:t>
            </a:r>
            <a:r>
              <a:rPr lang="en-US" altLang="ko-KR" sz="1300" dirty="0"/>
              <a:t>, </a:t>
            </a:r>
            <a:r>
              <a:rPr lang="ko-KR" altLang="en-US" sz="1300" u="sng" dirty="0"/>
              <a:t>사건 </a:t>
            </a:r>
            <a:r>
              <a:rPr lang="ko-KR" altLang="en-US" sz="1300" dirty="0"/>
              <a:t>의 형태성이라는 </a:t>
            </a:r>
            <a:r>
              <a:rPr lang="en-US" altLang="ko-KR" sz="1300" dirty="0"/>
              <a:t>3</a:t>
            </a:r>
            <a:r>
              <a:rPr lang="ko-KR" altLang="en-US" sz="1300" dirty="0"/>
              <a:t>가지 요건이 구비되어야  함</a:t>
            </a:r>
          </a:p>
          <a:p>
            <a:pPr fontAlgn="base"/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➁ 범행재연의 </a:t>
            </a:r>
            <a:r>
              <a:rPr lang="en-US" altLang="ko-KR" sz="1300" dirty="0"/>
              <a:t>3</a:t>
            </a:r>
            <a:r>
              <a:rPr lang="ko-KR" altLang="en-US" sz="1300" dirty="0"/>
              <a:t>요소</a:t>
            </a:r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ko-KR" altLang="en-US" sz="1300" dirty="0">
                <a:solidFill>
                  <a:srgbClr val="FF0000"/>
                </a:solidFill>
              </a:rPr>
              <a:t>㉠ 수사요소의 충족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</a:t>
            </a:r>
            <a:r>
              <a:rPr lang="ko-KR" altLang="en-US" sz="1300" dirty="0"/>
              <a:t>과거의 범행이 재현되려면 수사요소가 충족되어야 함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소송절차에서 </a:t>
            </a:r>
            <a:r>
              <a:rPr lang="ko-KR" altLang="en-US" sz="1300" dirty="0" err="1"/>
              <a:t>요증사실이라</a:t>
            </a:r>
            <a:r>
              <a:rPr lang="ko-KR" altLang="en-US" sz="1300" dirty="0"/>
              <a:t> 하며 </a:t>
            </a:r>
            <a:r>
              <a:rPr lang="en-US" altLang="ko-KR" sz="1300" dirty="0"/>
              <a:t>4</a:t>
            </a:r>
            <a:r>
              <a:rPr lang="ko-KR" altLang="en-US" sz="1300" dirty="0"/>
              <a:t>하</a:t>
            </a:r>
            <a:r>
              <a:rPr lang="en-US" altLang="ko-KR" sz="1300" dirty="0"/>
              <a:t>, 6</a:t>
            </a:r>
            <a:r>
              <a:rPr lang="ko-KR" altLang="en-US" sz="1300" dirty="0"/>
              <a:t>하</a:t>
            </a:r>
            <a:r>
              <a:rPr lang="en-US" altLang="ko-KR" sz="1300" dirty="0"/>
              <a:t>, 8</a:t>
            </a:r>
            <a:r>
              <a:rPr lang="ko-KR" altLang="en-US" sz="1300" dirty="0"/>
              <a:t>하 원칙이 있음</a:t>
            </a:r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ko-KR" altLang="en-US" sz="1300" dirty="0">
                <a:solidFill>
                  <a:srgbClr val="FF0000"/>
                </a:solidFill>
              </a:rPr>
              <a:t>㉡ 행위의 필연성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범행이 관념적으로 재현되려면 수사요소가 구비됨과 동시에 그러한 요소 들은 현실성을 가지고 있어야  함</a:t>
            </a:r>
            <a:r>
              <a:rPr lang="en-US" altLang="ko-KR" sz="1300" dirty="0"/>
              <a:t>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행위의 필연성이란 수사요소들이 범행재현에 필요한 요소들로만 구성되어 범행의 재현으로 이어질 수밖에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</a:t>
            </a:r>
            <a:r>
              <a:rPr lang="ko-KR" altLang="en-US" sz="1300" dirty="0"/>
              <a:t>없는 조건을 만들어 가는 과정임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ko-KR" altLang="en-US" sz="1300" dirty="0">
                <a:solidFill>
                  <a:srgbClr val="FF0000"/>
                </a:solidFill>
              </a:rPr>
              <a:t>㉢ 사건의 형태성 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- </a:t>
            </a:r>
            <a:r>
              <a:rPr lang="ko-KR" altLang="en-US" sz="1300" dirty="0"/>
              <a:t>행위의 필연성에 의해 수집된 자료들이 질서정연하게 정리되어 사건이 전체적으로 집약되어 사건의 전모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</a:t>
            </a:r>
            <a:r>
              <a:rPr lang="ko-KR" altLang="en-US" sz="1300" dirty="0"/>
              <a:t>가 드러나는 것을 사건의 형태성이라 함</a:t>
            </a:r>
          </a:p>
          <a:p>
            <a:pPr marL="0" indent="0" fontAlgn="base">
              <a:buNone/>
            </a:pP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5. </a:t>
            </a:r>
            <a:r>
              <a:rPr lang="ko-KR" altLang="en-US" sz="3200" dirty="0"/>
              <a:t>수사의 대상</a:t>
            </a:r>
          </a:p>
        </p:txBody>
      </p:sp>
    </p:spTree>
    <p:extLst>
      <p:ext uri="{BB962C8B-B14F-4D97-AF65-F5344CB8AC3E}">
        <p14:creationId xmlns:p14="http://schemas.microsoft.com/office/powerpoint/2010/main" val="1782548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5040560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n-US" altLang="ko-KR" sz="1600" dirty="0"/>
              <a:t>3) </a:t>
            </a:r>
            <a:r>
              <a:rPr lang="ko-KR" altLang="en-US" sz="1600" dirty="0">
                <a:solidFill>
                  <a:srgbClr val="FF0000"/>
                </a:solidFill>
              </a:rPr>
              <a:t>수사의 법률적 내용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법률적 실체면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➀ 개념</a:t>
            </a:r>
          </a:p>
          <a:p>
            <a:pPr marL="0" indent="0" fontAlgn="base">
              <a:buNone/>
            </a:pPr>
            <a:r>
              <a:rPr lang="en-US" altLang="ko-KR" sz="1600" dirty="0"/>
              <a:t>      - </a:t>
            </a:r>
            <a:r>
              <a:rPr lang="ko-KR" altLang="en-US" sz="1600" dirty="0"/>
              <a:t>수사의  사실적  </a:t>
            </a:r>
            <a:r>
              <a:rPr lang="ko-KR" altLang="en-US" sz="1600" dirty="0" err="1"/>
              <a:t>실체면을</a:t>
            </a:r>
            <a:r>
              <a:rPr lang="ko-KR" altLang="en-US" sz="1600" dirty="0"/>
              <a:t>  통해서  범인  및  범행에  대한  사건 전모가  밝혀진  후  그 행위에 </a:t>
            </a:r>
            <a:r>
              <a:rPr lang="en-US" altLang="ko-KR" sz="1600" dirty="0"/>
              <a:t> </a:t>
            </a:r>
          </a:p>
          <a:p>
            <a:pPr marL="0" indent="0" fontAlgn="base">
              <a:buNone/>
            </a:pPr>
            <a:r>
              <a:rPr lang="en-US" altLang="ko-KR" sz="1600" dirty="0"/>
              <a:t>        </a:t>
            </a:r>
            <a:r>
              <a:rPr lang="ko-KR" altLang="en-US" sz="1600" dirty="0"/>
              <a:t>대하여  </a:t>
            </a:r>
            <a:r>
              <a:rPr lang="ko-KR" altLang="en-US" sz="1600" dirty="0">
                <a:solidFill>
                  <a:srgbClr val="FF0000"/>
                </a:solidFill>
              </a:rPr>
              <a:t>범죄가  성립되는지의  여부와  적용할  형벌법령은  무엇인지를  탐색하는 과정</a:t>
            </a:r>
            <a:r>
              <a:rPr lang="ko-KR" altLang="en-US" sz="1600" dirty="0"/>
              <a:t> </a:t>
            </a:r>
            <a:r>
              <a:rPr lang="en-US" altLang="ko-KR" sz="1600" dirty="0"/>
              <a:t> </a:t>
            </a:r>
            <a:r>
              <a:rPr lang="ko-KR" altLang="en-US" sz="1600" dirty="0"/>
              <a:t> </a:t>
            </a:r>
          </a:p>
          <a:p>
            <a:pPr marL="0" indent="0" fontAlgn="base">
              <a:buNone/>
            </a:pPr>
            <a:r>
              <a:rPr lang="en-US" altLang="ko-KR" sz="1600" dirty="0"/>
              <a:t>      - </a:t>
            </a:r>
            <a:r>
              <a:rPr lang="ko-KR" altLang="en-US" sz="1600" dirty="0"/>
              <a:t>수사를  개시하는데  있어서도  반드시  법률적으로  범죄성립의  평가를  먼저  받아야만 하는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 </a:t>
            </a:r>
            <a:r>
              <a:rPr lang="ko-KR" altLang="en-US" sz="1600" dirty="0"/>
              <a:t>것은 아님</a:t>
            </a:r>
            <a:endParaRPr lang="en-US" altLang="ko-KR" sz="1600" dirty="0"/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   ➁ 범죄성립요건의 검토</a:t>
            </a:r>
          </a:p>
          <a:p>
            <a:pPr marL="0" indent="0" fontAlgn="base">
              <a:buNone/>
            </a:pPr>
            <a:r>
              <a:rPr lang="ko-KR" altLang="en-US" sz="1600" dirty="0"/>
              <a:t>     </a:t>
            </a:r>
            <a:r>
              <a:rPr lang="ko-KR" altLang="en-US" sz="1600" dirty="0">
                <a:solidFill>
                  <a:srgbClr val="7030A0"/>
                </a:solidFill>
              </a:rPr>
              <a:t>㉠ 구성요건  </a:t>
            </a:r>
            <a:r>
              <a:rPr lang="ko-KR" altLang="en-US" sz="1600" dirty="0" err="1">
                <a:solidFill>
                  <a:srgbClr val="7030A0"/>
                </a:solidFill>
              </a:rPr>
              <a:t>해당성</a:t>
            </a:r>
            <a:r>
              <a:rPr lang="ko-KR" altLang="en-US" sz="1600" dirty="0">
                <a:solidFill>
                  <a:srgbClr val="7030A0"/>
                </a:solidFill>
              </a:rPr>
              <a:t> </a:t>
            </a:r>
            <a:r>
              <a:rPr lang="en-US" altLang="ko-KR" sz="1600" dirty="0">
                <a:solidFill>
                  <a:srgbClr val="7030A0"/>
                </a:solidFill>
              </a:rPr>
              <a:t>, </a:t>
            </a:r>
            <a:r>
              <a:rPr lang="ko-KR" altLang="en-US" sz="1600" dirty="0">
                <a:solidFill>
                  <a:srgbClr val="7030A0"/>
                </a:solidFill>
              </a:rPr>
              <a:t>㉡ 위법성</a:t>
            </a:r>
            <a:r>
              <a:rPr lang="en-US" altLang="ko-KR" sz="1600" dirty="0">
                <a:solidFill>
                  <a:srgbClr val="7030A0"/>
                </a:solidFill>
              </a:rPr>
              <a:t>, </a:t>
            </a:r>
            <a:r>
              <a:rPr lang="ko-KR" altLang="en-US" sz="1600" dirty="0">
                <a:solidFill>
                  <a:srgbClr val="7030A0"/>
                </a:solidFill>
              </a:rPr>
              <a:t> ㉢ 책임성</a:t>
            </a:r>
            <a:r>
              <a:rPr lang="en-US" altLang="ko-KR" sz="1600" dirty="0">
                <a:solidFill>
                  <a:srgbClr val="7030A0"/>
                </a:solidFill>
              </a:rPr>
              <a:t>, </a:t>
            </a:r>
            <a:r>
              <a:rPr lang="ko-KR" altLang="en-US" sz="1600" dirty="0">
                <a:solidFill>
                  <a:srgbClr val="7030A0"/>
                </a:solidFill>
              </a:rPr>
              <a:t> ㉣ </a:t>
            </a:r>
            <a:r>
              <a:rPr lang="ko-KR" altLang="en-US" sz="1600" dirty="0" err="1">
                <a:solidFill>
                  <a:srgbClr val="7030A0"/>
                </a:solidFill>
              </a:rPr>
              <a:t>가벌성</a:t>
            </a:r>
            <a:r>
              <a:rPr lang="ko-KR" altLang="en-US" sz="1600" dirty="0">
                <a:solidFill>
                  <a:srgbClr val="7030A0"/>
                </a:solidFill>
              </a:rPr>
              <a:t> </a:t>
            </a:r>
            <a:r>
              <a:rPr lang="en-US" altLang="ko-KR" sz="1600" dirty="0">
                <a:solidFill>
                  <a:srgbClr val="7030A0"/>
                </a:solidFill>
              </a:rPr>
              <a:t>– </a:t>
            </a:r>
            <a:r>
              <a:rPr lang="ko-KR" altLang="en-US" sz="1600" dirty="0">
                <a:solidFill>
                  <a:srgbClr val="7030A0"/>
                </a:solidFill>
              </a:rPr>
              <a:t>처벌조건</a:t>
            </a:r>
            <a:endParaRPr lang="en-US" altLang="ko-KR" sz="16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4)  </a:t>
            </a:r>
            <a:r>
              <a:rPr lang="ko-KR" altLang="en-US" sz="1600" dirty="0">
                <a:solidFill>
                  <a:srgbClr val="FF0000"/>
                </a:solidFill>
              </a:rPr>
              <a:t>사실적 </a:t>
            </a:r>
            <a:r>
              <a:rPr lang="ko-KR" altLang="en-US" sz="1600" dirty="0" err="1">
                <a:solidFill>
                  <a:srgbClr val="FF0000"/>
                </a:solidFill>
              </a:rPr>
              <a:t>실체면과</a:t>
            </a:r>
            <a:r>
              <a:rPr lang="ko-KR" altLang="en-US" sz="1600" dirty="0">
                <a:solidFill>
                  <a:srgbClr val="FF0000"/>
                </a:solidFill>
              </a:rPr>
              <a:t>  법률적  </a:t>
            </a:r>
            <a:r>
              <a:rPr lang="ko-KR" altLang="en-US" sz="1600" dirty="0" err="1">
                <a:solidFill>
                  <a:srgbClr val="FF0000"/>
                </a:solidFill>
              </a:rPr>
              <a:t>실체면의</a:t>
            </a:r>
            <a:r>
              <a:rPr lang="ko-KR" altLang="en-US" sz="1600" dirty="0">
                <a:solidFill>
                  <a:srgbClr val="FF0000"/>
                </a:solidFill>
              </a:rPr>
              <a:t>  관계</a:t>
            </a:r>
          </a:p>
          <a:p>
            <a:pPr marL="0" indent="0" fontAlgn="base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일반적으로 범죄수사는 </a:t>
            </a:r>
            <a:r>
              <a:rPr lang="ko-KR" altLang="en-US" sz="1600" u="sng" dirty="0">
                <a:solidFill>
                  <a:srgbClr val="7030A0"/>
                </a:solidFill>
              </a:rPr>
              <a:t>사실적 </a:t>
            </a:r>
            <a:r>
              <a:rPr lang="ko-KR" altLang="en-US" sz="1600" u="sng" dirty="0" err="1">
                <a:solidFill>
                  <a:srgbClr val="7030A0"/>
                </a:solidFill>
              </a:rPr>
              <a:t>실체면에</a:t>
            </a:r>
            <a:r>
              <a:rPr lang="ko-KR" altLang="en-US" sz="1600" u="sng" dirty="0">
                <a:solidFill>
                  <a:srgbClr val="7030A0"/>
                </a:solidFill>
              </a:rPr>
              <a:t> 대한 조사가 먼저 이루어지고</a:t>
            </a:r>
            <a:r>
              <a:rPr lang="ko-KR" altLang="en-US" sz="1600" dirty="0"/>
              <a:t> 이를 바탕으로 </a:t>
            </a:r>
            <a:r>
              <a:rPr lang="en-US" altLang="ko-KR" sz="1600" dirty="0"/>
              <a:t> </a:t>
            </a:r>
            <a:r>
              <a:rPr lang="ko-KR" altLang="en-US" sz="1600" dirty="0" err="1"/>
              <a:t>드러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난 사건의 전모를 통해 </a:t>
            </a:r>
            <a:r>
              <a:rPr lang="ko-KR" altLang="en-US" sz="1600" dirty="0">
                <a:solidFill>
                  <a:srgbClr val="7030A0"/>
                </a:solidFill>
              </a:rPr>
              <a:t>법률적 평가가 이루지는 과정</a:t>
            </a:r>
          </a:p>
          <a:p>
            <a:pPr marL="0" indent="0" fontAlgn="base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현행범 체포의 경우처럼 처음부터 사실적 </a:t>
            </a:r>
            <a:r>
              <a:rPr lang="ko-KR" altLang="en-US" sz="1600" dirty="0" err="1"/>
              <a:t>실체면에</a:t>
            </a:r>
            <a:r>
              <a:rPr lang="ko-KR" altLang="en-US" sz="1600" dirty="0"/>
              <a:t> 대한 부분이 명확한 경우 에는 곧바로 법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 err="1"/>
              <a:t>률적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실체면에</a:t>
            </a:r>
            <a:r>
              <a:rPr lang="ko-KR" altLang="en-US" sz="1600" dirty="0"/>
              <a:t> 대한 평가를 할 수 있음</a:t>
            </a:r>
            <a:endParaRPr lang="en-US" altLang="ko-KR" sz="1600" dirty="0"/>
          </a:p>
          <a:p>
            <a:pPr marL="0" indent="0" fontAlgn="base">
              <a:buNone/>
            </a:pPr>
            <a:endParaRPr lang="ko-KR" altLang="en-US" sz="1600" dirty="0"/>
          </a:p>
          <a:p>
            <a:pPr fontAlgn="base"/>
            <a:r>
              <a:rPr lang="ko-KR" altLang="en-US" sz="1600" dirty="0"/>
              <a:t>따라서 </a:t>
            </a:r>
            <a:r>
              <a:rPr lang="ko-KR" altLang="en-US" sz="1600" dirty="0">
                <a:solidFill>
                  <a:srgbClr val="7030A0"/>
                </a:solidFill>
              </a:rPr>
              <a:t>법률적 </a:t>
            </a:r>
            <a:r>
              <a:rPr lang="ko-KR" altLang="en-US" sz="1600" dirty="0" err="1">
                <a:solidFill>
                  <a:srgbClr val="7030A0"/>
                </a:solidFill>
              </a:rPr>
              <a:t>실체면에</a:t>
            </a:r>
            <a:r>
              <a:rPr lang="ko-KR" altLang="en-US" sz="1600" dirty="0">
                <a:solidFill>
                  <a:srgbClr val="7030A0"/>
                </a:solidFill>
              </a:rPr>
              <a:t> 대한 평가를 위해서 반드시 사실적 </a:t>
            </a:r>
            <a:r>
              <a:rPr lang="ko-KR" altLang="en-US" sz="1600" dirty="0" err="1">
                <a:solidFill>
                  <a:srgbClr val="7030A0"/>
                </a:solidFill>
              </a:rPr>
              <a:t>실체면에</a:t>
            </a:r>
            <a:r>
              <a:rPr lang="ko-KR" altLang="en-US" sz="1600" dirty="0">
                <a:solidFill>
                  <a:srgbClr val="7030A0"/>
                </a:solidFill>
              </a:rPr>
              <a:t> 대한 평가가 선행되어야 하는 것은 아님</a:t>
            </a:r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5. </a:t>
            </a:r>
            <a:r>
              <a:rPr lang="ko-KR" altLang="en-US" sz="3200" dirty="0"/>
              <a:t>수사의 대상</a:t>
            </a:r>
          </a:p>
        </p:txBody>
      </p:sp>
    </p:spTree>
    <p:extLst>
      <p:ext uri="{BB962C8B-B14F-4D97-AF65-F5344CB8AC3E}">
        <p14:creationId xmlns:p14="http://schemas.microsoft.com/office/powerpoint/2010/main" val="2611222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040560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1) </a:t>
            </a:r>
            <a:r>
              <a:rPr lang="ko-KR" altLang="en-US" sz="1400" dirty="0"/>
              <a:t>의의</a:t>
            </a: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u="sng" dirty="0">
                <a:solidFill>
                  <a:srgbClr val="FF0000"/>
                </a:solidFill>
              </a:rPr>
              <a:t>수사개시의 조건</a:t>
            </a:r>
            <a:r>
              <a:rPr lang="ko-KR" altLang="en-US" sz="1400" dirty="0">
                <a:solidFill>
                  <a:srgbClr val="FF0000"/>
                </a:solidFill>
              </a:rPr>
              <a:t>과 </a:t>
            </a:r>
            <a:r>
              <a:rPr lang="ko-KR" altLang="en-US" sz="1400" u="sng" dirty="0">
                <a:solidFill>
                  <a:srgbClr val="FF0000"/>
                </a:solidFill>
              </a:rPr>
              <a:t>수사실행 조건</a:t>
            </a:r>
            <a:r>
              <a:rPr lang="en-US" altLang="ko-KR" sz="1400" u="sng" dirty="0">
                <a:solidFill>
                  <a:srgbClr val="FF0000"/>
                </a:solidFill>
              </a:rPr>
              <a:t>,</a:t>
            </a:r>
            <a:r>
              <a:rPr lang="ko-KR" altLang="en-US" sz="1400" dirty="0">
                <a:solidFill>
                  <a:srgbClr val="FF0000"/>
                </a:solidFill>
              </a:rPr>
              <a:t> 이는 </a:t>
            </a:r>
            <a:r>
              <a:rPr lang="ko-KR" altLang="en-US" sz="1400" u="sng" dirty="0">
                <a:solidFill>
                  <a:srgbClr val="FF0000"/>
                </a:solidFill>
              </a:rPr>
              <a:t>수사의 필요성</a:t>
            </a:r>
            <a:r>
              <a:rPr lang="ko-KR" altLang="en-US" sz="1400" dirty="0">
                <a:solidFill>
                  <a:srgbClr val="FF0000"/>
                </a:solidFill>
              </a:rPr>
              <a:t>과 </a:t>
            </a:r>
            <a:r>
              <a:rPr lang="ko-KR" altLang="en-US" sz="1400" u="sng" dirty="0">
                <a:solidFill>
                  <a:srgbClr val="FF0000"/>
                </a:solidFill>
              </a:rPr>
              <a:t>상당성</a:t>
            </a:r>
            <a:r>
              <a:rPr lang="ko-KR" altLang="en-US" sz="1400" dirty="0">
                <a:solidFill>
                  <a:srgbClr val="FF0000"/>
                </a:solidFill>
              </a:rPr>
              <a:t>의 문제로 직결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u="sng" dirty="0"/>
              <a:t>수사를 진행함에 있어서 일정한 제약을 가할 필요성을 의미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2) </a:t>
            </a:r>
            <a:r>
              <a:rPr lang="ko-KR" altLang="en-US" sz="1400" dirty="0"/>
              <a:t>범죄수사의 일반적 조건</a:t>
            </a:r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en-US" altLang="ko-KR" sz="1400" dirty="0">
                <a:solidFill>
                  <a:srgbClr val="FF0000"/>
                </a:solidFill>
              </a:rPr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필요성</a:t>
            </a:r>
            <a:r>
              <a:rPr lang="en-US" altLang="ko-KR" sz="1400" dirty="0"/>
              <a:t>(</a:t>
            </a:r>
            <a:r>
              <a:rPr lang="ko-KR" altLang="en-US" sz="1400" dirty="0"/>
              <a:t>① </a:t>
            </a:r>
            <a:r>
              <a:rPr lang="ko-KR" altLang="en-US" sz="1400" u="sng" dirty="0"/>
              <a:t>범죄의 혐의와 수사</a:t>
            </a:r>
            <a:r>
              <a:rPr lang="en-US" altLang="ko-KR" sz="1400" dirty="0"/>
              <a:t>, </a:t>
            </a:r>
            <a:r>
              <a:rPr lang="ko-KR" altLang="en-US" sz="1400" dirty="0"/>
              <a:t>② </a:t>
            </a:r>
            <a:r>
              <a:rPr lang="ko-KR" altLang="en-US" sz="1400" u="sng" dirty="0"/>
              <a:t>소송조건과 수사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수사는 수사의 목적을 달성하기 위하여 </a:t>
            </a:r>
            <a:r>
              <a:rPr lang="ko-KR" altLang="en-US" sz="1400" u="sng" dirty="0">
                <a:solidFill>
                  <a:srgbClr val="FF0000"/>
                </a:solidFill>
              </a:rPr>
              <a:t>필요한 경우에만 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수사의 필요성은 </a:t>
            </a:r>
            <a:r>
              <a:rPr lang="en-US" altLang="ko-KR" sz="1400" dirty="0"/>
              <a:t> </a:t>
            </a:r>
            <a:r>
              <a:rPr lang="ko-KR" altLang="en-US" sz="1400" dirty="0"/>
              <a:t>임의수사와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강제수사 모두의 조건 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① 범죄의 혐의와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수사는 </a:t>
            </a:r>
            <a:r>
              <a:rPr lang="ko-KR" altLang="en-US" sz="1400" u="sng" dirty="0">
                <a:solidFill>
                  <a:srgbClr val="FF0000"/>
                </a:solidFill>
              </a:rPr>
              <a:t>수사기관의 주관적 혐의에 의해서 개시됨</a:t>
            </a:r>
            <a:r>
              <a:rPr lang="en-US" altLang="ko-KR" sz="1400" u="sng" dirty="0"/>
              <a:t>. </a:t>
            </a:r>
            <a:r>
              <a:rPr lang="en-US" altLang="ko-KR" sz="1400" dirty="0"/>
              <a:t> </a:t>
            </a:r>
            <a:r>
              <a:rPr lang="ko-KR" altLang="en-US" sz="1400" dirty="0"/>
              <a:t>주관적  혐의란  </a:t>
            </a:r>
            <a:r>
              <a:rPr lang="ko-KR" altLang="en-US" sz="1400" dirty="0">
                <a:solidFill>
                  <a:srgbClr val="7030A0"/>
                </a:solidFill>
              </a:rPr>
              <a:t>구체적  사실에  근거</a:t>
            </a:r>
            <a:r>
              <a:rPr lang="ko-KR" altLang="en-US" sz="1400" dirty="0"/>
              <a:t>를  둔  수사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기관의 혐의를 의미하는 것이며</a:t>
            </a:r>
            <a:r>
              <a:rPr lang="en-US" altLang="ko-KR" sz="1400" dirty="0"/>
              <a:t>(</a:t>
            </a:r>
            <a:r>
              <a:rPr lang="ko-KR" altLang="en-US" sz="1400" dirty="0"/>
              <a:t>수사개시의 조건</a:t>
            </a:r>
            <a:r>
              <a:rPr lang="en-US" altLang="ko-KR" sz="1400" dirty="0"/>
              <a:t>),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주관적 혐의만으로  수사를  인정할  경우  자칫  수사기관의  자의를  허용하는  결과가  되기  때문에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이러한 </a:t>
            </a:r>
            <a:r>
              <a:rPr lang="ko-KR" altLang="en-US" sz="1400" dirty="0">
                <a:solidFill>
                  <a:srgbClr val="7030A0"/>
                </a:solidFill>
              </a:rPr>
              <a:t>주관적 혐의에 대한 해석은 엄격해야 함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압수</a:t>
            </a:r>
            <a:r>
              <a:rPr lang="en-US" altLang="ko-KR" sz="1400" dirty="0"/>
              <a:t>. </a:t>
            </a:r>
            <a:r>
              <a:rPr lang="ko-KR" altLang="en-US" sz="1400" dirty="0"/>
              <a:t>수색 등 대물적 강제처분 가능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② 소송조건과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>
                <a:solidFill>
                  <a:srgbClr val="FF0000"/>
                </a:solidFill>
              </a:rPr>
              <a:t>수사는 </a:t>
            </a:r>
            <a:r>
              <a:rPr lang="ko-KR" altLang="en-US" sz="1400" u="sng" dirty="0">
                <a:solidFill>
                  <a:srgbClr val="FF0000"/>
                </a:solidFill>
              </a:rPr>
              <a:t>공소제기의 가능성이 있음을 요건</a:t>
            </a:r>
            <a:r>
              <a:rPr lang="ko-KR" altLang="en-US" sz="1400" dirty="0"/>
              <a:t>으로 함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수사와  공소제기는  별개의  절차가  아니므로  처음부터  공소제기의  가능성이  없을 때에는  수사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도  허용되지 않음</a:t>
            </a:r>
            <a:r>
              <a:rPr lang="en-US" altLang="ko-KR" sz="1400" dirty="0"/>
              <a:t>.  </a:t>
            </a:r>
            <a:r>
              <a:rPr lang="ko-KR" altLang="en-US" sz="1400" dirty="0"/>
              <a:t>친고죄</a:t>
            </a:r>
            <a:r>
              <a:rPr lang="en-US" altLang="ko-KR" sz="1400" dirty="0"/>
              <a:t>,  </a:t>
            </a:r>
            <a:r>
              <a:rPr lang="ko-KR" altLang="en-US" sz="1400" dirty="0" err="1"/>
              <a:t>반의사불벌죄에서</a:t>
            </a:r>
            <a:r>
              <a:rPr lang="ko-KR" altLang="en-US" sz="1400" dirty="0"/>
              <a:t> 고소</a:t>
            </a:r>
            <a:r>
              <a:rPr lang="en-US" altLang="ko-KR" sz="1400" dirty="0"/>
              <a:t>,  </a:t>
            </a:r>
            <a:r>
              <a:rPr lang="ko-KR" altLang="en-US" sz="1400" dirty="0"/>
              <a:t>처벌 희망  가능성이  있으면  수사가능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6. </a:t>
            </a:r>
            <a:r>
              <a:rPr lang="ko-KR" altLang="en-US" sz="3200" dirty="0" err="1"/>
              <a:t>수사의조건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100500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040560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(2) </a:t>
            </a:r>
            <a:r>
              <a:rPr lang="ko-KR" altLang="en-US" sz="1400" dirty="0" err="1">
                <a:solidFill>
                  <a:srgbClr val="FF0000"/>
                </a:solidFill>
              </a:rPr>
              <a:t>상당성</a:t>
            </a:r>
            <a:r>
              <a:rPr lang="en-US" altLang="ko-KR" sz="1400" dirty="0"/>
              <a:t>(</a:t>
            </a:r>
            <a:r>
              <a:rPr lang="ko-KR" altLang="en-US" sz="1400" dirty="0"/>
              <a:t>① </a:t>
            </a:r>
            <a:r>
              <a:rPr lang="ko-KR" altLang="en-US" sz="1400" u="sng" dirty="0"/>
              <a:t>수사비례의 원칙</a:t>
            </a:r>
            <a:r>
              <a:rPr lang="en-US" altLang="ko-KR" sz="1400" dirty="0"/>
              <a:t>, </a:t>
            </a:r>
            <a:r>
              <a:rPr lang="ko-KR" altLang="en-US" sz="1400" dirty="0"/>
              <a:t>② </a:t>
            </a:r>
            <a:r>
              <a:rPr lang="ko-KR" altLang="en-US" sz="1400" u="sng" dirty="0"/>
              <a:t>수사의 </a:t>
            </a:r>
            <a:r>
              <a:rPr lang="ko-KR" altLang="en-US" sz="1400" u="sng" dirty="0" err="1"/>
              <a:t>신의칙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u="sng" dirty="0"/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u="sng" dirty="0">
                <a:solidFill>
                  <a:srgbClr val="FF0000"/>
                </a:solidFill>
              </a:rPr>
              <a:t>수사의  </a:t>
            </a:r>
            <a:r>
              <a:rPr lang="ko-KR" altLang="en-US" sz="1400" u="sng" dirty="0" err="1">
                <a:solidFill>
                  <a:srgbClr val="FF0000"/>
                </a:solidFill>
              </a:rPr>
              <a:t>상당성이란</a:t>
            </a:r>
            <a:r>
              <a:rPr lang="ko-KR" altLang="en-US" sz="1400" u="sng" dirty="0">
                <a:solidFill>
                  <a:srgbClr val="FF0000"/>
                </a:solidFill>
              </a:rPr>
              <a:t>  수사의  필요성이  인정되는  경우에도  수사의  수단은  수사의  목적을  달성하는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en-US" altLang="ko-KR" sz="1400" u="sng" dirty="0">
                <a:solidFill>
                  <a:srgbClr val="FF0000"/>
                </a:solidFill>
              </a:rPr>
              <a:t> </a:t>
            </a:r>
            <a:r>
              <a:rPr lang="ko-KR" altLang="en-US" sz="1400" u="sng" dirty="0">
                <a:solidFill>
                  <a:srgbClr val="FF0000"/>
                </a:solidFill>
              </a:rPr>
              <a:t>데 있어서  적절해야  한다는  원칙</a:t>
            </a:r>
            <a:r>
              <a:rPr lang="ko-KR" altLang="en-US" sz="1400" dirty="0"/>
              <a:t>을  말하며</a:t>
            </a:r>
            <a:r>
              <a:rPr lang="en-US" altLang="ko-KR" sz="1400" dirty="0"/>
              <a:t>, </a:t>
            </a:r>
            <a:r>
              <a:rPr lang="ko-KR" altLang="en-US" sz="1400" u="sng" dirty="0"/>
              <a:t>수사비례의  원칙과  </a:t>
            </a:r>
            <a:r>
              <a:rPr lang="ko-KR" altLang="en-US" sz="1400" u="sng" dirty="0" err="1"/>
              <a:t>신의칙을</a:t>
            </a:r>
            <a:r>
              <a:rPr lang="ko-KR" altLang="en-US" sz="1400" u="sng" dirty="0"/>
              <a:t>  그 내용</a:t>
            </a:r>
            <a:r>
              <a:rPr lang="ko-KR" altLang="en-US" sz="1400" dirty="0"/>
              <a:t>으로  함</a:t>
            </a:r>
            <a:r>
              <a:rPr lang="en-US" altLang="ko-KR" sz="1400" dirty="0"/>
              <a:t>.  </a:t>
            </a:r>
            <a:r>
              <a:rPr lang="ko-KR" altLang="en-US" sz="1400" dirty="0"/>
              <a:t>수사의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상당성은  수사에  대한  실질적인  한계가  됨으로써  국가권력의  남용을  제한하고  피의자의  기본권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침해를 가능한 한 </a:t>
            </a:r>
            <a:r>
              <a:rPr lang="en-US" altLang="ko-KR" sz="1400" dirty="0"/>
              <a:t> </a:t>
            </a:r>
            <a:r>
              <a:rPr lang="ko-KR" altLang="en-US" sz="1400" dirty="0"/>
              <a:t>축소시키는  역할을  함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① </a:t>
            </a:r>
            <a:r>
              <a:rPr lang="ko-KR" altLang="en-US" sz="1400" u="sng" dirty="0">
                <a:solidFill>
                  <a:srgbClr val="FF0000"/>
                </a:solidFill>
              </a:rPr>
              <a:t>수사비례의 원칙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수사처분은  그  목적을  달성하기  위한  </a:t>
            </a:r>
            <a:r>
              <a:rPr lang="ko-KR" altLang="en-US" sz="1400" dirty="0">
                <a:solidFill>
                  <a:srgbClr val="7030A0"/>
                </a:solidFill>
              </a:rPr>
              <a:t>최소한도에  그쳐야  한다는  원칙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적합성의  원칙 </a:t>
            </a:r>
            <a:r>
              <a:rPr lang="en-US" altLang="ko-KR" sz="1400" dirty="0"/>
              <a:t>:  </a:t>
            </a:r>
            <a:r>
              <a:rPr lang="ko-KR" altLang="en-US" sz="1400" dirty="0"/>
              <a:t>수사처분은  수사의  목적달성에  적합해야  하고 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최소침해의  원칙 </a:t>
            </a:r>
            <a:r>
              <a:rPr lang="en-US" altLang="ko-KR" sz="1400" dirty="0"/>
              <a:t>:  </a:t>
            </a:r>
            <a:r>
              <a:rPr lang="ko-KR" altLang="en-US" sz="1400" dirty="0"/>
              <a:t>목적을  달성하기  위해  필요최소한의  범위 내에서 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 </a:t>
            </a:r>
            <a:r>
              <a:rPr lang="ko-KR" altLang="en-US" sz="1400" dirty="0"/>
              <a:t>균형성의 원칙</a:t>
            </a:r>
            <a:r>
              <a:rPr lang="en-US" altLang="ko-KR" sz="1400" dirty="0"/>
              <a:t>:  </a:t>
            </a:r>
            <a:r>
              <a:rPr lang="ko-KR" altLang="en-US" sz="1400" dirty="0"/>
              <a:t>수사처분을  통한  침해와  </a:t>
            </a:r>
            <a:r>
              <a:rPr lang="ko-KR" altLang="en-US" sz="1400" dirty="0" err="1"/>
              <a:t>이익사이에</a:t>
            </a:r>
            <a:r>
              <a:rPr lang="ko-KR" altLang="en-US" sz="1400" dirty="0"/>
              <a:t>  균형이  유지되어 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   ② 수사의 </a:t>
            </a:r>
            <a:r>
              <a:rPr lang="ko-KR" altLang="en-US" sz="1400" dirty="0" err="1"/>
              <a:t>신의칙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수사처분은  </a:t>
            </a:r>
            <a:r>
              <a:rPr lang="ko-KR" altLang="en-US" sz="1400" dirty="0">
                <a:solidFill>
                  <a:srgbClr val="7030A0"/>
                </a:solidFill>
              </a:rPr>
              <a:t>사회통념상  용인되는  수단에  의해야  한다는  원칙</a:t>
            </a:r>
            <a:r>
              <a:rPr lang="ko-KR" altLang="en-US" sz="1400" dirty="0"/>
              <a:t>을  의미하며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이와  관련하여  특히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문제가  되는  것이  함정수사의  적법성의  문제임</a:t>
            </a:r>
            <a:r>
              <a:rPr lang="en-US" altLang="ko-KR" sz="1400" dirty="0"/>
              <a:t> 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6. </a:t>
            </a:r>
            <a:r>
              <a:rPr lang="ko-KR" altLang="en-US" sz="3200" dirty="0" err="1"/>
              <a:t>수사의조건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74315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60851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b="1" dirty="0"/>
              <a:t>3) </a:t>
            </a:r>
            <a:r>
              <a:rPr lang="ko-KR" altLang="en-US" sz="1400" b="1" dirty="0"/>
              <a:t>수사조건 위반의 효과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b="1" dirty="0"/>
          </a:p>
          <a:p>
            <a:pPr marL="0" indent="0" fontAlgn="base">
              <a:buNone/>
            </a:pPr>
            <a:r>
              <a:rPr lang="en-US" altLang="ko-KR" sz="1400" b="1" dirty="0"/>
              <a:t>    -  </a:t>
            </a:r>
            <a:r>
              <a:rPr lang="ko-KR" altLang="en-US" sz="1400" b="1" dirty="0"/>
              <a:t>위법수집 증거의  배제법칙에  의해  증거능력  부정</a:t>
            </a:r>
            <a:r>
              <a:rPr lang="en-US" altLang="ko-KR" sz="1400" b="1" dirty="0"/>
              <a:t>,  </a:t>
            </a:r>
            <a:r>
              <a:rPr lang="ko-KR" altLang="en-US" sz="1400" b="1" dirty="0" err="1"/>
              <a:t>준항고의</a:t>
            </a:r>
            <a:r>
              <a:rPr lang="ko-KR" altLang="en-US" sz="1400" b="1" dirty="0"/>
              <a:t> 대상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b="1" dirty="0"/>
              <a:t>    </a:t>
            </a:r>
          </a:p>
          <a:p>
            <a:pPr marL="0" indent="0" fontAlgn="base">
              <a:buNone/>
            </a:pPr>
            <a:r>
              <a:rPr lang="en-US" altLang="ko-KR" sz="1400" b="1" dirty="0"/>
              <a:t>     - </a:t>
            </a:r>
            <a:r>
              <a:rPr lang="ko-KR" altLang="en-US" sz="1400" b="1" dirty="0"/>
              <a:t>소송절차상  구속적부심사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구속취소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구속장소 감찰 등에 의한 구제  대상</a:t>
            </a:r>
            <a:endParaRPr lang="ko-KR" altLang="en-US" sz="1400" dirty="0"/>
          </a:p>
          <a:p>
            <a:pPr fontAlgn="base"/>
            <a:endParaRPr lang="en-US" altLang="ko-KR" sz="1400" b="1" dirty="0"/>
          </a:p>
          <a:p>
            <a:pPr marL="0" indent="0" fontAlgn="base">
              <a:buNone/>
            </a:pPr>
            <a:r>
              <a:rPr lang="en-US" altLang="ko-KR" sz="1400" b="1" dirty="0"/>
              <a:t>     - </a:t>
            </a:r>
            <a:r>
              <a:rPr lang="ko-KR" altLang="en-US" sz="1400" b="1" dirty="0"/>
              <a:t>손해배상청구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국가배상청구에 의한 구제  대상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6. </a:t>
            </a:r>
            <a:r>
              <a:rPr lang="ko-KR" altLang="en-US" sz="3200" dirty="0" err="1"/>
              <a:t>수사의조건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728853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4525963"/>
          </a:xfrm>
        </p:spPr>
        <p:txBody>
          <a:bodyPr>
            <a:noAutofit/>
          </a:bodyPr>
          <a:lstStyle/>
          <a:p>
            <a:pPr marL="0" indent="0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1. </a:t>
            </a:r>
            <a:r>
              <a:rPr lang="ko-KR" altLang="en-US" sz="1400" dirty="0">
                <a:latin typeface="+mj-lt"/>
              </a:rPr>
              <a:t>범죄수사의 가능성</a:t>
            </a:r>
            <a:endParaRPr lang="en-US" altLang="ko-KR" sz="1400" dirty="0">
              <a:latin typeface="+mj-lt"/>
            </a:endParaRPr>
          </a:p>
          <a:p>
            <a:pPr>
              <a:lnSpc>
                <a:spcPts val="1680"/>
              </a:lnSpc>
              <a:buAutoNum type="arabicPeriod"/>
            </a:pP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1)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범죄의 흔적</a:t>
            </a:r>
          </a:p>
          <a:p>
            <a:pPr marL="0" indent="0" fontAlgn="base">
              <a:lnSpc>
                <a:spcPts val="1680"/>
              </a:lnSpc>
              <a:buNone/>
            </a:pPr>
            <a:r>
              <a:rPr lang="ko-KR" altLang="en-US" sz="1400" dirty="0">
                <a:latin typeface="+mj-lt"/>
              </a:rPr>
              <a:t>     ➀ 모든 범죄행위는 그 과정에 반드시 흔적을 남김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완전범죄는 없음</a:t>
            </a:r>
          </a:p>
          <a:p>
            <a:pPr marL="0" indent="0" fontAlgn="base">
              <a:lnSpc>
                <a:spcPts val="1680"/>
              </a:lnSpc>
              <a:buNone/>
            </a:pPr>
            <a:r>
              <a:rPr lang="ko-KR" altLang="en-US" sz="1400" dirty="0">
                <a:latin typeface="+mj-lt"/>
              </a:rPr>
              <a:t>     ➁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범죄수사는  </a:t>
            </a:r>
            <a:r>
              <a:rPr lang="ko-KR" altLang="en-US" sz="1400" dirty="0" err="1">
                <a:solidFill>
                  <a:srgbClr val="FF0000"/>
                </a:solidFill>
                <a:latin typeface="+mj-lt"/>
              </a:rPr>
              <a:t>범적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흔적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)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을 통하여</a:t>
            </a:r>
            <a:r>
              <a:rPr lang="ko-KR" altLang="en-US" sz="1400" dirty="0">
                <a:latin typeface="+mj-lt"/>
              </a:rPr>
              <a:t> 사건의 전부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또는 일부를 추리하고 추 리에 대한 사실확인 과정</a:t>
            </a: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      </a:t>
            </a:r>
            <a:r>
              <a:rPr lang="ko-KR" altLang="en-US" sz="1400" dirty="0">
                <a:latin typeface="+mj-lt"/>
              </a:rPr>
              <a:t>으로 이루어지며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범죄와  흔적 사이에는  인과법칙 이 존재하므로  정상인이  추리로  범인의  행동과</a:t>
            </a: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      </a:t>
            </a:r>
            <a:r>
              <a:rPr lang="ko-KR" altLang="en-US" sz="1400" dirty="0">
                <a:latin typeface="+mj-lt"/>
              </a:rPr>
              <a:t>정을 추리해 나감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2)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범죄수사  가능성의  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3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대 근간</a:t>
            </a:r>
            <a:endParaRPr lang="en-US" altLang="ko-KR" sz="1400" dirty="0">
              <a:solidFill>
                <a:srgbClr val="FF0000"/>
              </a:solidFill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</a:t>
            </a:r>
            <a:r>
              <a:rPr lang="ko-KR" altLang="en-US" sz="1400" dirty="0">
                <a:latin typeface="+mj-lt"/>
              </a:rPr>
              <a:t>➀ 범죄는 인간의 행위이다</a:t>
            </a:r>
            <a:r>
              <a:rPr lang="en-US" altLang="ko-KR" sz="1400" dirty="0">
                <a:latin typeface="+mj-lt"/>
              </a:rPr>
              <a:t>.</a:t>
            </a:r>
            <a:endParaRPr lang="ko-KR" altLang="en-US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ko-KR" altLang="en-US" sz="1400" dirty="0">
                <a:latin typeface="+mj-lt"/>
              </a:rPr>
              <a:t>  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인간의 생물학적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심리학적 특징이 징표로 남아 이를 단서로 수사 진행</a:t>
            </a:r>
            <a:r>
              <a:rPr lang="en-US" altLang="ko-KR" sz="1400" dirty="0">
                <a:latin typeface="+mj-lt"/>
              </a:rPr>
              <a:t>(</a:t>
            </a:r>
            <a:r>
              <a:rPr lang="ko-KR" altLang="en-US" sz="1400" dirty="0">
                <a:latin typeface="+mj-lt"/>
              </a:rPr>
              <a:t>혈액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정액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수법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동기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언      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      </a:t>
            </a:r>
            <a:r>
              <a:rPr lang="ko-KR" altLang="en-US" sz="1400" dirty="0">
                <a:latin typeface="+mj-lt"/>
              </a:rPr>
              <a:t>어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인상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습관 등</a:t>
            </a:r>
            <a:r>
              <a:rPr lang="en-US" altLang="ko-KR" sz="1400" dirty="0">
                <a:latin typeface="+mj-lt"/>
              </a:rPr>
              <a:t>)</a:t>
            </a: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 </a:t>
            </a:r>
            <a:r>
              <a:rPr lang="ko-KR" altLang="en-US" sz="1400" dirty="0">
                <a:latin typeface="+mj-lt"/>
              </a:rPr>
              <a:t>➁ 범죄는 사회적 행동이다</a:t>
            </a:r>
            <a:r>
              <a:rPr lang="en-US" altLang="ko-KR" sz="1400" dirty="0">
                <a:latin typeface="+mj-lt"/>
              </a:rPr>
              <a:t>.</a:t>
            </a:r>
            <a:endParaRPr lang="ko-KR" altLang="en-US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ko-KR" altLang="en-US" sz="1400" dirty="0">
                <a:latin typeface="+mj-lt"/>
              </a:rPr>
              <a:t> 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사회적 법칙에 따른 흔적이 징표로 남아 이를 단서로 수사 진행</a:t>
            </a:r>
            <a:r>
              <a:rPr lang="en-US" altLang="ko-KR" sz="1400" dirty="0">
                <a:latin typeface="+mj-lt"/>
              </a:rPr>
              <a:t>(</a:t>
            </a:r>
            <a:r>
              <a:rPr lang="ko-KR" altLang="en-US" sz="1400" dirty="0">
                <a:latin typeface="+mj-lt"/>
              </a:rPr>
              <a:t>목격자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도구입수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인심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소문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성명 등</a:t>
            </a:r>
            <a:r>
              <a:rPr lang="en-US" altLang="ko-KR" sz="1400" dirty="0">
                <a:latin typeface="+mj-lt"/>
              </a:rPr>
              <a:t>)</a:t>
            </a: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 </a:t>
            </a:r>
            <a:r>
              <a:rPr lang="ko-KR" altLang="en-US" sz="1400" dirty="0">
                <a:latin typeface="+mj-lt"/>
              </a:rPr>
              <a:t>➂ 범죄는 물건 기타 자연현상을 수반한다</a:t>
            </a:r>
            <a:r>
              <a:rPr lang="en-US" altLang="ko-KR" sz="1400" dirty="0">
                <a:latin typeface="+mj-lt"/>
              </a:rPr>
              <a:t>.</a:t>
            </a:r>
            <a:endParaRPr lang="ko-KR" altLang="en-US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ko-KR" altLang="en-US" sz="1400" dirty="0">
                <a:latin typeface="+mj-lt"/>
              </a:rPr>
              <a:t> 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범죄는 자연현상 속에서 이루어지며 필연적으로 자연과학적 법칙에 따른 흔적이 징표로 남아 이를 단  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lnSpc>
                <a:spcPts val="1680"/>
              </a:lnSpc>
              <a:buNone/>
            </a:pPr>
            <a:r>
              <a:rPr lang="en-US" altLang="ko-KR" sz="1400" dirty="0">
                <a:latin typeface="+mj-lt"/>
              </a:rPr>
              <a:t>         </a:t>
            </a:r>
            <a:r>
              <a:rPr lang="ko-KR" altLang="en-US" sz="1400" dirty="0">
                <a:latin typeface="+mj-lt"/>
              </a:rPr>
              <a:t>서로 수사 진행</a:t>
            </a:r>
            <a:r>
              <a:rPr lang="en-US" altLang="ko-KR" sz="1400" dirty="0">
                <a:latin typeface="+mj-lt"/>
              </a:rPr>
              <a:t> (</a:t>
            </a:r>
            <a:r>
              <a:rPr lang="ko-KR" altLang="en-US" sz="1400" dirty="0">
                <a:latin typeface="+mj-lt"/>
              </a:rPr>
              <a:t>현장의 변화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사체변화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지문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족적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물건의 이동 등</a:t>
            </a:r>
            <a:r>
              <a:rPr lang="en-US" altLang="ko-KR" sz="1400" dirty="0">
                <a:latin typeface="+mj-lt"/>
              </a:rPr>
              <a:t>)</a:t>
            </a:r>
            <a:endParaRPr lang="ko-KR" altLang="en-US" sz="1400" dirty="0">
              <a:latin typeface="+mj-lt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</p:spTree>
    <p:extLst>
      <p:ext uri="{BB962C8B-B14F-4D97-AF65-F5344CB8AC3E}">
        <p14:creationId xmlns:p14="http://schemas.microsoft.com/office/powerpoint/2010/main" val="3900910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4525963"/>
          </a:xfrm>
        </p:spPr>
        <p:txBody>
          <a:bodyPr>
            <a:noAutofit/>
          </a:bodyPr>
          <a:lstStyle/>
          <a:p>
            <a:pPr marL="0" indent="0">
              <a:lnSpc>
                <a:spcPts val="1680"/>
              </a:lnSpc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범죄의 징표</a:t>
            </a:r>
            <a:endParaRPr lang="en-US" altLang="ko-KR" sz="1400" dirty="0"/>
          </a:p>
          <a:p>
            <a:pPr marL="0" indent="0">
              <a:lnSpc>
                <a:spcPts val="1680"/>
              </a:lnSpc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1) </a:t>
            </a:r>
            <a:r>
              <a:rPr lang="ko-KR" altLang="en-US" sz="1400" dirty="0"/>
              <a:t>범죄징표의 의의와 기능</a:t>
            </a:r>
            <a:endParaRPr lang="en-US" altLang="ko-KR" sz="1400" u="sng" dirty="0"/>
          </a:p>
          <a:p>
            <a:pPr marL="0" indent="0" fontAlgn="base">
              <a:buNone/>
            </a:pPr>
            <a:r>
              <a:rPr lang="en-US" altLang="ko-KR" sz="1400" dirty="0"/>
              <a:t>        -  </a:t>
            </a:r>
            <a:r>
              <a:rPr lang="ko-KR" altLang="en-US" sz="1400" u="sng" dirty="0">
                <a:solidFill>
                  <a:srgbClr val="FF0000"/>
                </a:solidFill>
              </a:rPr>
              <a:t>범죄징표란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u="sng" dirty="0">
                <a:solidFill>
                  <a:srgbClr val="FF0000"/>
                </a:solidFill>
              </a:rPr>
              <a:t>범죄행위에 수반하여 나타나는 내적</a:t>
            </a:r>
            <a:r>
              <a:rPr lang="en-US" altLang="ko-KR" sz="1400" u="sng" dirty="0">
                <a:solidFill>
                  <a:srgbClr val="FF0000"/>
                </a:solidFill>
              </a:rPr>
              <a:t>·</a:t>
            </a:r>
            <a:r>
              <a:rPr lang="ko-KR" altLang="en-US" sz="1400" u="sng" dirty="0">
                <a:solidFill>
                  <a:srgbClr val="FF0000"/>
                </a:solidFill>
              </a:rPr>
              <a:t>외적 현상의 일체</a:t>
            </a:r>
            <a:r>
              <a:rPr lang="ko-KR" altLang="en-US" sz="1400" dirty="0"/>
              <a:t>를 말하며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범죄의 외적 현상을 범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죄의 흔적 또는 </a:t>
            </a:r>
            <a:r>
              <a:rPr lang="ko-KR" altLang="en-US" sz="1400" dirty="0" err="1"/>
              <a:t>범적이라고</a:t>
            </a:r>
            <a:r>
              <a:rPr lang="ko-KR" altLang="en-US" sz="1400" dirty="0"/>
              <a:t> 함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범죄징표는 범인 및 범죄사실의 발견을 </a:t>
            </a:r>
            <a:r>
              <a:rPr lang="ko-KR" altLang="en-US" sz="1400" dirty="0">
                <a:solidFill>
                  <a:srgbClr val="FF0000"/>
                </a:solidFill>
              </a:rPr>
              <a:t>위한 </a:t>
            </a:r>
            <a:r>
              <a:rPr lang="en-US" altLang="ko-KR" sz="1400" dirty="0">
                <a:solidFill>
                  <a:srgbClr val="FF0000"/>
                </a:solidFill>
              </a:rPr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수사자료로서의 기능을 가질 뿐 아니라</a:t>
            </a:r>
            <a:r>
              <a:rPr lang="en-US" altLang="ko-KR" sz="1400" dirty="0">
                <a:solidFill>
                  <a:srgbClr val="FF0000"/>
                </a:solidFill>
              </a:rPr>
              <a:t>, 2) </a:t>
            </a:r>
            <a:r>
              <a:rPr lang="ko-KR" altLang="en-US" sz="1400" dirty="0">
                <a:solidFill>
                  <a:srgbClr val="FF0000"/>
                </a:solidFill>
              </a:rPr>
              <a:t>범인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  </a:t>
            </a:r>
            <a:r>
              <a:rPr lang="ko-KR" altLang="en-US" sz="1400" dirty="0">
                <a:solidFill>
                  <a:srgbClr val="FF0000"/>
                </a:solidFill>
              </a:rPr>
              <a:t>일시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범행장소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물건 등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수사의 요소를 확정하는 데에도 이용됨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rgbClr val="FF0000"/>
                </a:solidFill>
              </a:rPr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범죄징표의 형태</a:t>
            </a:r>
          </a:p>
          <a:p>
            <a:pPr marL="0" indent="0" fontAlgn="base">
              <a:buNone/>
            </a:pPr>
            <a:r>
              <a:rPr lang="en-US" altLang="ko-KR" sz="1400" dirty="0"/>
              <a:t>       (1) </a:t>
            </a:r>
            <a:r>
              <a:rPr lang="ko-KR" altLang="en-US" sz="1400" dirty="0"/>
              <a:t>생물학적 특징에 의한 징표 </a:t>
            </a:r>
            <a:r>
              <a:rPr lang="en-US" altLang="ko-KR" sz="1400" dirty="0"/>
              <a:t>- </a:t>
            </a:r>
            <a:r>
              <a:rPr lang="ko-KR" altLang="en-US" sz="1400" dirty="0"/>
              <a:t>① 인상</a:t>
            </a:r>
            <a:r>
              <a:rPr lang="en-US" altLang="ko-KR" sz="1400" dirty="0"/>
              <a:t>, </a:t>
            </a:r>
            <a:r>
              <a:rPr lang="ko-KR" altLang="en-US" sz="1400" dirty="0"/>
              <a:t>② 지문</a:t>
            </a:r>
            <a:r>
              <a:rPr lang="en-US" altLang="ko-KR" sz="1400" dirty="0"/>
              <a:t>, </a:t>
            </a:r>
            <a:r>
              <a:rPr lang="ko-KR" altLang="en-US" sz="1400" dirty="0"/>
              <a:t>③ 혈액형</a:t>
            </a:r>
            <a:r>
              <a:rPr lang="en-US" altLang="ko-KR" sz="1400" dirty="0"/>
              <a:t>, </a:t>
            </a:r>
            <a:r>
              <a:rPr lang="ko-KR" altLang="en-US" sz="1400" dirty="0"/>
              <a:t>④ </a:t>
            </a:r>
            <a:r>
              <a:rPr lang="en-US" altLang="ko-KR" sz="1400" dirty="0"/>
              <a:t>DNA</a:t>
            </a:r>
            <a:r>
              <a:rPr lang="ko-KR" altLang="en-US" sz="1400" dirty="0"/>
              <a:t>지문</a:t>
            </a:r>
            <a:r>
              <a:rPr lang="en-US" altLang="ko-KR" sz="1400" dirty="0"/>
              <a:t>, </a:t>
            </a:r>
            <a:r>
              <a:rPr lang="ko-KR" altLang="en-US" sz="1400" dirty="0"/>
              <a:t>⑤ 기타</a:t>
            </a:r>
          </a:p>
          <a:p>
            <a:pPr marL="0" indent="0" fontAlgn="base">
              <a:buNone/>
            </a:pPr>
            <a:r>
              <a:rPr lang="en-US" altLang="ko-KR" sz="1400" dirty="0"/>
              <a:t>       (2) </a:t>
            </a:r>
            <a:r>
              <a:rPr lang="ko-KR" altLang="en-US" sz="1400" dirty="0"/>
              <a:t>심리적 특징에 의한 징표</a:t>
            </a:r>
            <a:r>
              <a:rPr lang="en-US" altLang="ko-KR" sz="1400" dirty="0"/>
              <a:t>- </a:t>
            </a:r>
            <a:r>
              <a:rPr lang="ko-KR" altLang="en-US" sz="1400" dirty="0"/>
              <a:t>① 범죄심리의 수사에의 응용</a:t>
            </a:r>
            <a:r>
              <a:rPr lang="en-US" altLang="ko-KR" sz="1400" dirty="0"/>
              <a:t>, </a:t>
            </a:r>
            <a:r>
              <a:rPr lang="ko-KR" altLang="en-US" sz="1400" dirty="0"/>
              <a:t>② 범죄자의 성격</a:t>
            </a:r>
            <a:r>
              <a:rPr lang="en-US" altLang="ko-KR" sz="1400" dirty="0"/>
              <a:t>,</a:t>
            </a:r>
            <a:r>
              <a:rPr lang="ko-KR" altLang="en-US" sz="1400" dirty="0"/>
              <a:t> ③ 범죄자의 심리</a:t>
            </a:r>
          </a:p>
          <a:p>
            <a:pPr marL="0" indent="0" fontAlgn="base">
              <a:buNone/>
            </a:pPr>
            <a:r>
              <a:rPr lang="en-US" altLang="ko-KR" sz="1400" dirty="0"/>
              <a:t>       (3) </a:t>
            </a:r>
            <a:r>
              <a:rPr lang="ko-KR" altLang="en-US" sz="1400" dirty="0"/>
              <a:t>사회관계에 의한 징표 </a:t>
            </a:r>
            <a:r>
              <a:rPr lang="en-US" altLang="ko-KR" sz="1400" dirty="0"/>
              <a:t>- </a:t>
            </a:r>
            <a:r>
              <a:rPr lang="ko-KR" altLang="en-US" sz="1400" dirty="0"/>
              <a:t>① 사회적 지문</a:t>
            </a:r>
            <a:r>
              <a:rPr lang="en-US" altLang="ko-KR" sz="1400" dirty="0"/>
              <a:t>, </a:t>
            </a:r>
            <a:r>
              <a:rPr lang="ko-KR" altLang="en-US" sz="1400" dirty="0"/>
              <a:t>②사회적 파문이나 소문</a:t>
            </a:r>
            <a:r>
              <a:rPr lang="en-US" altLang="ko-KR" sz="1400" dirty="0"/>
              <a:t>, </a:t>
            </a:r>
            <a:r>
              <a:rPr lang="ko-KR" altLang="en-US" sz="1400" dirty="0"/>
              <a:t> ③ 지능범수사와 사회관계</a:t>
            </a:r>
          </a:p>
          <a:p>
            <a:pPr marL="0" indent="0" fontAlgn="base">
              <a:buNone/>
            </a:pPr>
            <a:r>
              <a:rPr lang="en-US" altLang="ko-KR" sz="1400" dirty="0"/>
              <a:t>       (4) </a:t>
            </a:r>
            <a:r>
              <a:rPr lang="ko-KR" altLang="en-US" sz="1400" dirty="0"/>
              <a:t>자연현상에 의한 징표 </a:t>
            </a:r>
            <a:r>
              <a:rPr lang="en-US" altLang="ko-KR" sz="1400" dirty="0"/>
              <a:t>- </a:t>
            </a:r>
            <a:r>
              <a:rPr lang="ko-KR" altLang="en-US" sz="1400" dirty="0"/>
              <a:t>① 일시의 확정</a:t>
            </a:r>
            <a:r>
              <a:rPr lang="en-US" altLang="ko-KR" sz="1400" dirty="0"/>
              <a:t>, </a:t>
            </a:r>
            <a:r>
              <a:rPr lang="ko-KR" altLang="en-US" sz="1400" dirty="0"/>
              <a:t>② 물건의 특정</a:t>
            </a:r>
            <a:r>
              <a:rPr lang="en-US" altLang="ko-KR" sz="1400" dirty="0"/>
              <a:t>, </a:t>
            </a:r>
            <a:r>
              <a:rPr lang="ko-KR" altLang="en-US" sz="1400" dirty="0"/>
              <a:t>③ 물건의 이동</a:t>
            </a:r>
            <a:r>
              <a:rPr lang="en-US" altLang="ko-KR" sz="1400" dirty="0"/>
              <a:t>, </a:t>
            </a:r>
            <a:r>
              <a:rPr lang="ko-KR" altLang="en-US" sz="1400" dirty="0"/>
              <a:t>④ 기타</a:t>
            </a:r>
          </a:p>
          <a:p>
            <a:pPr marL="0" indent="0" fontAlgn="base">
              <a:buNone/>
            </a:pPr>
            <a:r>
              <a:rPr lang="en-US" altLang="ko-KR" sz="1400" dirty="0"/>
              <a:t>       (5) </a:t>
            </a:r>
            <a:r>
              <a:rPr lang="ko-KR" altLang="en-US" sz="1400" dirty="0"/>
              <a:t>문서에 의한 징표 </a:t>
            </a:r>
            <a:r>
              <a:rPr lang="en-US" altLang="ko-KR" sz="1400" dirty="0"/>
              <a:t>- </a:t>
            </a:r>
            <a:r>
              <a:rPr lang="ko-KR" altLang="en-US" sz="1400" dirty="0"/>
              <a:t>① 지질감정 ② 사용잉크의 감정 ③ 문자의 감정</a:t>
            </a:r>
          </a:p>
          <a:p>
            <a:pPr marL="0" indent="0">
              <a:lnSpc>
                <a:spcPts val="1680"/>
              </a:lnSpc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</p:spTree>
    <p:extLst>
      <p:ext uri="{BB962C8B-B14F-4D97-AF65-F5344CB8AC3E}">
        <p14:creationId xmlns:p14="http://schemas.microsoft.com/office/powerpoint/2010/main" val="3760781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(1)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생물학적 특징에 의한 징표 </a:t>
            </a:r>
          </a:p>
          <a:p>
            <a:pPr fontAlgn="base"/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</a:t>
            </a:r>
            <a:r>
              <a:rPr lang="ko-KR" altLang="en-US" sz="1400" dirty="0">
                <a:latin typeface="+mj-lt"/>
              </a:rPr>
              <a:t>① 인상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>
                <a:latin typeface="+mj-lt"/>
              </a:rPr>
              <a:t>사진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 err="1">
                <a:latin typeface="+mj-lt"/>
              </a:rPr>
              <a:t>몽타쥬</a:t>
            </a:r>
            <a:r>
              <a:rPr lang="en-US" altLang="ko-KR" sz="1400" dirty="0">
                <a:latin typeface="+mj-lt"/>
              </a:rPr>
              <a:t>. </a:t>
            </a:r>
            <a:r>
              <a:rPr lang="ko-KR" altLang="en-US" sz="1400" dirty="0" err="1">
                <a:latin typeface="+mj-lt"/>
              </a:rPr>
              <a:t>선면수사</a:t>
            </a: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- </a:t>
            </a:r>
            <a:r>
              <a:rPr lang="ko-KR" altLang="en-US" sz="1400" dirty="0">
                <a:latin typeface="+mj-lt"/>
              </a:rPr>
              <a:t>얼굴모양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안색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머리모양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 err="1">
                <a:latin typeface="+mj-lt"/>
              </a:rPr>
              <a:t>머리색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 err="1">
                <a:latin typeface="+mj-lt"/>
              </a:rPr>
              <a:t>눈모양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 err="1">
                <a:latin typeface="+mj-lt"/>
              </a:rPr>
              <a:t>눈썹형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수염 등 사람의 특징을 통하여 수배 또는 범죄수법</a:t>
            </a:r>
            <a:br>
              <a:rPr lang="en-US" altLang="ko-KR" sz="1400" dirty="0">
                <a:latin typeface="+mj-lt"/>
              </a:rPr>
            </a:br>
            <a:r>
              <a:rPr lang="en-US" altLang="ko-KR" sz="1400" dirty="0">
                <a:latin typeface="+mj-lt"/>
              </a:rPr>
              <a:t>        </a:t>
            </a:r>
            <a:r>
              <a:rPr lang="ko-KR" altLang="en-US" sz="1400" dirty="0">
                <a:latin typeface="+mj-lt"/>
              </a:rPr>
              <a:t>자료로 이용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② 지문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만인부동</a:t>
            </a:r>
            <a:r>
              <a:rPr lang="en-US" altLang="ko-KR" sz="1400" dirty="0">
                <a:latin typeface="+mj-lt"/>
              </a:rPr>
              <a:t>·</a:t>
            </a:r>
            <a:r>
              <a:rPr lang="ko-KR" altLang="en-US" sz="1400" dirty="0" err="1">
                <a:latin typeface="+mj-lt"/>
              </a:rPr>
              <a:t>종생불변의</a:t>
            </a:r>
            <a:r>
              <a:rPr lang="ko-KR" altLang="en-US" sz="1400" dirty="0">
                <a:latin typeface="+mj-lt"/>
              </a:rPr>
              <a:t> </a:t>
            </a:r>
            <a:r>
              <a:rPr lang="en-US" altLang="ko-KR" sz="1400" dirty="0">
                <a:latin typeface="+mj-lt"/>
              </a:rPr>
              <a:t>2</a:t>
            </a:r>
            <a:r>
              <a:rPr lang="ko-KR" altLang="en-US" sz="1400" dirty="0">
                <a:latin typeface="+mj-lt"/>
              </a:rPr>
              <a:t>대 특징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가장 효과적이며 적극적인 동일인 증명기능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③ 혈액형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동일인이 아니라는 소극적인 증명의 기능만을 가질 뿐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④ </a:t>
            </a:r>
            <a:r>
              <a:rPr lang="en-US" altLang="ko-KR" sz="1400" dirty="0">
                <a:latin typeface="+mj-lt"/>
              </a:rPr>
              <a:t>DNA</a:t>
            </a:r>
            <a:r>
              <a:rPr lang="ko-KR" altLang="en-US" sz="1400" dirty="0">
                <a:latin typeface="+mj-lt"/>
              </a:rPr>
              <a:t>지문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- DNA </a:t>
            </a:r>
            <a:r>
              <a:rPr lang="ko-KR" altLang="en-US" sz="1400" dirty="0">
                <a:latin typeface="+mj-lt"/>
              </a:rPr>
              <a:t>각 부위는 극도의 개인편차로 인해 정확한 개인식별이 가능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- </a:t>
            </a:r>
            <a:r>
              <a:rPr lang="ko-KR" altLang="en-US" sz="1400" dirty="0">
                <a:latin typeface="+mj-lt"/>
              </a:rPr>
              <a:t>지문과 같은 대조자료가 보관되어 있지 않으면 확인이 어려움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   ※ </a:t>
            </a:r>
            <a:r>
              <a:rPr lang="ko-KR" altLang="en-US" sz="1400" dirty="0">
                <a:latin typeface="+mj-lt"/>
              </a:rPr>
              <a:t>일란성 쌍둥이는 동일함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</a:t>
            </a:r>
            <a:r>
              <a:rPr lang="ko-KR" altLang="en-US" sz="1400" dirty="0">
                <a:latin typeface="+mj-lt"/>
              </a:rPr>
              <a:t>⑤ 기타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신체의 불구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치아의 특징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모발의 특징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음성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동작 등도 생물학적 특징에 의한 징표로서 수사에 활용</a:t>
            </a:r>
          </a:p>
          <a:p>
            <a:pPr marL="0" indent="0">
              <a:lnSpc>
                <a:spcPts val="1680"/>
              </a:lnSpc>
              <a:buNone/>
            </a:pPr>
            <a:endParaRPr lang="ko-KR" altLang="en-US" sz="1400" dirty="0">
              <a:latin typeface="+mj-lt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</p:spTree>
    <p:extLst>
      <p:ext uri="{BB962C8B-B14F-4D97-AF65-F5344CB8AC3E}">
        <p14:creationId xmlns:p14="http://schemas.microsoft.com/office/powerpoint/2010/main" val="997068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심리적 특징에 의한 징표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① 범죄심리의 수사에의 응용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u="sng" dirty="0">
                <a:solidFill>
                  <a:srgbClr val="FF0000"/>
                </a:solidFill>
              </a:rPr>
              <a:t>원한</a:t>
            </a:r>
            <a:r>
              <a:rPr lang="en-US" altLang="ko-KR" sz="1400" u="sng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복수</a:t>
            </a:r>
            <a:r>
              <a:rPr lang="en-US" altLang="ko-KR" sz="1400" u="sng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치정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/>
              <a:t>등이며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범행시</a:t>
            </a:r>
            <a:r>
              <a:rPr lang="ko-KR" altLang="en-US" sz="1400" dirty="0"/>
              <a:t> 행위객체에 대한 타격의 부위와 횟수</a:t>
            </a:r>
            <a:r>
              <a:rPr lang="en-US" altLang="ko-KR" sz="1400" dirty="0"/>
              <a:t>, </a:t>
            </a:r>
            <a:r>
              <a:rPr lang="ko-KR" altLang="en-US" sz="1400" dirty="0"/>
              <a:t>손상 의 정도 및 형태를 통해서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추정이 가능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범죄심리에 관한 지식은 범죄징표의 발견은 물론 진술</a:t>
            </a:r>
            <a:r>
              <a:rPr lang="en-US" altLang="ko-KR" sz="1400" dirty="0"/>
              <a:t>, </a:t>
            </a:r>
            <a:r>
              <a:rPr lang="ko-KR" altLang="en-US" sz="1400" dirty="0"/>
              <a:t>도주</a:t>
            </a:r>
            <a:r>
              <a:rPr lang="en-US" altLang="ko-KR" sz="1400" dirty="0"/>
              <a:t>, </a:t>
            </a:r>
            <a:r>
              <a:rPr lang="ko-KR" altLang="en-US" sz="1400" dirty="0"/>
              <a:t>증거인멸</a:t>
            </a:r>
            <a:r>
              <a:rPr lang="en-US" altLang="ko-KR" sz="1400" dirty="0"/>
              <a:t>, </a:t>
            </a:r>
            <a:r>
              <a:rPr lang="ko-KR" altLang="en-US" sz="1400" dirty="0"/>
              <a:t>위 장 등의 심리를 포착하는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수사수단으로 활용할 수 있음</a:t>
            </a: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② 범죄자의 성격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가정환경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교육정도</a:t>
            </a:r>
            <a:r>
              <a:rPr lang="en-US" altLang="ko-KR" sz="1400" dirty="0"/>
              <a:t>, </a:t>
            </a:r>
            <a:r>
              <a:rPr lang="ko-KR" altLang="en-US" sz="1400" dirty="0"/>
              <a:t>직업관계</a:t>
            </a:r>
            <a:r>
              <a:rPr lang="en-US" altLang="ko-KR" sz="1400" dirty="0"/>
              <a:t>, </a:t>
            </a:r>
            <a:r>
              <a:rPr lang="ko-KR" altLang="en-US" sz="1400" dirty="0"/>
              <a:t>집단관계 등의 수사자료를 제공하여 수사관의 추리를 용이하게 해줌</a:t>
            </a:r>
            <a:r>
              <a:rPr lang="en-US" altLang="ko-KR" sz="1400" dirty="0"/>
              <a:t>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언행과 동작</a:t>
            </a:r>
            <a:r>
              <a:rPr lang="en-US" altLang="ko-KR" sz="1400" dirty="0"/>
              <a:t>, </a:t>
            </a:r>
            <a:r>
              <a:rPr lang="ko-KR" altLang="en-US" sz="1400" dirty="0"/>
              <a:t>범행수법 등에는 사람의 성격적 특징이 나타나므로 수 </a:t>
            </a:r>
            <a:r>
              <a:rPr lang="ko-KR" altLang="en-US" sz="1400" dirty="0" err="1"/>
              <a:t>사과정에서</a:t>
            </a:r>
            <a:r>
              <a:rPr lang="ko-KR" altLang="en-US" sz="1400" dirty="0"/>
              <a:t> 수집된 이러한 자료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를 이용하여 범인을 특정하는데 이용</a:t>
            </a:r>
          </a:p>
          <a:p>
            <a:pPr marL="0" indent="0">
              <a:lnSpc>
                <a:spcPts val="1680"/>
              </a:lnSpc>
              <a:buNone/>
            </a:pPr>
            <a:endParaRPr lang="ko-KR" altLang="en-US" sz="1400" dirty="0">
              <a:latin typeface="+mj-lt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</p:spTree>
    <p:extLst>
      <p:ext uri="{BB962C8B-B14F-4D97-AF65-F5344CB8AC3E}">
        <p14:creationId xmlns:p14="http://schemas.microsoft.com/office/powerpoint/2010/main" val="1768170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③ 범죄자의 심리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가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보통심리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정상인의 심리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범행동기</a:t>
            </a:r>
            <a:r>
              <a:rPr lang="en-US" altLang="ko-KR" sz="1400" dirty="0"/>
              <a:t>: </a:t>
            </a:r>
            <a:r>
              <a:rPr lang="ko-KR" altLang="en-US" sz="1400" dirty="0"/>
              <a:t>정상심리로서 원한</a:t>
            </a:r>
            <a:r>
              <a:rPr lang="en-US" altLang="ko-KR" sz="1400" dirty="0"/>
              <a:t>, </a:t>
            </a:r>
            <a:r>
              <a:rPr lang="ko-KR" altLang="en-US" sz="1400" dirty="0"/>
              <a:t>치정</a:t>
            </a:r>
            <a:r>
              <a:rPr lang="en-US" altLang="ko-KR" sz="1400" dirty="0"/>
              <a:t>, </a:t>
            </a:r>
            <a:r>
              <a:rPr lang="ko-KR" altLang="en-US" sz="1400" dirty="0"/>
              <a:t>미신</a:t>
            </a:r>
            <a:r>
              <a:rPr lang="en-US" altLang="ko-KR" sz="1400" dirty="0"/>
              <a:t>, </a:t>
            </a:r>
            <a:r>
              <a:rPr lang="ko-KR" altLang="en-US" sz="1400" dirty="0"/>
              <a:t>이욕 등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범행결의 단계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 </a:t>
            </a:r>
            <a:r>
              <a:rPr lang="en-US" altLang="ko-KR" sz="1400" dirty="0"/>
              <a:t>: </a:t>
            </a:r>
            <a:r>
              <a:rPr lang="ko-KR" altLang="en-US" sz="1400" dirty="0"/>
              <a:t>정상인은 징표로서 불안</a:t>
            </a:r>
            <a:r>
              <a:rPr lang="en-US" altLang="ko-KR" sz="1400" dirty="0"/>
              <a:t>, </a:t>
            </a:r>
            <a:r>
              <a:rPr lang="ko-KR" altLang="en-US" sz="1400" dirty="0"/>
              <a:t>초조</a:t>
            </a:r>
            <a:r>
              <a:rPr lang="en-US" altLang="ko-KR" sz="1400" dirty="0"/>
              <a:t>, </a:t>
            </a:r>
            <a:r>
              <a:rPr lang="ko-KR" altLang="en-US" sz="1400" dirty="0"/>
              <a:t>친지와의 상담 등 심리적 갈등과 흉기</a:t>
            </a:r>
            <a:r>
              <a:rPr lang="en-US" altLang="ko-KR" sz="1400" dirty="0"/>
              <a:t>. </a:t>
            </a:r>
            <a:r>
              <a:rPr lang="ko-KR" altLang="en-US" sz="1400" dirty="0"/>
              <a:t>용구의 준비</a:t>
            </a:r>
            <a:r>
              <a:rPr lang="en-US" altLang="ko-KR" sz="1400" dirty="0"/>
              <a:t>, </a:t>
            </a:r>
            <a:r>
              <a:rPr lang="ko-KR" altLang="en-US" sz="1400" dirty="0"/>
              <a:t>현장답사</a:t>
            </a:r>
            <a:r>
              <a:rPr lang="en-US" altLang="ko-KR" sz="1400" dirty="0"/>
              <a:t>, </a:t>
            </a:r>
            <a:r>
              <a:rPr lang="ko-KR" altLang="en-US" sz="1400" dirty="0"/>
              <a:t>알리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</a:t>
            </a:r>
            <a:r>
              <a:rPr lang="ko-KR" altLang="en-US" sz="1400" dirty="0" err="1"/>
              <a:t>바이</a:t>
            </a:r>
            <a:r>
              <a:rPr lang="ko-KR" altLang="en-US" sz="1400" dirty="0"/>
              <a:t> 공작 등 범죄실행을 위한 준비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범행의 심리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</a:t>
            </a:r>
            <a:r>
              <a:rPr lang="en-US" altLang="ko-KR" sz="1400" dirty="0"/>
              <a:t>: </a:t>
            </a:r>
            <a:r>
              <a:rPr lang="ko-KR" altLang="en-US" sz="1400" dirty="0"/>
              <a:t>목적달성에 필요하고 용이한 방법이용</a:t>
            </a:r>
            <a:r>
              <a:rPr lang="en-US" altLang="ko-KR" sz="1400" dirty="0"/>
              <a:t>, </a:t>
            </a:r>
            <a:r>
              <a:rPr lang="ko-KR" altLang="en-US" sz="1400" dirty="0"/>
              <a:t>범행에 익숙한 방법과 기술 활용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범행후의 심리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: </a:t>
            </a:r>
            <a:r>
              <a:rPr lang="ko-KR" altLang="en-US" sz="1400" dirty="0"/>
              <a:t>범행 후 흥분과 긴장의 해소로 일시적 안도감을 가지나</a:t>
            </a:r>
            <a:r>
              <a:rPr lang="en-US" altLang="ko-KR" sz="1400" dirty="0"/>
              <a:t>, </a:t>
            </a:r>
            <a:r>
              <a:rPr lang="ko-KR" altLang="en-US" sz="1400" dirty="0"/>
              <a:t>곧 후회와 체포에 대한 공포로 특수한 꿈</a:t>
            </a:r>
            <a:r>
              <a:rPr lang="en-US" altLang="ko-KR" sz="1400" dirty="0"/>
              <a:t>, </a:t>
            </a:r>
            <a:r>
              <a:rPr lang="ko-KR" altLang="en-US" sz="1400" dirty="0"/>
              <a:t>피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해자에 대한 위로</a:t>
            </a:r>
            <a:r>
              <a:rPr lang="en-US" altLang="ko-KR" sz="1400" dirty="0"/>
              <a:t>(</a:t>
            </a:r>
            <a:r>
              <a:rPr lang="ko-KR" altLang="en-US" sz="1400" dirty="0"/>
              <a:t>장례참석 등</a:t>
            </a:r>
            <a:r>
              <a:rPr lang="en-US" altLang="ko-KR" sz="1400" dirty="0"/>
              <a:t>), </a:t>
            </a:r>
            <a:r>
              <a:rPr lang="ko-KR" altLang="en-US" sz="1400" dirty="0"/>
              <a:t>친지에의 고백</a:t>
            </a:r>
            <a:r>
              <a:rPr lang="en-US" altLang="ko-KR" sz="1400" dirty="0"/>
              <a:t>, </a:t>
            </a:r>
            <a:r>
              <a:rPr lang="ko-KR" altLang="en-US" sz="1400" dirty="0"/>
              <a:t>자살</a:t>
            </a:r>
            <a:r>
              <a:rPr lang="en-US" altLang="ko-KR" sz="1400" dirty="0"/>
              <a:t>, </a:t>
            </a:r>
            <a:r>
              <a:rPr lang="ko-KR" altLang="en-US" sz="1400" dirty="0"/>
              <a:t>도주</a:t>
            </a:r>
            <a:r>
              <a:rPr lang="en-US" altLang="ko-KR" sz="1400" dirty="0"/>
              <a:t>, </a:t>
            </a:r>
            <a:r>
              <a:rPr lang="ko-KR" altLang="en-US" sz="1400" dirty="0"/>
              <a:t>증거인멸</a:t>
            </a:r>
            <a:r>
              <a:rPr lang="en-US" altLang="ko-KR" sz="1400" dirty="0"/>
              <a:t>, </a:t>
            </a:r>
            <a:r>
              <a:rPr lang="ko-KR" altLang="en-US" sz="1400" dirty="0"/>
              <a:t>공작</a:t>
            </a:r>
            <a:r>
              <a:rPr lang="en-US" altLang="ko-KR" sz="1400" dirty="0"/>
              <a:t>(</a:t>
            </a:r>
            <a:r>
              <a:rPr lang="ko-KR" altLang="en-US" sz="1400" dirty="0"/>
              <a:t>알리바이 위장 등</a:t>
            </a:r>
            <a:r>
              <a:rPr lang="en-US" altLang="ko-KR" sz="1400" dirty="0"/>
              <a:t>), </a:t>
            </a:r>
            <a:r>
              <a:rPr lang="ko-KR" altLang="en-US" sz="1400" dirty="0"/>
              <a:t>변명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준비 등 심리적 징표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이상심리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범행의 심리과정에서 합리적인 일관성을 결한 것으로 정신병자</a:t>
            </a:r>
            <a:r>
              <a:rPr lang="en-US" altLang="ko-KR" sz="1400" dirty="0"/>
              <a:t>, </a:t>
            </a:r>
            <a:r>
              <a:rPr lang="ko-KR" altLang="en-US" sz="1400" dirty="0"/>
              <a:t>이상성격 자의 심리를 말하며 정상인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의 범행에 비하여 범행의 동기</a:t>
            </a:r>
            <a:r>
              <a:rPr lang="en-US" altLang="ko-KR" sz="1400" dirty="0"/>
              <a:t>, </a:t>
            </a:r>
            <a:r>
              <a:rPr lang="ko-KR" altLang="en-US" sz="1400" dirty="0"/>
              <a:t>범행과정</a:t>
            </a:r>
            <a:r>
              <a:rPr lang="en-US" altLang="ko-KR" sz="1400" dirty="0"/>
              <a:t>, </a:t>
            </a:r>
            <a:r>
              <a:rPr lang="ko-KR" altLang="en-US" sz="1400" dirty="0"/>
              <a:t>범행 후 행동 등에 대하여 추리를 하기가 쉽지 않다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범죄현장 및 주변을 통해서 수집된 자료를 바탕으로 종합적이고 면밀한 검토를 한 결과 일련의 범죄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과정에 </a:t>
            </a:r>
            <a:r>
              <a:rPr lang="ko-KR" altLang="en-US" sz="1400" dirty="0">
                <a:solidFill>
                  <a:srgbClr val="FF0000"/>
                </a:solidFill>
              </a:rPr>
              <a:t>합리적인 일관성이 결여되어 있다고 판단이 되면 </a:t>
            </a:r>
            <a:r>
              <a:rPr lang="ko-KR" altLang="en-US" sz="1400" dirty="0"/>
              <a:t>이상심리 소유자의 범행이 아닌가를 우선적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으로 검토해야 함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</p:spTree>
    <p:extLst>
      <p:ext uri="{BB962C8B-B14F-4D97-AF65-F5344CB8AC3E}">
        <p14:creationId xmlns:p14="http://schemas.microsoft.com/office/powerpoint/2010/main" val="692043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(3)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사회관계에 의한 징표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 ① 의의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사회관계는 범행의 동기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범인의 성격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범인의 도주로 등에 영향을 미치나 반대로 범죄가 사회관계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  </a:t>
            </a:r>
            <a:r>
              <a:rPr lang="ko-KR" altLang="en-US" sz="1400" dirty="0">
                <a:latin typeface="+mj-lt"/>
              </a:rPr>
              <a:t>에 영향을 미쳐 파문</a:t>
            </a:r>
            <a:r>
              <a:rPr lang="en-US" altLang="ko-KR" sz="1400" dirty="0">
                <a:latin typeface="+mj-lt"/>
              </a:rPr>
              <a:t>(</a:t>
            </a:r>
            <a:r>
              <a:rPr lang="ko-KR" altLang="en-US" sz="1400" dirty="0">
                <a:latin typeface="+mj-lt"/>
              </a:rPr>
              <a:t>소문</a:t>
            </a:r>
            <a:r>
              <a:rPr lang="en-US" altLang="ko-KR" sz="1400" dirty="0">
                <a:latin typeface="+mj-lt"/>
              </a:rPr>
              <a:t>)</a:t>
            </a:r>
            <a:r>
              <a:rPr lang="ko-KR" altLang="en-US" sz="1400" dirty="0">
                <a:latin typeface="+mj-lt"/>
              </a:rPr>
              <a:t>의 형태로 </a:t>
            </a:r>
            <a:r>
              <a:rPr lang="ko-KR" altLang="en-US" sz="1400" dirty="0" err="1">
                <a:latin typeface="+mj-lt"/>
              </a:rPr>
              <a:t>범적을</a:t>
            </a:r>
            <a:r>
              <a:rPr lang="ko-KR" altLang="en-US" sz="1400" dirty="0">
                <a:latin typeface="+mj-lt"/>
              </a:rPr>
              <a:t> 남김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② 사회적 지문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- </a:t>
            </a:r>
            <a:r>
              <a:rPr lang="ko-KR" altLang="en-US" sz="1400" dirty="0">
                <a:latin typeface="+mj-lt"/>
              </a:rPr>
              <a:t>사회연대관계는 과거의 사회와 관련된 </a:t>
            </a:r>
            <a:r>
              <a:rPr lang="ko-KR" altLang="en-US" sz="1400" dirty="0" err="1">
                <a:latin typeface="+mj-lt"/>
              </a:rPr>
              <a:t>종적관계와</a:t>
            </a:r>
            <a:r>
              <a:rPr lang="ko-KR" altLang="en-US" sz="1400" dirty="0">
                <a:latin typeface="+mj-lt"/>
              </a:rPr>
              <a:t> 현재의 사회와 관련된 </a:t>
            </a:r>
            <a:r>
              <a:rPr lang="ko-KR" altLang="en-US" sz="1400" dirty="0" err="1">
                <a:latin typeface="+mj-lt"/>
              </a:rPr>
              <a:t>횡적관계가</a:t>
            </a:r>
            <a:r>
              <a:rPr lang="ko-KR" altLang="en-US" sz="1400" dirty="0">
                <a:latin typeface="+mj-lt"/>
              </a:rPr>
              <a:t>   있으며 이를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  </a:t>
            </a:r>
            <a:r>
              <a:rPr lang="ko-KR" altLang="en-US" sz="1400" dirty="0">
                <a:latin typeface="+mj-lt"/>
              </a:rPr>
              <a:t>사람이 일생을 살아가는 동안 쉽게 혹은 수시로 변화하지 않기 때문에 사회적 지문이라고도 부름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- </a:t>
            </a:r>
            <a:r>
              <a:rPr lang="ko-KR" altLang="en-US" sz="1400" dirty="0">
                <a:latin typeface="+mj-lt"/>
              </a:rPr>
              <a:t>사회적 지문을 구성하는 요소로는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성명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주소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가족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주거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경력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일반경력 과 비행경력 포함</a:t>
            </a: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),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직업 </a:t>
            </a:r>
            <a:endParaRPr lang="en-US" altLang="ko-KR" sz="1400" dirty="0">
              <a:solidFill>
                <a:srgbClr val="FF0000"/>
              </a:solidFill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        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등</a:t>
            </a:r>
            <a:r>
              <a:rPr lang="ko-KR" altLang="en-US" sz="1400" dirty="0">
                <a:latin typeface="+mj-lt"/>
              </a:rPr>
              <a:t>이 있음</a:t>
            </a:r>
            <a:r>
              <a:rPr lang="en-US" altLang="ko-KR" sz="1400" dirty="0">
                <a:latin typeface="+mj-lt"/>
              </a:rPr>
              <a:t>. </a:t>
            </a: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- </a:t>
            </a:r>
            <a:r>
              <a:rPr lang="ko-KR" altLang="en-US" sz="1400" dirty="0">
                <a:latin typeface="+mj-lt"/>
              </a:rPr>
              <a:t>직업을 추정할 수 있는 자료</a:t>
            </a:r>
            <a:r>
              <a:rPr lang="en-US" altLang="ko-KR" sz="1400" dirty="0">
                <a:latin typeface="+mj-lt"/>
              </a:rPr>
              <a:t>: </a:t>
            </a:r>
            <a:r>
              <a:rPr lang="ko-KR" altLang="en-US" sz="1400" dirty="0">
                <a:latin typeface="+mj-lt"/>
              </a:rPr>
              <a:t>범인의 착의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머리모양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화술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범행의 방법 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③ 사회적 파문이나 소문</a:t>
            </a: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- </a:t>
            </a:r>
            <a:r>
              <a:rPr lang="ko-KR" altLang="en-US" sz="1400" dirty="0">
                <a:latin typeface="+mj-lt"/>
              </a:rPr>
              <a:t>소문은 범죄수사의 단서로 또는 수사의 자료로서 중요한 의미를 갖는다</a:t>
            </a:r>
            <a:r>
              <a:rPr lang="en-US" altLang="ko-KR" sz="1400" dirty="0">
                <a:latin typeface="+mj-lt"/>
              </a:rPr>
              <a:t>. </a:t>
            </a: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④ 지능범수사와 사회관계</a:t>
            </a:r>
          </a:p>
          <a:p>
            <a:pPr marL="0" indent="0" fontAlgn="base">
              <a:buNone/>
            </a:pPr>
            <a:r>
              <a:rPr lang="ko-KR" altLang="en-US" sz="1400" dirty="0">
                <a:latin typeface="+mj-lt"/>
              </a:rPr>
              <a:t>       </a:t>
            </a:r>
            <a:r>
              <a:rPr lang="en-US" altLang="ko-KR" sz="1400" dirty="0">
                <a:latin typeface="+mj-lt"/>
              </a:rPr>
              <a:t>- </a:t>
            </a:r>
            <a:r>
              <a:rPr lang="ko-KR" altLang="en-US" sz="1400" dirty="0">
                <a:latin typeface="+mj-lt"/>
              </a:rPr>
              <a:t>지능범은 사회의 발전에 편승하는 교묘한 범죄로서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지능범을 수사 하기 위 해서는 사회조직과 생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   </a:t>
            </a:r>
            <a:r>
              <a:rPr lang="ko-KR" altLang="en-US" sz="1400" dirty="0" err="1">
                <a:latin typeface="+mj-lt"/>
              </a:rPr>
              <a:t>활양식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정치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경제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교통 등에 관하여 광범한 지식과 자료를 수집</a:t>
            </a:r>
            <a:r>
              <a:rPr lang="en-US" altLang="ko-KR" sz="1400" dirty="0">
                <a:latin typeface="+mj-lt"/>
              </a:rPr>
              <a:t>·</a:t>
            </a:r>
            <a:r>
              <a:rPr lang="ko-KR" altLang="en-US" sz="1400" dirty="0">
                <a:latin typeface="+mj-lt"/>
              </a:rPr>
              <a:t>정리해두어야 함</a:t>
            </a: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0881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자연현상에 의한 징표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① 일시의 확정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살인사건</a:t>
            </a:r>
            <a:r>
              <a:rPr lang="en-US" altLang="ko-KR" sz="1400" dirty="0"/>
              <a:t>, </a:t>
            </a:r>
            <a:r>
              <a:rPr lang="ko-KR" altLang="en-US" sz="1400" dirty="0"/>
              <a:t>방화사건</a:t>
            </a:r>
            <a:r>
              <a:rPr lang="en-US" altLang="ko-KR" sz="1400" dirty="0"/>
              <a:t>, </a:t>
            </a:r>
            <a:r>
              <a:rPr lang="ko-KR" altLang="en-US" sz="1400" dirty="0"/>
              <a:t>알리바이에 다툼이 있는 사건 등 반증을 요하는 경우 절대적으로 일시의 확정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이 필요함</a:t>
            </a:r>
            <a:r>
              <a:rPr lang="en-US" altLang="ko-KR" sz="1400" dirty="0"/>
              <a:t>. 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>
                <a:solidFill>
                  <a:srgbClr val="FF0000"/>
                </a:solidFill>
              </a:rPr>
              <a:t>일력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일기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신문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일출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일몰</a:t>
            </a:r>
            <a:r>
              <a:rPr lang="en-US" altLang="ko-KR" sz="1400" dirty="0">
                <a:solidFill>
                  <a:srgbClr val="FF0000"/>
                </a:solidFill>
              </a:rPr>
              <a:t>, TV</a:t>
            </a:r>
            <a:r>
              <a:rPr lang="ko-KR" altLang="en-US" sz="1400" dirty="0">
                <a:solidFill>
                  <a:srgbClr val="FF0000"/>
                </a:solidFill>
              </a:rPr>
              <a:t>프로 정기배달물의 배달상태 </a:t>
            </a:r>
            <a:r>
              <a:rPr lang="ko-KR" altLang="en-US" sz="1400" dirty="0"/>
              <a:t>등과 같은 자료에 대한 면밀한 관찰도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매우 중요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② 물건의 특정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ko-KR" altLang="en-US" sz="1400" dirty="0">
                <a:solidFill>
                  <a:srgbClr val="7030A0"/>
                </a:solidFill>
              </a:rPr>
              <a:t>가</a:t>
            </a:r>
            <a:r>
              <a:rPr lang="en-US" altLang="ko-KR" sz="1400" dirty="0">
                <a:solidFill>
                  <a:srgbClr val="7030A0"/>
                </a:solidFill>
              </a:rPr>
              <a:t>. </a:t>
            </a:r>
            <a:r>
              <a:rPr lang="ko-KR" altLang="en-US" sz="1400" dirty="0">
                <a:solidFill>
                  <a:srgbClr val="7030A0"/>
                </a:solidFill>
              </a:rPr>
              <a:t>상식에 의한 물건의 특정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</a:t>
            </a:r>
            <a:r>
              <a:rPr lang="en-US" altLang="ko-KR" sz="1400" dirty="0"/>
              <a:t>- </a:t>
            </a:r>
            <a:r>
              <a:rPr lang="ko-KR" altLang="en-US" sz="1400" dirty="0"/>
              <a:t>시계</a:t>
            </a:r>
            <a:r>
              <a:rPr lang="en-US" altLang="ko-KR" sz="1400" dirty="0"/>
              <a:t>, </a:t>
            </a:r>
            <a:r>
              <a:rPr lang="ko-KR" altLang="en-US" sz="1400" dirty="0"/>
              <a:t>안경</a:t>
            </a:r>
            <a:r>
              <a:rPr lang="en-US" altLang="ko-KR" sz="1400" dirty="0"/>
              <a:t>, </a:t>
            </a:r>
            <a:r>
              <a:rPr lang="ko-KR" altLang="en-US" sz="1400" dirty="0"/>
              <a:t>양복지의 품종</a:t>
            </a:r>
            <a:r>
              <a:rPr lang="en-US" altLang="ko-KR" sz="1400" dirty="0"/>
              <a:t>, </a:t>
            </a:r>
            <a:r>
              <a:rPr lang="ko-KR" altLang="en-US" sz="1400" dirty="0"/>
              <a:t>부속품 명칭 등 물건의 종류 및 명칭에 대한 광범위한 상식을 이용하여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물건을 특정할 수 있음</a:t>
            </a:r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>
                <a:solidFill>
                  <a:srgbClr val="7030A0"/>
                </a:solidFill>
              </a:rPr>
              <a:t>나</a:t>
            </a:r>
            <a:r>
              <a:rPr lang="en-US" altLang="ko-KR" sz="1400" dirty="0">
                <a:solidFill>
                  <a:srgbClr val="7030A0"/>
                </a:solidFill>
              </a:rPr>
              <a:t>. </a:t>
            </a:r>
            <a:r>
              <a:rPr lang="ko-KR" altLang="en-US" sz="1400" dirty="0">
                <a:solidFill>
                  <a:srgbClr val="7030A0"/>
                </a:solidFill>
              </a:rPr>
              <a:t>특징에 의한 물건의 특정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</a:t>
            </a:r>
            <a:r>
              <a:rPr lang="en-US" altLang="ko-KR" sz="1400" dirty="0"/>
              <a:t>- </a:t>
            </a:r>
            <a:r>
              <a:rPr lang="ko-KR" altLang="en-US" sz="1400" dirty="0"/>
              <a:t>대량 생산품이 아닌 골동품</a:t>
            </a:r>
            <a:r>
              <a:rPr lang="en-US" altLang="ko-KR" sz="1400" dirty="0"/>
              <a:t>·</a:t>
            </a:r>
            <a:r>
              <a:rPr lang="ko-KR" altLang="en-US" sz="1400" dirty="0"/>
              <a:t>공예품 등에 대한 제조자 및 판매자의 확인과 시계번호</a:t>
            </a:r>
            <a:r>
              <a:rPr lang="en-US" altLang="ko-KR" sz="1400" dirty="0"/>
              <a:t>, </a:t>
            </a:r>
            <a:r>
              <a:rPr lang="ko-KR" altLang="en-US" sz="1400" dirty="0"/>
              <a:t>등록번호</a:t>
            </a:r>
            <a:r>
              <a:rPr lang="en-US" altLang="ko-KR" sz="1400" dirty="0"/>
              <a:t>, </a:t>
            </a:r>
            <a:r>
              <a:rPr lang="ko-KR" altLang="en-US" sz="1400" dirty="0"/>
              <a:t>보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석의 종류</a:t>
            </a:r>
            <a:r>
              <a:rPr lang="en-US" altLang="ko-KR" sz="1400" dirty="0"/>
              <a:t>, </a:t>
            </a:r>
            <a:r>
              <a:rPr lang="ko-KR" altLang="en-US" sz="1400" dirty="0"/>
              <a:t>자동차 엔진번호</a:t>
            </a:r>
            <a:r>
              <a:rPr lang="en-US" altLang="ko-KR" sz="1400" dirty="0"/>
              <a:t>, </a:t>
            </a:r>
            <a:r>
              <a:rPr lang="ko-KR" altLang="en-US" sz="1400" dirty="0"/>
              <a:t>반지의 마크 등을 통하여 물건에 대한 어느 정도의 특정이 가능</a:t>
            </a:r>
          </a:p>
          <a:p>
            <a:pPr marL="0" indent="0" fontAlgn="base">
              <a:buNone/>
            </a:pPr>
            <a:r>
              <a:rPr lang="ko-KR" altLang="en-US" sz="1400" dirty="0"/>
              <a:t>       </a:t>
            </a:r>
            <a:r>
              <a:rPr lang="ko-KR" altLang="en-US" sz="1400" dirty="0">
                <a:solidFill>
                  <a:srgbClr val="7030A0"/>
                </a:solidFill>
              </a:rPr>
              <a:t>다</a:t>
            </a:r>
            <a:r>
              <a:rPr lang="en-US" altLang="ko-KR" sz="1400" dirty="0">
                <a:solidFill>
                  <a:srgbClr val="7030A0"/>
                </a:solidFill>
              </a:rPr>
              <a:t>. </a:t>
            </a:r>
            <a:r>
              <a:rPr lang="ko-KR" altLang="en-US" sz="1400" dirty="0">
                <a:solidFill>
                  <a:srgbClr val="7030A0"/>
                </a:solidFill>
              </a:rPr>
              <a:t>사회적 부가물에 의한 물건의 특징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</a:t>
            </a:r>
            <a:r>
              <a:rPr lang="en-US" altLang="ko-KR" sz="1400" dirty="0"/>
              <a:t>-  </a:t>
            </a:r>
            <a:r>
              <a:rPr lang="ko-KR" altLang="en-US" sz="1400" dirty="0"/>
              <a:t>소지자의 성명표시</a:t>
            </a:r>
            <a:r>
              <a:rPr lang="en-US" altLang="ko-KR" sz="1400" dirty="0"/>
              <a:t>, </a:t>
            </a:r>
            <a:r>
              <a:rPr lang="ko-KR" altLang="en-US" sz="1400" dirty="0"/>
              <a:t>사용자의 습벽의 흔적</a:t>
            </a:r>
            <a:r>
              <a:rPr lang="en-US" altLang="ko-KR" sz="1400" dirty="0"/>
              <a:t>, </a:t>
            </a:r>
            <a:r>
              <a:rPr lang="ko-KR" altLang="en-US" sz="1400" dirty="0"/>
              <a:t>의복의 주름</a:t>
            </a:r>
            <a:r>
              <a:rPr lang="en-US" altLang="ko-KR" sz="1400" dirty="0"/>
              <a:t>, </a:t>
            </a:r>
            <a:r>
              <a:rPr lang="ko-KR" altLang="en-US" sz="1400" dirty="0"/>
              <a:t>모자 접는 방식</a:t>
            </a:r>
            <a:r>
              <a:rPr lang="en-US" altLang="ko-KR" sz="1400" dirty="0"/>
              <a:t>, </a:t>
            </a:r>
            <a:r>
              <a:rPr lang="ko-KR" altLang="en-US" sz="1400" dirty="0"/>
              <a:t>구두뒤축의 마모상태</a:t>
            </a:r>
            <a:r>
              <a:rPr lang="en-US" altLang="ko-KR" sz="1400" dirty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인체에서 분리된 혈액</a:t>
            </a:r>
            <a:r>
              <a:rPr lang="en-US" altLang="ko-KR" sz="1400" dirty="0"/>
              <a:t>·</a:t>
            </a:r>
            <a:r>
              <a:rPr lang="ko-KR" altLang="en-US" sz="1400" dirty="0"/>
              <a:t>정액</a:t>
            </a:r>
            <a:r>
              <a:rPr lang="en-US" altLang="ko-KR" sz="1400" dirty="0"/>
              <a:t>·</a:t>
            </a:r>
            <a:r>
              <a:rPr lang="ko-KR" altLang="en-US" sz="1400" dirty="0"/>
              <a:t>체액</a:t>
            </a:r>
            <a:r>
              <a:rPr lang="en-US" altLang="ko-KR" sz="1400" dirty="0"/>
              <a:t>·</a:t>
            </a:r>
            <a:r>
              <a:rPr lang="ko-KR" altLang="en-US" sz="1400" dirty="0"/>
              <a:t>분뇨  등</a:t>
            </a:r>
            <a:r>
              <a:rPr lang="en-US" altLang="ko-KR" sz="1400" dirty="0"/>
              <a:t>(</a:t>
            </a:r>
            <a:r>
              <a:rPr lang="ko-KR" altLang="en-US" sz="1400" dirty="0"/>
              <a:t>장애인의 걸음걸이</a:t>
            </a:r>
            <a:r>
              <a:rPr lang="en-US" altLang="ko-KR" sz="1400" dirty="0"/>
              <a:t>, </a:t>
            </a:r>
            <a:r>
              <a:rPr lang="ko-KR" altLang="en-US" sz="1400" dirty="0"/>
              <a:t>공사장의 인부의 바닥 마모형태에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의한 추리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30538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400" dirty="0"/>
              <a:t>③ 물건의 이동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물건의 이동에 중심을 두는 수사는 도범사건의 장물수사이다</a:t>
            </a:r>
            <a:r>
              <a:rPr lang="en-US" altLang="ko-KR" sz="1400" dirty="0"/>
              <a:t>. </a:t>
            </a:r>
            <a:r>
              <a:rPr lang="ko-KR" altLang="en-US" sz="1400" dirty="0"/>
              <a:t>장물수사 는 장물의 처분 및 은닉장소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에 대한 수사가 필요하며 이를 위해 장물 발견을 위한 이동 경로를 밝히는 수사가 우선 진행이 됨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ko-KR" altLang="en-US" sz="1400" dirty="0"/>
              <a:t>④ 기타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지문</a:t>
            </a:r>
            <a:r>
              <a:rPr lang="en-US" altLang="ko-KR" sz="1400" dirty="0"/>
              <a:t>·</a:t>
            </a:r>
            <a:r>
              <a:rPr lang="ko-KR" altLang="en-US" sz="1400" dirty="0"/>
              <a:t>족적</a:t>
            </a:r>
            <a:r>
              <a:rPr lang="en-US" altLang="ko-KR" sz="1400" dirty="0"/>
              <a:t>·</a:t>
            </a:r>
            <a:r>
              <a:rPr lang="ko-KR" altLang="en-US" sz="1400" dirty="0"/>
              <a:t>음식물의 소화상태 등으로 </a:t>
            </a:r>
            <a:r>
              <a:rPr lang="ko-KR" altLang="en-US" sz="1400" dirty="0" err="1"/>
              <a:t>범행일시나</a:t>
            </a:r>
            <a:r>
              <a:rPr lang="ko-KR" altLang="en-US" sz="1400" dirty="0"/>
              <a:t> 공범유무를 추리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0655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09939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(5) </a:t>
            </a:r>
            <a:r>
              <a:rPr lang="ko-KR" altLang="en-US" sz="1400" dirty="0">
                <a:solidFill>
                  <a:srgbClr val="FF0000"/>
                </a:solidFill>
              </a:rPr>
              <a:t>문서에 의한 징표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➀ 문자</a:t>
            </a:r>
            <a:r>
              <a:rPr lang="en-US" altLang="ko-KR" sz="1400" dirty="0"/>
              <a:t>: </a:t>
            </a:r>
            <a:r>
              <a:rPr lang="ko-KR" altLang="en-US" sz="1400" dirty="0"/>
              <a:t>필적감정 가능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➁ 잉크</a:t>
            </a:r>
            <a:r>
              <a:rPr lang="en-US" altLang="ko-KR" sz="1400" dirty="0"/>
              <a:t>: </a:t>
            </a:r>
            <a:r>
              <a:rPr lang="ko-KR" altLang="en-US" sz="1400" dirty="0"/>
              <a:t>제조회사</a:t>
            </a:r>
            <a:r>
              <a:rPr lang="en-US" altLang="ko-KR" sz="1400" dirty="0"/>
              <a:t>, </a:t>
            </a:r>
            <a:r>
              <a:rPr lang="ko-KR" altLang="en-US" sz="1400" dirty="0"/>
              <a:t>제조연도 추정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➂ 종이의 질</a:t>
            </a:r>
            <a:r>
              <a:rPr lang="en-US" altLang="ko-KR" sz="1400" dirty="0"/>
              <a:t>: </a:t>
            </a:r>
            <a:r>
              <a:rPr lang="ko-KR" altLang="en-US" sz="1400" dirty="0"/>
              <a:t>지폐</a:t>
            </a:r>
            <a:r>
              <a:rPr lang="en-US" altLang="ko-KR" sz="1400" dirty="0"/>
              <a:t>, </a:t>
            </a:r>
            <a:r>
              <a:rPr lang="ko-KR" altLang="en-US" sz="1400" dirty="0"/>
              <a:t>각종 인쇄물은 용도에 따라 종이의 질이 다름</a:t>
            </a:r>
            <a:r>
              <a:rPr lang="en-US" altLang="ko-KR" sz="1400" dirty="0"/>
              <a:t>.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 이러한 수사를 진행하기 위해서는 특히 문서의 </a:t>
            </a:r>
            <a:r>
              <a:rPr lang="ko-KR" altLang="en-US" sz="1400" dirty="0" err="1"/>
              <a:t>작성권자</a:t>
            </a:r>
            <a:r>
              <a:rPr lang="en-US" altLang="ko-KR" sz="1400" dirty="0"/>
              <a:t>, </a:t>
            </a:r>
            <a:r>
              <a:rPr lang="ko-KR" altLang="en-US" sz="1400" dirty="0"/>
              <a:t>절차</a:t>
            </a:r>
            <a:r>
              <a:rPr lang="en-US" altLang="ko-KR" sz="1400" dirty="0"/>
              <a:t>, </a:t>
            </a:r>
            <a:r>
              <a:rPr lang="ko-KR" altLang="en-US" sz="1400" dirty="0"/>
              <a:t>형식</a:t>
            </a:r>
            <a:r>
              <a:rPr lang="en-US" altLang="ko-KR" sz="1400" dirty="0"/>
              <a:t>, </a:t>
            </a:r>
            <a:r>
              <a:rPr lang="ko-KR" altLang="en-US" sz="1400" dirty="0"/>
              <a:t>결재 </a:t>
            </a:r>
            <a:r>
              <a:rPr lang="ko-KR" altLang="en-US" sz="1400" dirty="0" err="1"/>
              <a:t>권자</a:t>
            </a:r>
            <a:r>
              <a:rPr lang="en-US" altLang="ko-KR" sz="1400" dirty="0"/>
              <a:t>, </a:t>
            </a:r>
            <a:r>
              <a:rPr lang="ko-KR" altLang="en-US" sz="1400" dirty="0"/>
              <a:t>장부기입 등에 관한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광범위한 지식이 필요함</a:t>
            </a: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12187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099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3. </a:t>
            </a:r>
            <a:r>
              <a:rPr lang="ko-KR" altLang="en-US" sz="1400" dirty="0">
                <a:latin typeface="+mj-lt"/>
              </a:rPr>
              <a:t>수사선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1) </a:t>
            </a:r>
            <a:r>
              <a:rPr lang="ko-KR" altLang="en-US" sz="1400" dirty="0">
                <a:latin typeface="+mj-lt"/>
              </a:rPr>
              <a:t>개념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- </a:t>
            </a:r>
            <a:r>
              <a:rPr lang="ko-KR" altLang="en-US" sz="1400" dirty="0" err="1">
                <a:latin typeface="+mj-lt"/>
              </a:rPr>
              <a:t>수사선이란</a:t>
            </a:r>
            <a:r>
              <a:rPr lang="ko-KR" altLang="en-US" sz="1400" dirty="0">
                <a:latin typeface="+mj-lt"/>
              </a:rPr>
              <a:t>  </a:t>
            </a:r>
            <a:r>
              <a:rPr lang="ko-KR" altLang="en-US" sz="1400" u="sng" dirty="0">
                <a:solidFill>
                  <a:srgbClr val="FF0000"/>
                </a:solidFill>
                <a:latin typeface="+mj-lt"/>
              </a:rPr>
              <a:t>범죄현장에서의  자료수집</a:t>
            </a:r>
            <a:r>
              <a:rPr lang="en-US" altLang="ko-KR" sz="1400" u="sng" dirty="0">
                <a:solidFill>
                  <a:srgbClr val="FF0000"/>
                </a:solidFill>
                <a:latin typeface="+mj-lt"/>
              </a:rPr>
              <a:t>,  </a:t>
            </a:r>
            <a:r>
              <a:rPr lang="ko-KR" altLang="en-US" sz="1400" u="sng" dirty="0">
                <a:solidFill>
                  <a:srgbClr val="FF0000"/>
                </a:solidFill>
                <a:latin typeface="+mj-lt"/>
              </a:rPr>
              <a:t>탐문  등  수집된  자료를  바탕으로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추리한  결과  </a:t>
            </a:r>
            <a:r>
              <a:rPr lang="ko-KR" altLang="en-US" sz="1400" dirty="0" err="1">
                <a:solidFill>
                  <a:srgbClr val="FF0000"/>
                </a:solidFill>
                <a:latin typeface="+mj-lt"/>
              </a:rPr>
              <a:t>대략적으</a:t>
            </a:r>
            <a:endParaRPr lang="en-US" altLang="ko-KR" sz="1400" dirty="0">
              <a:solidFill>
                <a:srgbClr val="FF0000"/>
              </a:solidFill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  <a:latin typeface="+mj-lt"/>
              </a:rPr>
              <a:t>로 파악되는  수사의  대상  및  수사방향의  선</a:t>
            </a:r>
            <a:r>
              <a:rPr lang="en-US" altLang="ko-KR" sz="1400" dirty="0">
                <a:latin typeface="+mj-lt"/>
              </a:rPr>
              <a:t>(</a:t>
            </a:r>
            <a:r>
              <a:rPr lang="ko-KR" altLang="en-US" sz="1400" dirty="0" err="1">
                <a:latin typeface="+mj-lt"/>
              </a:rPr>
              <a:t>범죄수</a:t>
            </a:r>
            <a:r>
              <a:rPr lang="ko-KR" altLang="en-US" sz="1400" dirty="0">
                <a:latin typeface="+mj-lt"/>
              </a:rPr>
              <a:t> 사의 대상</a:t>
            </a:r>
            <a:r>
              <a:rPr lang="en-US" altLang="ko-KR" sz="1400" dirty="0">
                <a:latin typeface="+mj-lt"/>
              </a:rPr>
              <a:t>·</a:t>
            </a:r>
            <a:r>
              <a:rPr lang="ko-KR" altLang="en-US" sz="1400" dirty="0">
                <a:latin typeface="+mj-lt"/>
              </a:rPr>
              <a:t>방향으로 추리되는 범위</a:t>
            </a:r>
            <a:r>
              <a:rPr lang="en-US" altLang="ko-KR" sz="1400" dirty="0">
                <a:latin typeface="+mj-lt"/>
              </a:rPr>
              <a:t>)</a:t>
            </a:r>
            <a:endParaRPr lang="ko-KR" altLang="en-US" sz="1400" dirty="0">
              <a:latin typeface="+mj-lt"/>
            </a:endParaRPr>
          </a:p>
          <a:p>
            <a:pPr marL="0" indent="0" fontAlgn="base">
              <a:buNone/>
            </a:pP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- </a:t>
            </a:r>
            <a:r>
              <a:rPr lang="ko-KR" altLang="en-US" sz="1400" dirty="0">
                <a:latin typeface="+mj-lt"/>
              </a:rPr>
              <a:t>수사는  단서로서  알게  된  기초사실에  의하여  수사자료가  수집되고  그  자료를  기초로  무수한  추</a:t>
            </a: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   </a:t>
            </a:r>
            <a:r>
              <a:rPr lang="ko-KR" altLang="en-US" sz="1400" dirty="0">
                <a:latin typeface="+mj-lt"/>
              </a:rPr>
              <a:t>리를 전개하여 그 추리의 선을 쫓아 진전되는 것</a:t>
            </a:r>
          </a:p>
          <a:p>
            <a:pPr marL="0" indent="0" fontAlgn="base">
              <a:buNone/>
            </a:pP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latin typeface="+mj-lt"/>
              </a:rPr>
              <a:t>   - </a:t>
            </a:r>
            <a:r>
              <a:rPr lang="ko-KR" altLang="en-US" sz="1400" dirty="0">
                <a:latin typeface="+mj-lt"/>
              </a:rPr>
              <a:t>범죄사실에  공통되는  추리의  선으로  특정인이  수사선상에  올랐다는  것은  </a:t>
            </a:r>
            <a:r>
              <a:rPr lang="ko-KR" altLang="en-US" sz="1400" u="sng" dirty="0">
                <a:solidFill>
                  <a:srgbClr val="FF0000"/>
                </a:solidFill>
                <a:latin typeface="+mj-lt"/>
              </a:rPr>
              <a:t>구체적  인물이  동일선</a:t>
            </a:r>
            <a:endParaRPr lang="en-US" altLang="ko-KR" sz="1400" u="sng" dirty="0">
              <a:solidFill>
                <a:srgbClr val="FF0000"/>
              </a:solidFill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     </a:t>
            </a:r>
            <a:r>
              <a:rPr lang="ko-KR" altLang="en-US" sz="1400" u="sng" dirty="0">
                <a:solidFill>
                  <a:srgbClr val="FF0000"/>
                </a:solidFill>
                <a:latin typeface="+mj-lt"/>
              </a:rPr>
              <a:t>상의  추리대상이  되었다는  것을  의미</a:t>
            </a:r>
            <a:r>
              <a:rPr lang="ko-KR" altLang="en-US" sz="1400" dirty="0">
                <a:latin typeface="+mj-lt"/>
              </a:rPr>
              <a:t>하는데</a:t>
            </a:r>
            <a:r>
              <a:rPr lang="en-US" altLang="ko-KR" sz="1400" dirty="0">
                <a:latin typeface="+mj-lt"/>
              </a:rPr>
              <a:t>, </a:t>
            </a:r>
            <a:r>
              <a:rPr lang="ko-KR" altLang="en-US" sz="1400" dirty="0">
                <a:latin typeface="+mj-lt"/>
              </a:rPr>
              <a:t>이것이 바로 수사선임</a:t>
            </a: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5489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0993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2) </a:t>
            </a:r>
            <a:r>
              <a:rPr lang="ko-KR" altLang="en-US" sz="1400" dirty="0">
                <a:latin typeface="+mj-lt"/>
              </a:rPr>
              <a:t>종류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   </a:t>
            </a: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개인의 특징에 관한 수사선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신체적 특징</a:t>
            </a:r>
            <a:r>
              <a:rPr lang="en-US" altLang="ko-KR" sz="1400" dirty="0"/>
              <a:t>: </a:t>
            </a:r>
            <a:r>
              <a:rPr lang="ko-KR" altLang="en-US" sz="1400" dirty="0"/>
              <a:t>인상</a:t>
            </a:r>
            <a:r>
              <a:rPr lang="en-US" altLang="ko-KR" sz="1400" dirty="0"/>
              <a:t>, </a:t>
            </a:r>
            <a:r>
              <a:rPr lang="ko-KR" altLang="en-US" sz="1400" dirty="0"/>
              <a:t>지문</a:t>
            </a:r>
            <a:r>
              <a:rPr lang="en-US" altLang="ko-KR" sz="1400" dirty="0"/>
              <a:t>, </a:t>
            </a:r>
            <a:r>
              <a:rPr lang="ko-KR" altLang="en-US" sz="1400" dirty="0"/>
              <a:t>혈액형</a:t>
            </a:r>
            <a:r>
              <a:rPr lang="en-US" altLang="ko-KR" sz="1400" dirty="0"/>
              <a:t>, </a:t>
            </a:r>
            <a:r>
              <a:rPr lang="ko-KR" altLang="en-US" sz="1400" dirty="0"/>
              <a:t>성별</a:t>
            </a:r>
            <a:r>
              <a:rPr lang="en-US" altLang="ko-KR" sz="1400" dirty="0"/>
              <a:t>, </a:t>
            </a:r>
            <a:r>
              <a:rPr lang="ko-KR" altLang="en-US" sz="1400" dirty="0"/>
              <a:t>연령 등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심리적 특징</a:t>
            </a:r>
            <a:r>
              <a:rPr lang="en-US" altLang="ko-KR" sz="1400" dirty="0"/>
              <a:t>: </a:t>
            </a:r>
            <a:r>
              <a:rPr lang="ko-KR" altLang="en-US" sz="1400" dirty="0"/>
              <a:t>수법</a:t>
            </a:r>
            <a:r>
              <a:rPr lang="en-US" altLang="ko-KR" sz="1400" dirty="0"/>
              <a:t>, </a:t>
            </a:r>
            <a:r>
              <a:rPr lang="ko-KR" altLang="en-US" sz="1400" dirty="0"/>
              <a:t>습관</a:t>
            </a:r>
            <a:r>
              <a:rPr lang="en-US" altLang="ko-KR" sz="1400" dirty="0"/>
              <a:t>, </a:t>
            </a:r>
            <a:r>
              <a:rPr lang="ko-KR" altLang="en-US" sz="1400" dirty="0"/>
              <a:t>동기</a:t>
            </a:r>
            <a:r>
              <a:rPr lang="en-US" altLang="ko-KR" sz="1400" dirty="0"/>
              <a:t>, </a:t>
            </a:r>
            <a:r>
              <a:rPr lang="ko-KR" altLang="en-US" sz="1400" dirty="0"/>
              <a:t>범행 후의 행동</a:t>
            </a:r>
            <a:r>
              <a:rPr lang="en-US" altLang="ko-KR" sz="1400" dirty="0"/>
              <a:t>, </a:t>
            </a:r>
            <a:r>
              <a:rPr lang="ko-KR" altLang="en-US" sz="1400" dirty="0"/>
              <a:t>언어</a:t>
            </a:r>
            <a:r>
              <a:rPr lang="en-US" altLang="ko-KR" sz="1400" dirty="0"/>
              <a:t>, </a:t>
            </a:r>
            <a:r>
              <a:rPr lang="ko-KR" altLang="en-US" sz="1400" dirty="0"/>
              <a:t>성격 등</a:t>
            </a:r>
          </a:p>
          <a:p>
            <a:pPr marL="0" indent="0" fontAlgn="base">
              <a:buNone/>
            </a:pPr>
            <a:r>
              <a:rPr lang="en-US" altLang="ko-KR" sz="1400" dirty="0"/>
              <a:t>      ※ </a:t>
            </a:r>
            <a:r>
              <a:rPr lang="ko-KR" altLang="en-US" sz="1400" dirty="0"/>
              <a:t>목격자에 의한 인상을 몽타주로 작성</a:t>
            </a:r>
            <a:r>
              <a:rPr lang="en-US" altLang="ko-KR" sz="1400" dirty="0"/>
              <a:t>, </a:t>
            </a:r>
            <a:r>
              <a:rPr lang="ko-KR" altLang="en-US" sz="1400" dirty="0"/>
              <a:t>현장지문을 지문자동검색기로 검색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사회관계에 관한 수사선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주거 및 </a:t>
            </a:r>
            <a:r>
              <a:rPr lang="ko-KR" altLang="en-US" sz="1400" dirty="0" err="1"/>
              <a:t>배회처</a:t>
            </a:r>
            <a:r>
              <a:rPr lang="en-US" altLang="ko-KR" sz="1400" dirty="0"/>
              <a:t>, </a:t>
            </a:r>
            <a:r>
              <a:rPr lang="ko-KR" altLang="en-US" sz="1400" dirty="0"/>
              <a:t>성명</a:t>
            </a:r>
            <a:r>
              <a:rPr lang="en-US" altLang="ko-KR" sz="1400" dirty="0"/>
              <a:t>, </a:t>
            </a:r>
            <a:r>
              <a:rPr lang="ko-KR" altLang="en-US" sz="1400" dirty="0"/>
              <a:t>직업</a:t>
            </a:r>
            <a:r>
              <a:rPr lang="en-US" altLang="ko-KR" sz="1400" dirty="0"/>
              <a:t>, </a:t>
            </a:r>
            <a:r>
              <a:rPr lang="ko-KR" altLang="en-US" sz="1400" dirty="0"/>
              <a:t>비행경력</a:t>
            </a:r>
            <a:r>
              <a:rPr lang="en-US" altLang="ko-KR" sz="1400" dirty="0"/>
              <a:t>, </a:t>
            </a:r>
            <a:r>
              <a:rPr lang="ko-KR" altLang="en-US" sz="1400" dirty="0"/>
              <a:t>혼인관계</a:t>
            </a:r>
            <a:r>
              <a:rPr lang="en-US" altLang="ko-KR" sz="1400" dirty="0"/>
              <a:t>, </a:t>
            </a:r>
            <a:r>
              <a:rPr lang="ko-KR" altLang="en-US" sz="1400" dirty="0"/>
              <a:t>교우관계의 사회환경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행적</a:t>
            </a:r>
            <a:r>
              <a:rPr lang="en-US" altLang="ko-KR" sz="1400" dirty="0"/>
              <a:t>, </a:t>
            </a:r>
            <a:r>
              <a:rPr lang="ko-KR" altLang="en-US" sz="1400" dirty="0"/>
              <a:t>수법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집단성</a:t>
            </a:r>
            <a:r>
              <a:rPr lang="en-US" altLang="ko-KR" sz="1400" dirty="0"/>
              <a:t>, </a:t>
            </a:r>
            <a:r>
              <a:rPr lang="ko-KR" altLang="en-US" sz="1400" dirty="0"/>
              <a:t>행동방식</a:t>
            </a:r>
            <a:r>
              <a:rPr lang="en-US" altLang="ko-KR" sz="1400" dirty="0"/>
              <a:t>, </a:t>
            </a:r>
            <a:r>
              <a:rPr lang="ko-KR" altLang="en-US" sz="1400" dirty="0"/>
              <a:t>사용물건</a:t>
            </a:r>
            <a:r>
              <a:rPr lang="en-US" altLang="ko-KR" sz="1400" dirty="0"/>
              <a:t>, </a:t>
            </a:r>
            <a:r>
              <a:rPr lang="ko-KR" altLang="en-US" sz="1400" dirty="0"/>
              <a:t>문서</a:t>
            </a:r>
            <a:r>
              <a:rPr lang="en-US" altLang="ko-KR" sz="1400" dirty="0"/>
              <a:t>, </a:t>
            </a:r>
            <a:r>
              <a:rPr lang="ko-KR" altLang="en-US" sz="1400" dirty="0"/>
              <a:t>상거래 절차 등의 </a:t>
            </a:r>
            <a:r>
              <a:rPr lang="ko-KR" altLang="en-US" sz="1400" u="sng" dirty="0">
                <a:solidFill>
                  <a:srgbClr val="FF0000"/>
                </a:solidFill>
              </a:rPr>
              <a:t>행동유형</a:t>
            </a: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동기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사회적배경</a:t>
            </a:r>
            <a:r>
              <a:rPr lang="en-US" altLang="ko-KR" sz="1400" dirty="0"/>
              <a:t>, </a:t>
            </a:r>
            <a:r>
              <a:rPr lang="ko-KR" altLang="en-US" sz="1400" dirty="0"/>
              <a:t>풍설</a:t>
            </a:r>
            <a:r>
              <a:rPr lang="en-US" altLang="ko-KR" sz="1400" dirty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민심의 동향 등 </a:t>
            </a:r>
            <a:r>
              <a:rPr lang="ko-KR" altLang="en-US" sz="1400" u="sng" dirty="0">
                <a:solidFill>
                  <a:srgbClr val="FF0000"/>
                </a:solidFill>
              </a:rPr>
              <a:t>어떠한 범죄에 대한 사회적 파문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자연과학에 관한 수사선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물건의 제조자</a:t>
            </a:r>
            <a:r>
              <a:rPr lang="en-US" altLang="ko-KR" sz="1400" dirty="0"/>
              <a:t>·</a:t>
            </a:r>
            <a:r>
              <a:rPr lang="ko-KR" altLang="en-US" sz="1400" dirty="0"/>
              <a:t>판매자</a:t>
            </a:r>
            <a:r>
              <a:rPr lang="en-US" altLang="ko-KR" sz="1400" dirty="0"/>
              <a:t>·</a:t>
            </a:r>
            <a:r>
              <a:rPr lang="ko-KR" altLang="en-US" sz="1400" dirty="0"/>
              <a:t>소지자</a:t>
            </a:r>
            <a:r>
              <a:rPr lang="en-US" altLang="ko-KR" sz="1400" dirty="0"/>
              <a:t>, </a:t>
            </a:r>
            <a:r>
              <a:rPr lang="ko-KR" altLang="en-US" sz="1400" dirty="0"/>
              <a:t>물건에 대한 이화학적 검사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물건과 사회관계 등 물건의 특징과 물건의 소재장소 및 이동경로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물건의 이동</a:t>
            </a:r>
            <a:r>
              <a:rPr lang="en-US" altLang="ko-KR" sz="1400" dirty="0"/>
              <a:t>, </a:t>
            </a:r>
            <a:r>
              <a:rPr lang="ko-KR" altLang="en-US" sz="1400" dirty="0"/>
              <a:t>현장의 형상</a:t>
            </a:r>
            <a:r>
              <a:rPr lang="en-US" altLang="ko-KR" sz="1400" dirty="0"/>
              <a:t>, </a:t>
            </a:r>
            <a:r>
              <a:rPr lang="ko-KR" altLang="en-US" sz="1400" dirty="0"/>
              <a:t>유류된 물건</a:t>
            </a:r>
            <a:r>
              <a:rPr lang="en-US" altLang="ko-KR" sz="1400" dirty="0"/>
              <a:t>, </a:t>
            </a:r>
            <a:r>
              <a:rPr lang="ko-KR" altLang="en-US" sz="1400" dirty="0"/>
              <a:t>지리관계 등의 현장관찰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물건의 특징</a:t>
            </a:r>
            <a:r>
              <a:rPr lang="en-US" altLang="ko-KR" sz="1400" dirty="0"/>
              <a:t>·</a:t>
            </a:r>
            <a:r>
              <a:rPr lang="ko-KR" altLang="en-US" sz="1400" dirty="0"/>
              <a:t>내용</a:t>
            </a:r>
            <a:r>
              <a:rPr lang="en-US" altLang="ko-KR" sz="1400" dirty="0"/>
              <a:t>·</a:t>
            </a:r>
            <a:r>
              <a:rPr lang="ko-KR" altLang="en-US" sz="1400" dirty="0"/>
              <a:t>문서이동</a:t>
            </a:r>
            <a:r>
              <a:rPr lang="en-US" altLang="ko-KR" sz="1400" dirty="0"/>
              <a:t>, </a:t>
            </a:r>
            <a:r>
              <a:rPr lang="ko-KR" altLang="en-US" sz="1400" dirty="0"/>
              <a:t>인영 그리고 일시의 결정</a:t>
            </a:r>
            <a:r>
              <a:rPr lang="en-US" altLang="ko-KR" sz="1400" dirty="0"/>
              <a:t>, </a:t>
            </a:r>
            <a:r>
              <a:rPr lang="ko-KR" altLang="en-US" sz="1400" dirty="0"/>
              <a:t>기상</a:t>
            </a:r>
            <a:r>
              <a:rPr lang="en-US" altLang="ko-KR" sz="1400" dirty="0"/>
              <a:t>, </a:t>
            </a:r>
            <a:r>
              <a:rPr lang="ko-KR" altLang="en-US" sz="1400" dirty="0"/>
              <a:t>조류</a:t>
            </a:r>
            <a:r>
              <a:rPr lang="en-US" altLang="ko-KR" sz="1400" dirty="0"/>
              <a:t>, </a:t>
            </a:r>
            <a:r>
              <a:rPr lang="ko-KR" altLang="en-US" sz="1400" dirty="0"/>
              <a:t>지형</a:t>
            </a:r>
            <a:r>
              <a:rPr lang="en-US" altLang="ko-KR" sz="1400" dirty="0"/>
              <a:t>, </a:t>
            </a:r>
            <a:r>
              <a:rPr lang="ko-KR" altLang="en-US" sz="1400" dirty="0"/>
              <a:t>전기현상</a:t>
            </a:r>
            <a:r>
              <a:rPr lang="en-US" altLang="ko-KR" sz="1400" dirty="0"/>
              <a:t>, </a:t>
            </a:r>
            <a:r>
              <a:rPr lang="ko-KR" altLang="en-US" sz="1400" dirty="0"/>
              <a:t>폭발연료</a:t>
            </a:r>
            <a:r>
              <a:rPr lang="en-US" altLang="ko-KR" sz="1400" dirty="0"/>
              <a:t>, </a:t>
            </a:r>
            <a:r>
              <a:rPr lang="ko-KR" altLang="en-US" sz="1400" dirty="0"/>
              <a:t>법의학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적 현상 등 자연현상</a:t>
            </a: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34625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0993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2) </a:t>
            </a:r>
            <a:r>
              <a:rPr lang="ko-KR" altLang="en-US" sz="1400" dirty="0"/>
              <a:t>범죄징표와 수사선의 관계</a:t>
            </a: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en-US" altLang="ko-KR" sz="1400" dirty="0">
                <a:solidFill>
                  <a:srgbClr val="FF0000"/>
                </a:solidFill>
              </a:rPr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범죄징표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u="sng" dirty="0">
                <a:solidFill>
                  <a:srgbClr val="FF0000"/>
                </a:solidFill>
              </a:rPr>
              <a:t>합리적  지식에  기초한  이론적인  측면이  강하며</a:t>
            </a:r>
            <a:r>
              <a:rPr lang="en-US" altLang="ko-KR" sz="1400" dirty="0"/>
              <a:t>,  </a:t>
            </a:r>
            <a:r>
              <a:rPr lang="ko-KR" altLang="en-US" sz="1400" dirty="0"/>
              <a:t>수집된  여러 가지  </a:t>
            </a:r>
            <a:r>
              <a:rPr lang="ko-KR" altLang="en-US" sz="1400" dirty="0" err="1"/>
              <a:t>범적이</a:t>
            </a:r>
            <a:r>
              <a:rPr lang="ko-KR" altLang="en-US" sz="1400" dirty="0"/>
              <a:t>  범인  및  범죄사실의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어떤 것을  </a:t>
            </a:r>
            <a:r>
              <a:rPr lang="ko-KR" altLang="en-US" sz="1400" dirty="0" err="1"/>
              <a:t>징표하는가를</a:t>
            </a:r>
            <a:r>
              <a:rPr lang="ko-KR" altLang="en-US" sz="1400" dirty="0"/>
              <a:t>  수사지식을  기초로  하여  이 </a:t>
            </a:r>
            <a:r>
              <a:rPr lang="ko-KR" altLang="en-US" sz="1400" dirty="0" err="1"/>
              <a:t>론적으로</a:t>
            </a:r>
            <a:r>
              <a:rPr lang="ko-KR" altLang="en-US" sz="1400" dirty="0"/>
              <a:t>  정리한 것임</a:t>
            </a:r>
            <a:r>
              <a:rPr lang="en-US" altLang="ko-KR" sz="1400" dirty="0"/>
              <a:t>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범죄의  결과로  존재하는 ‘범행에서 징표로’의 이론적 체계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2) </a:t>
            </a:r>
            <a:r>
              <a:rPr lang="ko-KR" altLang="en-US" sz="1400" u="sng" dirty="0">
                <a:solidFill>
                  <a:srgbClr val="FF0000"/>
                </a:solidFill>
              </a:rPr>
              <a:t>수사선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구체적으로  수집된  </a:t>
            </a:r>
            <a:r>
              <a:rPr lang="ko-KR" altLang="en-US" sz="1400" dirty="0" err="1"/>
              <a:t>범적을</a:t>
            </a:r>
            <a:r>
              <a:rPr lang="ko-KR" altLang="en-US" sz="1400" dirty="0"/>
              <a:t>  기초로  범죄징표 이론을  응용하여  범인  및  범죄 사실을  추리하는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선을 의미하는 것으로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범죄징표 이론을  특정사건  수사에  응용하는  것</a:t>
            </a:r>
            <a:r>
              <a:rPr lang="ko-KR" altLang="en-US" sz="1400" dirty="0"/>
              <a:t>임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‘</a:t>
            </a:r>
            <a:r>
              <a:rPr lang="ko-KR" altLang="en-US" sz="1400" dirty="0"/>
              <a:t>범죄징표에서 범죄로’의 추리의 체계화</a:t>
            </a: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3651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30993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4. </a:t>
            </a:r>
            <a:r>
              <a:rPr lang="ko-KR" altLang="en-US" sz="1400" dirty="0">
                <a:latin typeface="+mj-lt"/>
              </a:rPr>
              <a:t>수사의 수단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1) </a:t>
            </a:r>
            <a:r>
              <a:rPr lang="ko-KR" altLang="en-US" sz="1400" dirty="0">
                <a:latin typeface="+mj-lt"/>
              </a:rPr>
              <a:t>개념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 - </a:t>
            </a:r>
            <a:r>
              <a:rPr lang="ko-KR" altLang="en-US" sz="1400" dirty="0"/>
              <a:t>이미 발생한 사건에 대하여 범죄의 흔적으로서 남겨진 징표를 수사기관이 입수하는 방법</a:t>
            </a:r>
            <a:r>
              <a:rPr lang="en-US" altLang="ko-KR" sz="1400" dirty="0"/>
              <a:t>, </a:t>
            </a:r>
            <a:r>
              <a:rPr lang="ko-KR" altLang="en-US" sz="1400" dirty="0"/>
              <a:t>즉  </a:t>
            </a:r>
            <a:r>
              <a:rPr lang="ko-KR" altLang="en-US" sz="1400" dirty="0">
                <a:solidFill>
                  <a:srgbClr val="FF0000"/>
                </a:solidFill>
              </a:rPr>
              <a:t>수사에 필요한 자료를 입수하는 방법</a:t>
            </a: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2) </a:t>
            </a:r>
            <a:r>
              <a:rPr lang="ko-KR" altLang="en-US" sz="1400" dirty="0">
                <a:latin typeface="+mj-lt"/>
              </a:rPr>
              <a:t>종류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 fontAlgn="base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듣는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범죄를 직접 경험했거나 또는 타인의 경험을 전문한 자의 기억을 증거화 하는 수사수단으로서 주로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u="sng" dirty="0">
                <a:solidFill>
                  <a:srgbClr val="FF0000"/>
                </a:solidFill>
              </a:rPr>
              <a:t>사람에 대한 조사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 ※ </a:t>
            </a:r>
            <a:r>
              <a:rPr lang="ko-KR" altLang="en-US" sz="1400" dirty="0"/>
              <a:t>용의자 조사</a:t>
            </a:r>
            <a:r>
              <a:rPr lang="en-US" altLang="ko-KR" sz="1400" dirty="0"/>
              <a:t>, </a:t>
            </a:r>
            <a:r>
              <a:rPr lang="ko-KR" altLang="en-US" sz="1400" dirty="0"/>
              <a:t>참고인 조사</a:t>
            </a:r>
            <a:r>
              <a:rPr lang="en-US" altLang="ko-KR" sz="1400" dirty="0"/>
              <a:t>, </a:t>
            </a:r>
            <a:r>
              <a:rPr lang="ko-KR" altLang="en-US" sz="1400" dirty="0"/>
              <a:t>풍설의 탐문 등</a:t>
            </a:r>
          </a:p>
          <a:p>
            <a:pPr marL="0" indent="0" fontAlgn="base">
              <a:buNone/>
            </a:pPr>
            <a:r>
              <a:rPr lang="en-US" altLang="ko-KR" sz="1400" dirty="0"/>
              <a:t>    (2) </a:t>
            </a:r>
            <a:r>
              <a:rPr lang="ko-KR" altLang="en-US" sz="1400" dirty="0"/>
              <a:t>보는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수사자료를 입수하여 증거화하는 수사수단으로서 광의의 현장관찰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u="sng" dirty="0">
                <a:solidFill>
                  <a:srgbClr val="FF0000"/>
                </a:solidFill>
              </a:rPr>
              <a:t>증거물의 발견</a:t>
            </a:r>
            <a:r>
              <a:rPr lang="en-US" altLang="ko-KR" sz="1400" u="sng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물건 또는 장소의 현상관찰</a:t>
            </a:r>
            <a:r>
              <a:rPr lang="en-US" altLang="ko-KR" sz="1400" u="sng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감식 등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(3) </a:t>
            </a:r>
            <a:r>
              <a:rPr lang="ko-KR" altLang="en-US" sz="1400" dirty="0"/>
              <a:t>추리수사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추리의 선에 따라 수사자료를 입수하는 수사수단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보는 수사와 듣는 수사를 전후해서 </a:t>
            </a:r>
            <a:r>
              <a:rPr lang="ko-KR" altLang="en-US" sz="1400" u="sng" dirty="0">
                <a:solidFill>
                  <a:srgbClr val="FF0000"/>
                </a:solidFill>
              </a:rPr>
              <a:t>양자를 보완</a:t>
            </a:r>
            <a:r>
              <a:rPr lang="en-US" altLang="ko-KR" sz="1400" u="sng" dirty="0">
                <a:solidFill>
                  <a:srgbClr val="FF0000"/>
                </a:solidFill>
              </a:rPr>
              <a:t>·</a:t>
            </a:r>
            <a:r>
              <a:rPr lang="ko-KR" altLang="en-US" sz="1400" u="sng" dirty="0">
                <a:solidFill>
                  <a:srgbClr val="FF0000"/>
                </a:solidFill>
              </a:rPr>
              <a:t>보충하는 수사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53090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09939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  <a:latin typeface="+mj-lt"/>
              </a:rPr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수사수단의 </a:t>
            </a:r>
            <a:r>
              <a:rPr lang="en-US" altLang="ko-KR" sz="1400" dirty="0">
                <a:solidFill>
                  <a:srgbClr val="FF0000"/>
                </a:solidFill>
              </a:rPr>
              <a:t>2</a:t>
            </a:r>
            <a:r>
              <a:rPr lang="ko-KR" altLang="en-US" sz="1400" dirty="0">
                <a:solidFill>
                  <a:srgbClr val="FF0000"/>
                </a:solidFill>
              </a:rPr>
              <a:t>방향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(1) </a:t>
            </a:r>
            <a:r>
              <a:rPr lang="ko-KR" altLang="en-US" sz="1400" dirty="0" err="1">
                <a:solidFill>
                  <a:srgbClr val="FF0000"/>
                </a:solidFill>
              </a:rPr>
              <a:t>횡적수사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- </a:t>
            </a:r>
            <a:r>
              <a:rPr lang="ko-KR" altLang="en-US" sz="1400" u="sng" dirty="0">
                <a:solidFill>
                  <a:srgbClr val="FF0000"/>
                </a:solidFill>
              </a:rPr>
              <a:t>수사자료수집을 위한 수사로서 폭을 넓혀 나가는 수사활동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>
                <a:solidFill>
                  <a:srgbClr val="7030A0"/>
                </a:solidFill>
              </a:rPr>
              <a:t>널리 범행에 </a:t>
            </a:r>
            <a:r>
              <a:rPr lang="ko-KR" altLang="en-US" sz="1400" dirty="0" err="1">
                <a:solidFill>
                  <a:srgbClr val="7030A0"/>
                </a:solidFill>
              </a:rPr>
              <a:t>관계있</a:t>
            </a:r>
            <a:r>
              <a:rPr lang="ko-KR" altLang="en-US" sz="1400" dirty="0">
                <a:solidFill>
                  <a:srgbClr val="7030A0"/>
                </a:solidFill>
              </a:rPr>
              <a:t> 는 모든 자료의 발견</a:t>
            </a:r>
            <a:r>
              <a:rPr lang="en-US" altLang="ko-KR" sz="1400" dirty="0">
                <a:solidFill>
                  <a:srgbClr val="7030A0"/>
                </a:solidFill>
              </a:rPr>
              <a:t>·</a:t>
            </a:r>
            <a:r>
              <a:rPr lang="ko-KR" altLang="en-US" sz="1400" dirty="0">
                <a:solidFill>
                  <a:srgbClr val="7030A0"/>
                </a:solidFill>
              </a:rPr>
              <a:t>수집을 목적으로 함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※ </a:t>
            </a:r>
            <a:r>
              <a:rPr lang="ko-KR" altLang="en-US" sz="1400" dirty="0">
                <a:solidFill>
                  <a:srgbClr val="7030A0"/>
                </a:solidFill>
              </a:rPr>
              <a:t>현장관찰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탐문수사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행적수사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잠복감시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미행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수색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감</a:t>
            </a:r>
            <a:r>
              <a:rPr lang="en-US" altLang="ko-KR" sz="1400" dirty="0">
                <a:solidFill>
                  <a:srgbClr val="7030A0"/>
                </a:solidFill>
              </a:rPr>
              <a:t>(</a:t>
            </a:r>
            <a:r>
              <a:rPr lang="ko-KR" altLang="en-US" sz="1400" dirty="0">
                <a:solidFill>
                  <a:srgbClr val="7030A0"/>
                </a:solidFill>
              </a:rPr>
              <a:t>별</a:t>
            </a:r>
            <a:r>
              <a:rPr lang="en-US" altLang="ko-KR" sz="1400" dirty="0">
                <a:solidFill>
                  <a:srgbClr val="7030A0"/>
                </a:solidFill>
              </a:rPr>
              <a:t>)</a:t>
            </a:r>
            <a:r>
              <a:rPr lang="ko-KR" altLang="en-US" sz="1400" dirty="0">
                <a:solidFill>
                  <a:srgbClr val="7030A0"/>
                </a:solidFill>
              </a:rPr>
              <a:t>수사 등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장점</a:t>
            </a:r>
            <a:r>
              <a:rPr lang="en-US" altLang="ko-KR" sz="1400" dirty="0"/>
              <a:t>: </a:t>
            </a:r>
            <a:r>
              <a:rPr lang="ko-KR" altLang="en-US" sz="1400" dirty="0"/>
              <a:t>광범위한 자료수집</a:t>
            </a:r>
            <a:r>
              <a:rPr lang="en-US" altLang="ko-KR" sz="1400" dirty="0"/>
              <a:t>, </a:t>
            </a:r>
            <a:r>
              <a:rPr lang="ko-KR" altLang="en-US" sz="1400" u="sng" dirty="0"/>
              <a:t>사건의 신중한 판단 및 수사의 확실성을 기함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단점</a:t>
            </a:r>
            <a:r>
              <a:rPr lang="en-US" altLang="ko-KR" sz="1400" dirty="0"/>
              <a:t>: </a:t>
            </a:r>
            <a:r>
              <a:rPr lang="ko-KR" altLang="en-US" sz="1400" dirty="0"/>
              <a:t>소요되는 노력과 시간에 비해 비경제적임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rgbClr val="FF0000"/>
                </a:solidFill>
              </a:rPr>
              <a:t>2) </a:t>
            </a:r>
            <a:r>
              <a:rPr lang="ko-KR" altLang="en-US" sz="1400" dirty="0" err="1">
                <a:solidFill>
                  <a:srgbClr val="FF0000"/>
                </a:solidFill>
              </a:rPr>
              <a:t>종적수사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수사자료에 의한 수사로서 </a:t>
            </a:r>
            <a:r>
              <a:rPr lang="ko-KR" altLang="en-US" sz="1400" dirty="0">
                <a:solidFill>
                  <a:srgbClr val="FF0000"/>
                </a:solidFill>
              </a:rPr>
              <a:t>수집된 특정자료의 성질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이동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특징 등을 깊이 관찰하여 범인에 </a:t>
            </a:r>
            <a:r>
              <a:rPr lang="ko-KR" altLang="en-US" sz="1400" dirty="0" err="1">
                <a:solidFill>
                  <a:srgbClr val="FF0000"/>
                </a:solidFill>
              </a:rPr>
              <a:t>도달</a:t>
            </a:r>
            <a:r>
              <a:rPr lang="ko-KR" altLang="en-US" sz="1400" dirty="0" err="1"/>
              <a:t>하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는 수사활동 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※ </a:t>
            </a:r>
            <a:r>
              <a:rPr lang="ko-KR" altLang="en-US" sz="1400" u="sng" dirty="0"/>
              <a:t>장물수사</a:t>
            </a:r>
            <a:r>
              <a:rPr lang="en-US" altLang="ko-KR" sz="1400" u="sng" dirty="0"/>
              <a:t>,</a:t>
            </a:r>
            <a:r>
              <a:rPr lang="ko-KR" altLang="en-US" sz="1400" dirty="0"/>
              <a:t> 인상특징수사</a:t>
            </a:r>
            <a:r>
              <a:rPr lang="en-US" altLang="ko-KR" sz="1400" dirty="0"/>
              <a:t>, </a:t>
            </a:r>
            <a:r>
              <a:rPr lang="ko-KR" altLang="en-US" sz="1400" u="sng" dirty="0"/>
              <a:t>유류품수사</a:t>
            </a:r>
            <a:r>
              <a:rPr lang="en-US" altLang="ko-KR" sz="1400" dirty="0"/>
              <a:t>, </a:t>
            </a:r>
            <a:r>
              <a:rPr lang="ko-KR" altLang="en-US" sz="1400" dirty="0"/>
              <a:t>수법수사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수배수사등</a:t>
            </a:r>
            <a:endParaRPr lang="ko-KR" altLang="en-US" sz="1400" dirty="0"/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74926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099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5. </a:t>
            </a:r>
            <a:r>
              <a:rPr lang="ko-KR" altLang="en-US" sz="1400" dirty="0">
                <a:latin typeface="+mj-lt"/>
              </a:rPr>
              <a:t>수사자료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1) </a:t>
            </a:r>
            <a:r>
              <a:rPr lang="ko-KR" altLang="en-US" sz="1400" dirty="0">
                <a:latin typeface="+mj-lt"/>
              </a:rPr>
              <a:t>개념</a:t>
            </a: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   - </a:t>
            </a:r>
            <a:r>
              <a:rPr lang="ko-KR" altLang="en-US" sz="1400" dirty="0"/>
              <a:t>범인 및 범죄사실을 밝히고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범죄와 범인과의 관계를 추리</a:t>
            </a:r>
            <a:r>
              <a:rPr lang="en-US" altLang="ko-KR" sz="1400" dirty="0"/>
              <a:t>․</a:t>
            </a:r>
            <a:r>
              <a:rPr lang="ko-KR" altLang="en-US" sz="1400" dirty="0"/>
              <a:t>판단하기 위하여 </a:t>
            </a:r>
            <a:r>
              <a:rPr lang="ko-KR" altLang="en-US" sz="1400" u="sng" dirty="0">
                <a:solidFill>
                  <a:srgbClr val="FF0000"/>
                </a:solidFill>
              </a:rPr>
              <a:t>수집되는 유형</a:t>
            </a:r>
            <a:r>
              <a:rPr lang="en-US" altLang="ko-KR" sz="1400" u="sng" dirty="0">
                <a:solidFill>
                  <a:srgbClr val="FF0000"/>
                </a:solidFill>
              </a:rPr>
              <a:t>․</a:t>
            </a:r>
            <a:r>
              <a:rPr lang="ko-KR" altLang="en-US" sz="1400" u="sng" dirty="0">
                <a:solidFill>
                  <a:srgbClr val="FF0000"/>
                </a:solidFill>
              </a:rPr>
              <a:t>무형의 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u="sng" dirty="0">
                <a:solidFill>
                  <a:srgbClr val="FF0000"/>
                </a:solidFill>
              </a:rPr>
              <a:t>증거가치 있는 자료와 수사활동에 도움이 되는 모든 자료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u="sng" dirty="0"/>
          </a:p>
          <a:p>
            <a:pPr marL="0" indent="0">
              <a:buNone/>
            </a:pPr>
            <a:r>
              <a:rPr lang="en-US" altLang="ko-KR" sz="1400" dirty="0"/>
              <a:t>2) </a:t>
            </a:r>
            <a:r>
              <a:rPr lang="ko-KR" altLang="en-US" sz="1400" dirty="0"/>
              <a:t>특징</a:t>
            </a:r>
          </a:p>
          <a:p>
            <a:pPr marL="0" indent="0" fontAlgn="base">
              <a:buNone/>
            </a:pPr>
            <a:r>
              <a:rPr lang="en-US" altLang="ko-KR" sz="1400" dirty="0"/>
              <a:t>       (1) </a:t>
            </a:r>
            <a:r>
              <a:rPr lang="ko-KR" altLang="en-US" sz="1400" dirty="0"/>
              <a:t>범죄수사의 주요대상이다</a:t>
            </a:r>
            <a:r>
              <a:rPr lang="en-US" altLang="ko-KR" sz="1400" dirty="0"/>
              <a:t>.</a:t>
            </a:r>
          </a:p>
          <a:p>
            <a:pPr marL="0" indent="0" fontAlgn="base">
              <a:buNone/>
            </a:pPr>
            <a:r>
              <a:rPr lang="en-US" altLang="ko-KR" sz="1400" dirty="0"/>
              <a:t>       (2) </a:t>
            </a:r>
            <a:r>
              <a:rPr lang="ko-KR" altLang="en-US" sz="1400" dirty="0"/>
              <a:t>수사과정에서 범인 및 범죄사실을 명백히 하는데 이용되는 자료이다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(3) </a:t>
            </a:r>
            <a:r>
              <a:rPr lang="ko-KR" altLang="en-US" sz="1400" dirty="0"/>
              <a:t>소송절차에서 증거자료로 이용</a:t>
            </a:r>
            <a:r>
              <a:rPr lang="en-US" altLang="ko-KR" sz="1400" dirty="0"/>
              <a:t>: </a:t>
            </a:r>
            <a:r>
              <a:rPr lang="ko-KR" altLang="en-US" sz="1400" dirty="0"/>
              <a:t>증언</a:t>
            </a:r>
            <a:r>
              <a:rPr lang="en-US" altLang="ko-KR" sz="1400" dirty="0"/>
              <a:t>. </a:t>
            </a:r>
            <a:r>
              <a:rPr lang="ko-KR" altLang="en-US" sz="1400" dirty="0"/>
              <a:t>증거물</a:t>
            </a:r>
          </a:p>
          <a:p>
            <a:pPr marL="0" indent="0" fontAlgn="base">
              <a:buNone/>
            </a:pPr>
            <a:r>
              <a:rPr lang="en-US" altLang="ko-KR" sz="1400" dirty="0"/>
              <a:t>       (4) </a:t>
            </a:r>
            <a:r>
              <a:rPr lang="ko-KR" altLang="en-US" sz="1400" dirty="0"/>
              <a:t>특정의 구체적 사건자료에 국한되지 않는다</a:t>
            </a:r>
            <a:r>
              <a:rPr lang="en-US" altLang="ko-KR" sz="1400" dirty="0"/>
              <a:t>.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수사자료의 가치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(1) </a:t>
            </a:r>
            <a:r>
              <a:rPr lang="ko-KR" altLang="en-US" sz="1400" dirty="0"/>
              <a:t>공판에서 증거로 제출되는 경우</a:t>
            </a:r>
            <a:r>
              <a:rPr lang="en-US" altLang="ko-KR" sz="1400" dirty="0"/>
              <a:t>: </a:t>
            </a:r>
            <a:r>
              <a:rPr lang="ko-KR" altLang="en-US" sz="1400" dirty="0"/>
              <a:t>법관의 심증형성을 위한 자료</a:t>
            </a:r>
          </a:p>
          <a:p>
            <a:pPr marL="0" indent="0" fontAlgn="base">
              <a:buNone/>
            </a:pPr>
            <a:r>
              <a:rPr lang="en-US" altLang="ko-KR" sz="1400" dirty="0"/>
              <a:t>       (2) </a:t>
            </a:r>
            <a:r>
              <a:rPr lang="ko-KR" altLang="en-US" sz="1400" dirty="0"/>
              <a:t>수사의 목적에 제공되는 경우</a:t>
            </a:r>
            <a:r>
              <a:rPr lang="en-US" altLang="ko-KR" sz="1400" dirty="0"/>
              <a:t>(</a:t>
            </a:r>
            <a:r>
              <a:rPr lang="ko-KR" altLang="en-US" sz="1400" dirty="0"/>
              <a:t>휴대폰 위치 추적자료 등 범인발견을 위한 자료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(3) </a:t>
            </a:r>
            <a:r>
              <a:rPr lang="ko-KR" altLang="en-US" sz="1400" dirty="0"/>
              <a:t>사실의  소명 자료로  제공되는  경우</a:t>
            </a:r>
            <a:r>
              <a:rPr lang="en-US" altLang="ko-KR" sz="1400" dirty="0"/>
              <a:t>(</a:t>
            </a:r>
            <a:r>
              <a:rPr lang="ko-KR" altLang="en-US" sz="1400" dirty="0"/>
              <a:t>구속영장 상 주거부정 소명자료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  </a:t>
            </a: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9914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09939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4) </a:t>
            </a:r>
            <a:r>
              <a:rPr lang="ko-KR" altLang="en-US" sz="1400" dirty="0"/>
              <a:t>수사자료의 종류</a:t>
            </a: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</a:t>
            </a:r>
            <a:r>
              <a:rPr lang="en-US" altLang="ko-KR" sz="1400" dirty="0">
                <a:solidFill>
                  <a:srgbClr val="FF0000"/>
                </a:solidFill>
              </a:rPr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기초자료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구체적인 사건수사와 관계없이 </a:t>
            </a:r>
            <a:r>
              <a:rPr lang="ko-KR" altLang="en-US" sz="1400" dirty="0">
                <a:solidFill>
                  <a:srgbClr val="7030A0"/>
                </a:solidFill>
              </a:rPr>
              <a:t>평소의 수사 활동을 통하여 수집해 놓은 자료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 ※ </a:t>
            </a:r>
            <a:r>
              <a:rPr lang="ko-KR" altLang="en-US" sz="1400" dirty="0"/>
              <a:t>범죄와  관계 있는</a:t>
            </a:r>
            <a:r>
              <a:rPr lang="en-US" altLang="ko-KR" sz="1400" dirty="0"/>
              <a:t>  </a:t>
            </a:r>
            <a:r>
              <a:rPr lang="ko-KR" altLang="en-US" sz="1400" dirty="0"/>
              <a:t>범죄통계</a:t>
            </a:r>
            <a:r>
              <a:rPr lang="en-US" altLang="ko-KR" sz="1400" dirty="0"/>
              <a:t>, </a:t>
            </a:r>
            <a:r>
              <a:rPr lang="ko-KR" altLang="en-US" sz="1400" dirty="0"/>
              <a:t>우범자 동향 파악</a:t>
            </a:r>
            <a:r>
              <a:rPr lang="en-US" altLang="ko-KR" sz="1400" dirty="0"/>
              <a:t>, </a:t>
            </a:r>
            <a:r>
              <a:rPr lang="ko-KR" altLang="en-US" sz="1400" dirty="0"/>
              <a:t>사회적 통계  등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(2) </a:t>
            </a:r>
            <a:r>
              <a:rPr lang="ko-KR" altLang="en-US" sz="1400" dirty="0">
                <a:solidFill>
                  <a:srgbClr val="FF0000"/>
                </a:solidFill>
              </a:rPr>
              <a:t>사건자료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7030A0"/>
                </a:solidFill>
              </a:rPr>
              <a:t>구체적인 범죄사건 수사와 관련하여 </a:t>
            </a:r>
            <a:r>
              <a:rPr lang="ko-KR" altLang="en-US" sz="1400" dirty="0"/>
              <a:t>그 사건의 수사방침수립과 범인 및 범 </a:t>
            </a:r>
            <a:r>
              <a:rPr lang="ko-KR" altLang="en-US" sz="1400" dirty="0" err="1"/>
              <a:t>죄사실의</a:t>
            </a:r>
            <a:r>
              <a:rPr lang="ko-KR" altLang="en-US" sz="1400" dirty="0"/>
              <a:t> 발견을 위하여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수집되는 모든 자료</a:t>
            </a:r>
          </a:p>
          <a:p>
            <a:pPr marL="0" indent="0" fontAlgn="base">
              <a:buNone/>
            </a:pPr>
            <a:r>
              <a:rPr lang="ko-KR" altLang="en-US" sz="1400" dirty="0"/>
              <a:t>       ➀ 유형자료</a:t>
            </a:r>
            <a:r>
              <a:rPr lang="en-US" altLang="ko-KR" sz="1400" dirty="0"/>
              <a:t>: </a:t>
            </a:r>
            <a:r>
              <a:rPr lang="ko-KR" altLang="en-US" sz="1400" dirty="0"/>
              <a:t>유류품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유류물</a:t>
            </a:r>
            <a:r>
              <a:rPr lang="ko-KR" altLang="en-US" sz="1400" dirty="0"/>
              <a:t> 등</a:t>
            </a:r>
          </a:p>
          <a:p>
            <a:pPr marL="0" indent="0" fontAlgn="base">
              <a:buNone/>
            </a:pPr>
            <a:r>
              <a:rPr lang="ko-KR" altLang="en-US" sz="1400" dirty="0"/>
              <a:t>       ➁ 무형자료</a:t>
            </a:r>
            <a:r>
              <a:rPr lang="en-US" altLang="ko-KR" sz="1400" dirty="0"/>
              <a:t>: </a:t>
            </a:r>
            <a:r>
              <a:rPr lang="ko-KR" altLang="en-US" sz="1400" dirty="0"/>
              <a:t>수법</a:t>
            </a:r>
            <a:r>
              <a:rPr lang="en-US" altLang="ko-KR" sz="1400" dirty="0"/>
              <a:t>, </a:t>
            </a:r>
            <a:r>
              <a:rPr lang="ko-KR" altLang="en-US" sz="1400" dirty="0"/>
              <a:t>구술</a:t>
            </a:r>
            <a:r>
              <a:rPr lang="en-US" altLang="ko-KR" sz="1400" dirty="0"/>
              <a:t>, </a:t>
            </a:r>
            <a:r>
              <a:rPr lang="ko-KR" altLang="en-US" sz="1400" dirty="0"/>
              <a:t>냄새 등</a:t>
            </a:r>
          </a:p>
          <a:p>
            <a:pPr marL="0" indent="0" fontAlgn="base">
              <a:buNone/>
            </a:pPr>
            <a:r>
              <a:rPr lang="ko-KR" altLang="en-US" sz="1400" dirty="0"/>
              <a:t>       ➂ 내탐자료</a:t>
            </a:r>
            <a:r>
              <a:rPr lang="en-US" altLang="ko-KR" sz="1400" dirty="0"/>
              <a:t>: </a:t>
            </a:r>
            <a:r>
              <a:rPr lang="ko-KR" altLang="en-US" sz="1400" dirty="0"/>
              <a:t>탐문</a:t>
            </a:r>
            <a:r>
              <a:rPr lang="en-US" altLang="ko-KR" sz="1400" dirty="0"/>
              <a:t>, </a:t>
            </a:r>
            <a:r>
              <a:rPr lang="ko-KR" altLang="en-US" sz="1400" dirty="0"/>
              <a:t>미행</a:t>
            </a:r>
            <a:r>
              <a:rPr lang="en-US" altLang="ko-KR" sz="1400" dirty="0"/>
              <a:t>, </a:t>
            </a:r>
            <a:r>
              <a:rPr lang="ko-KR" altLang="en-US" sz="1400" dirty="0"/>
              <a:t>잠복</a:t>
            </a:r>
            <a:r>
              <a:rPr lang="en-US" altLang="ko-KR" sz="1400" dirty="0"/>
              <a:t>, </a:t>
            </a:r>
            <a:r>
              <a:rPr lang="ko-KR" altLang="en-US" sz="1400" dirty="0"/>
              <a:t>파수 등의 결과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(3) </a:t>
            </a:r>
            <a:r>
              <a:rPr lang="ko-KR" altLang="en-US" sz="1400" dirty="0">
                <a:solidFill>
                  <a:srgbClr val="FF0000"/>
                </a:solidFill>
              </a:rPr>
              <a:t>감식자료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수사를 과학적으로 추진하기 위하여 </a:t>
            </a:r>
            <a:r>
              <a:rPr lang="ko-KR" altLang="en-US" sz="1400" dirty="0">
                <a:solidFill>
                  <a:srgbClr val="7030A0"/>
                </a:solidFill>
              </a:rPr>
              <a:t>과학적 감식기술과 지식을 이용해서 범인의 발견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범죄의 증명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       </a:t>
            </a:r>
            <a:r>
              <a:rPr lang="ko-KR" altLang="en-US" sz="1400" dirty="0">
                <a:solidFill>
                  <a:srgbClr val="7030A0"/>
                </a:solidFill>
              </a:rPr>
              <a:t>에 활용되는 자료</a:t>
            </a:r>
          </a:p>
          <a:p>
            <a:pPr marL="0" indent="0" fontAlgn="base">
              <a:buNone/>
            </a:pPr>
            <a:r>
              <a:rPr lang="en-US" altLang="ko-KR" sz="1400" dirty="0"/>
              <a:t>       ※ </a:t>
            </a:r>
            <a:r>
              <a:rPr lang="ko-KR" altLang="en-US" sz="1400" dirty="0"/>
              <a:t>지문</a:t>
            </a:r>
            <a:r>
              <a:rPr lang="en-US" altLang="ko-KR" sz="1400" dirty="0"/>
              <a:t>, </a:t>
            </a:r>
            <a:r>
              <a:rPr lang="ko-KR" altLang="en-US" sz="1400" dirty="0"/>
              <a:t>유전자</a:t>
            </a:r>
            <a:r>
              <a:rPr lang="en-US" altLang="ko-KR" sz="1400" dirty="0"/>
              <a:t>, </a:t>
            </a:r>
            <a:r>
              <a:rPr lang="ko-KR" altLang="en-US" sz="1400" dirty="0"/>
              <a:t>혈액형</a:t>
            </a:r>
            <a:r>
              <a:rPr lang="en-US" altLang="ko-KR" sz="1400" dirty="0"/>
              <a:t>, </a:t>
            </a:r>
            <a:r>
              <a:rPr lang="ko-KR" altLang="en-US" sz="1400" dirty="0"/>
              <a:t>사진</a:t>
            </a:r>
            <a:r>
              <a:rPr lang="en-US" altLang="ko-KR" sz="1400" dirty="0"/>
              <a:t>, </a:t>
            </a:r>
            <a:r>
              <a:rPr lang="ko-KR" altLang="en-US" sz="1400" dirty="0"/>
              <a:t>수법 등의 자료</a:t>
            </a:r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rgbClr val="FF0000"/>
                </a:solidFill>
              </a:rPr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참고자료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수사과정의 반성</a:t>
            </a:r>
            <a:r>
              <a:rPr lang="en-US" altLang="ko-KR" sz="1400" dirty="0"/>
              <a:t>․</a:t>
            </a:r>
            <a:r>
              <a:rPr lang="ko-KR" altLang="en-US" sz="1400" dirty="0"/>
              <a:t>분석</a:t>
            </a:r>
            <a:r>
              <a:rPr lang="en-US" altLang="ko-KR" sz="1400" dirty="0"/>
              <a:t>․</a:t>
            </a:r>
            <a:r>
              <a:rPr lang="ko-KR" altLang="en-US" sz="1400" dirty="0"/>
              <a:t>검토를 통하여 얻어진 자료로서</a:t>
            </a:r>
            <a:r>
              <a:rPr lang="en-US" altLang="ko-KR" sz="1400" dirty="0"/>
              <a:t>, </a:t>
            </a:r>
            <a:r>
              <a:rPr lang="ko-KR" altLang="en-US" sz="1400" dirty="0"/>
              <a:t>사후의 수사에 활용될 수 있는 자료 </a:t>
            </a:r>
          </a:p>
          <a:p>
            <a:pPr marL="0" indent="0" fontAlgn="base">
              <a:buNone/>
            </a:pPr>
            <a:r>
              <a:rPr lang="en-US" altLang="ko-KR" sz="1400" dirty="0"/>
              <a:t>      ※ </a:t>
            </a:r>
            <a:r>
              <a:rPr lang="ko-KR" altLang="en-US" sz="1400" dirty="0"/>
              <a:t>신종수법</a:t>
            </a:r>
            <a:r>
              <a:rPr lang="en-US" altLang="ko-KR" sz="1400" dirty="0"/>
              <a:t>, </a:t>
            </a:r>
            <a:r>
              <a:rPr lang="ko-KR" altLang="en-US" sz="1400" dirty="0"/>
              <a:t>수사비망록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수사사례집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>
              <a:buNone/>
            </a:pPr>
            <a:endParaRPr lang="en-US" altLang="ko-KR" sz="1400" dirty="0">
              <a:latin typeface="+mj-lt"/>
            </a:endParaRPr>
          </a:p>
          <a:p>
            <a:pPr marL="0" indent="0">
              <a:buNone/>
            </a:pPr>
            <a:r>
              <a:rPr lang="en-US" altLang="ko-KR" sz="1400" dirty="0">
                <a:latin typeface="+mj-lt"/>
              </a:rPr>
              <a:t>  </a:t>
            </a:r>
          </a:p>
          <a:p>
            <a:pPr marL="0" indent="0">
              <a:buNone/>
            </a:pP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17405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09939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6. </a:t>
            </a:r>
            <a:r>
              <a:rPr lang="ko-KR" altLang="en-US" sz="1200" dirty="0"/>
              <a:t>범죄수사의 추리</a:t>
            </a: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1) </a:t>
            </a:r>
            <a:r>
              <a:rPr lang="ko-KR" altLang="en-US" sz="1200" dirty="0"/>
              <a:t>개념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추리란 보는 수사와 </a:t>
            </a:r>
            <a:r>
              <a:rPr lang="ko-KR" altLang="en-US" sz="1200" dirty="0" err="1"/>
              <a:t>듣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는수사를</a:t>
            </a:r>
            <a:r>
              <a:rPr lang="ko-KR" altLang="en-US" sz="1200" dirty="0"/>
              <a:t> 통해 </a:t>
            </a:r>
            <a:r>
              <a:rPr lang="ko-KR" altLang="en-US" sz="1200" dirty="0">
                <a:solidFill>
                  <a:srgbClr val="FF0000"/>
                </a:solidFill>
              </a:rPr>
              <a:t>수집된 자료를 인간의 사고과정에 대입시킴으로써 새로운 사실을 창조해 내는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</a:t>
            </a:r>
            <a:r>
              <a:rPr lang="ko-KR" altLang="en-US" sz="1200" dirty="0">
                <a:solidFill>
                  <a:srgbClr val="FF0000"/>
                </a:solidFill>
              </a:rPr>
              <a:t>과정</a:t>
            </a:r>
            <a:r>
              <a:rPr lang="ko-KR" altLang="en-US" sz="1200" dirty="0"/>
              <a:t>을 의미함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u="sng" dirty="0">
                <a:solidFill>
                  <a:srgbClr val="FF0000"/>
                </a:solidFill>
              </a:rPr>
              <a:t>추리의 대상</a:t>
            </a:r>
            <a:r>
              <a:rPr lang="en-US" altLang="ko-KR" sz="1200" u="sng" dirty="0"/>
              <a:t>:</a:t>
            </a:r>
            <a:r>
              <a:rPr lang="ko-KR" altLang="en-US" sz="1200" dirty="0"/>
              <a:t> 범죄의 사실적 내용을 이루는 </a:t>
            </a:r>
            <a:r>
              <a:rPr lang="ko-KR" altLang="en-US" sz="1200" dirty="0">
                <a:solidFill>
                  <a:srgbClr val="FF0000"/>
                </a:solidFill>
              </a:rPr>
              <a:t>범인과 범죄사실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추리의 방법</a:t>
            </a:r>
            <a:r>
              <a:rPr lang="en-US" altLang="ko-KR" sz="1200" dirty="0"/>
              <a:t>: 4</a:t>
            </a:r>
            <a:r>
              <a:rPr lang="ko-KR" altLang="en-US" sz="1200" dirty="0"/>
              <a:t>하</a:t>
            </a:r>
            <a:r>
              <a:rPr lang="en-US" altLang="ko-KR" sz="1200" dirty="0"/>
              <a:t>, 6</a:t>
            </a:r>
            <a:r>
              <a:rPr lang="ko-KR" altLang="en-US" sz="1200" dirty="0"/>
              <a:t>하</a:t>
            </a:r>
            <a:r>
              <a:rPr lang="en-US" altLang="ko-KR" sz="1200" dirty="0"/>
              <a:t>, 8</a:t>
            </a:r>
            <a:r>
              <a:rPr lang="ko-KR" altLang="en-US" sz="1200" dirty="0"/>
              <a:t>하의 요소가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그 내용은 범인의 주체</a:t>
            </a:r>
            <a:r>
              <a:rPr lang="en-US" altLang="ko-KR" sz="1200" dirty="0"/>
              <a:t>·</a:t>
            </a:r>
            <a:r>
              <a:rPr lang="ko-KR" altLang="en-US" sz="1200" dirty="0"/>
              <a:t>일 시</a:t>
            </a:r>
            <a:r>
              <a:rPr lang="en-US" altLang="ko-KR" sz="1200" dirty="0"/>
              <a:t>·</a:t>
            </a:r>
            <a:r>
              <a:rPr lang="ko-KR" altLang="en-US" sz="1200" dirty="0"/>
              <a:t>장소</a:t>
            </a:r>
            <a:r>
              <a:rPr lang="en-US" altLang="ko-KR" sz="1200" dirty="0"/>
              <a:t>·</a:t>
            </a:r>
            <a:r>
              <a:rPr lang="ko-KR" altLang="en-US" sz="1200" dirty="0"/>
              <a:t>동기</a:t>
            </a:r>
            <a:r>
              <a:rPr lang="en-US" altLang="ko-KR" sz="1200" dirty="0"/>
              <a:t>·</a:t>
            </a:r>
            <a:r>
              <a:rPr lang="ko-KR" altLang="en-US" sz="1200" dirty="0"/>
              <a:t>행동 또는 방법</a:t>
            </a:r>
            <a:r>
              <a:rPr lang="en-US" altLang="ko-KR" sz="1200" dirty="0"/>
              <a:t>·</a:t>
            </a:r>
            <a:r>
              <a:rPr lang="ko-KR" altLang="en-US" sz="1200" dirty="0"/>
              <a:t>결과 그리고 공범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                </a:t>
            </a:r>
            <a:r>
              <a:rPr lang="ko-KR" altLang="en-US" sz="1200" dirty="0"/>
              <a:t>과 객체</a:t>
            </a: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2) </a:t>
            </a:r>
            <a:r>
              <a:rPr lang="ko-KR" altLang="en-US" sz="1200" dirty="0"/>
              <a:t>추리의 종류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</a:t>
            </a:r>
            <a:r>
              <a:rPr lang="en-US" altLang="ko-KR" sz="1200" dirty="0">
                <a:solidFill>
                  <a:srgbClr val="FF0000"/>
                </a:solidFill>
              </a:rPr>
              <a:t>(1) </a:t>
            </a:r>
            <a:r>
              <a:rPr lang="ko-KR" altLang="en-US" sz="1200" dirty="0">
                <a:solidFill>
                  <a:srgbClr val="FF0000"/>
                </a:solidFill>
              </a:rPr>
              <a:t>연역적 추리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전개적 추리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하나의 범죄사실로 다수의 용의자를 상정</a:t>
            </a:r>
            <a:r>
              <a:rPr lang="en-US" altLang="ko-KR" sz="1200" dirty="0"/>
              <a:t>, </a:t>
            </a:r>
            <a:r>
              <a:rPr lang="ko-KR" altLang="en-US" sz="1200" dirty="0"/>
              <a:t>합리성 있은 추리 전개 방법 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>
                <a:solidFill>
                  <a:srgbClr val="FF0000"/>
                </a:solidFill>
              </a:rPr>
              <a:t>하강적 수사과정에서 주로 이용됨 </a:t>
            </a:r>
          </a:p>
          <a:p>
            <a:pPr marL="0" indent="0" fontAlgn="base">
              <a:buNone/>
            </a:pPr>
            <a:r>
              <a:rPr lang="ko-KR" altLang="en-US" sz="1200" dirty="0"/>
              <a:t>         예</a:t>
            </a:r>
            <a:r>
              <a:rPr lang="en-US" altLang="ko-KR" sz="1200" dirty="0"/>
              <a:t>) </a:t>
            </a:r>
            <a:r>
              <a:rPr lang="ko-KR" altLang="en-US" sz="1200" dirty="0"/>
              <a:t>토막살해사건 현장을 관찰한 후 범인은 피해자와 원한 내지 치정이 있는 사람으로 판단을 하고   피해자와 평소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  </a:t>
            </a:r>
            <a:r>
              <a:rPr lang="ko-KR" altLang="en-US" sz="1200" dirty="0"/>
              <a:t>원한이나 내연의 관계에 있었던 甲</a:t>
            </a:r>
            <a:r>
              <a:rPr lang="en-US" altLang="ko-KR" sz="1200" dirty="0"/>
              <a:t>, </a:t>
            </a:r>
            <a:r>
              <a:rPr lang="ko-KR" altLang="en-US" sz="1200" dirty="0"/>
              <a:t>乙</a:t>
            </a:r>
            <a:r>
              <a:rPr lang="en-US" altLang="ko-KR" sz="1200" dirty="0"/>
              <a:t>, </a:t>
            </a:r>
            <a:r>
              <a:rPr lang="ko-KR" altLang="en-US" sz="1200" dirty="0"/>
              <a:t>丙을 용의자로 상정하는 경우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(2) </a:t>
            </a:r>
            <a:r>
              <a:rPr lang="ko-KR" altLang="en-US" sz="1200" dirty="0">
                <a:solidFill>
                  <a:srgbClr val="FF0000"/>
                </a:solidFill>
              </a:rPr>
              <a:t>귀납적 추리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집중적 추리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u="sng" dirty="0">
                <a:solidFill>
                  <a:srgbClr val="FF0000"/>
                </a:solidFill>
              </a:rPr>
              <a:t>다수의 사실로서 하나의 결론을 추론하는 것</a:t>
            </a:r>
            <a:r>
              <a:rPr lang="ko-KR" altLang="en-US" sz="1200" dirty="0"/>
              <a:t>을 말함</a:t>
            </a:r>
          </a:p>
          <a:p>
            <a:pPr marL="0" indent="0" fontAlgn="base">
              <a:buNone/>
            </a:pPr>
            <a:r>
              <a:rPr lang="en-US" altLang="ko-KR" sz="1200" dirty="0"/>
              <a:t>        - </a:t>
            </a:r>
            <a:r>
              <a:rPr lang="ko-KR" altLang="en-US" sz="1200" dirty="0"/>
              <a:t>상승과정의 수사에 있어서 입증하려는 사실을 초점으로 수집된 증거들을 제 시하고 그러한 증거들을 바탕으로 하나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의 결론에 도달하려는 추리의 방법 </a:t>
            </a:r>
          </a:p>
          <a:p>
            <a:pPr marL="0" indent="0" fontAlgn="base">
              <a:buNone/>
            </a:pPr>
            <a:r>
              <a:rPr lang="ko-KR" altLang="en-US" sz="1200" dirty="0"/>
              <a:t>         예</a:t>
            </a:r>
            <a:r>
              <a:rPr lang="en-US" altLang="ko-KR" sz="1200" dirty="0"/>
              <a:t>) </a:t>
            </a:r>
            <a:r>
              <a:rPr lang="ko-KR" altLang="en-US" sz="1200" dirty="0"/>
              <a:t>살인사건의 용의자 甲</a:t>
            </a:r>
            <a:r>
              <a:rPr lang="en-US" altLang="ko-KR" sz="1200" dirty="0"/>
              <a:t>,</a:t>
            </a:r>
            <a:r>
              <a:rPr lang="ko-KR" altLang="en-US" sz="1200" dirty="0"/>
              <a:t>乙</a:t>
            </a:r>
            <a:r>
              <a:rPr lang="en-US" altLang="ko-KR" sz="1200" dirty="0"/>
              <a:t>,</a:t>
            </a:r>
            <a:r>
              <a:rPr lang="ko-KR" altLang="en-US" sz="1200" dirty="0"/>
              <a:t>丙 중 사건 현장의 모든 증거물과 목격자 등을 상대로 수사를 한 결과 사건의 진범은 乙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  </a:t>
            </a:r>
            <a:r>
              <a:rPr lang="ko-KR" altLang="en-US" sz="1200" dirty="0"/>
              <a:t>이라고 결론을 내리는 과정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>
              <a:buNone/>
            </a:pPr>
            <a:endParaRPr lang="en-US" altLang="ko-KR" sz="1200" dirty="0">
              <a:latin typeface="+mj-lt"/>
            </a:endParaRPr>
          </a:p>
          <a:p>
            <a:pPr marL="0" indent="0">
              <a:buNone/>
            </a:pPr>
            <a:r>
              <a:rPr lang="en-US" altLang="ko-KR" sz="1200" dirty="0">
                <a:latin typeface="+mj-lt"/>
              </a:rPr>
              <a:t>  </a:t>
            </a:r>
          </a:p>
          <a:p>
            <a:pPr marL="0" indent="0">
              <a:buNone/>
            </a:pPr>
            <a:endParaRPr lang="ko-KR" alt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92981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7. </a:t>
            </a:r>
            <a:r>
              <a:rPr lang="ko-KR" altLang="en-US" sz="3200" dirty="0"/>
              <a:t>범죄수사의 기본원리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67544" y="1556792"/>
            <a:ext cx="8424936" cy="4309939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3) </a:t>
            </a:r>
            <a:r>
              <a:rPr lang="ko-KR" altLang="en-US" sz="1200" dirty="0"/>
              <a:t>추리의 방법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추리의 방법에는 어떤 정형이 있는 것이 아니며</a:t>
            </a:r>
            <a:r>
              <a:rPr lang="en-US" altLang="ko-KR" sz="1200" dirty="0"/>
              <a:t>, </a:t>
            </a:r>
            <a:r>
              <a:rPr lang="ko-KR" altLang="en-US" sz="1200" dirty="0"/>
              <a:t>객관적인 증거의 수집을 통 하여 그 추리의 과정을 전개하면 충분함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>
                <a:solidFill>
                  <a:srgbClr val="FF0000"/>
                </a:solidFill>
              </a:rPr>
              <a:t>수사자료 완전 수집의 원칙→ 수사자료 감식검토의 원칙 → 적절한 추리 의 원칙 → 감식</a:t>
            </a:r>
            <a:r>
              <a:rPr lang="en-US" altLang="ko-KR" sz="1200" dirty="0">
                <a:solidFill>
                  <a:srgbClr val="FF0000"/>
                </a:solidFill>
              </a:rPr>
              <a:t>·</a:t>
            </a:r>
            <a:r>
              <a:rPr lang="ko-KR" altLang="en-US" sz="1200" dirty="0">
                <a:solidFill>
                  <a:srgbClr val="FF0000"/>
                </a:solidFill>
              </a:rPr>
              <a:t>검토의 과정</a:t>
            </a:r>
            <a:r>
              <a:rPr lang="ko-KR" altLang="en-US" sz="1200" dirty="0"/>
              <a:t>에서 직감이나 상상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을 기록해 두었다가 후에 의문점을 보다 깊이 파헤치는 자세가 필요하며</a:t>
            </a:r>
            <a:r>
              <a:rPr lang="en-US" altLang="ko-KR" sz="1200" dirty="0"/>
              <a:t>, </a:t>
            </a:r>
            <a:r>
              <a:rPr lang="ko-KR" altLang="en-US" sz="1200" dirty="0"/>
              <a:t>과거에 취급한 동종 혹은 유사한 사건도 참작할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필요가 있다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4) </a:t>
            </a:r>
            <a:r>
              <a:rPr lang="ko-KR" altLang="en-US" sz="1200" dirty="0">
                <a:solidFill>
                  <a:srgbClr val="FF0000"/>
                </a:solidFill>
              </a:rPr>
              <a:t>사실상의 추정</a:t>
            </a:r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dirty="0"/>
              <a:t>어떠한 사실이 합리적인 의심을 넘어설 만큼 신빙성이 있는 경우에 </a:t>
            </a:r>
            <a:r>
              <a:rPr lang="ko-KR" altLang="en-US" sz="1200" dirty="0" err="1"/>
              <a:t>형사소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송법상</a:t>
            </a:r>
            <a:r>
              <a:rPr lang="ko-KR" altLang="en-US" sz="1200" dirty="0"/>
              <a:t> 증명을 요하지 아니하는 사실</a:t>
            </a:r>
            <a:r>
              <a:rPr lang="en-US" altLang="ko-KR" sz="1200" dirty="0"/>
              <a:t>(</a:t>
            </a:r>
            <a:r>
              <a:rPr lang="ko-KR" altLang="en-US" sz="1200" dirty="0" err="1"/>
              <a:t>불요증</a:t>
            </a:r>
            <a:r>
              <a:rPr lang="en-US" altLang="ko-KR" sz="1200" dirty="0"/>
              <a:t> </a:t>
            </a:r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사실</a:t>
            </a:r>
            <a:r>
              <a:rPr lang="en-US" altLang="ko-KR" sz="1200" dirty="0"/>
              <a:t>)</a:t>
            </a:r>
            <a:r>
              <a:rPr lang="ko-KR" altLang="en-US" sz="1200" dirty="0"/>
              <a:t>을 말함</a:t>
            </a:r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➀ 사람은 특별한 사정이 없으면 정상인으로 추정</a:t>
            </a:r>
            <a:r>
              <a:rPr lang="en-US" altLang="ko-KR" sz="1200" dirty="0"/>
              <a:t>(</a:t>
            </a:r>
            <a:r>
              <a:rPr lang="ko-KR" altLang="en-US" sz="1200" dirty="0"/>
              <a:t>인간의 </a:t>
            </a:r>
            <a:r>
              <a:rPr lang="ko-KR" altLang="en-US" sz="1200" dirty="0" err="1"/>
              <a:t>정상성</a:t>
            </a:r>
            <a:r>
              <a:rPr lang="ko-KR" altLang="en-US" sz="1200" dirty="0"/>
              <a:t> 추정</a:t>
            </a:r>
            <a:r>
              <a:rPr lang="en-US" altLang="ko-KR" sz="1200" dirty="0"/>
              <a:t>),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➁ </a:t>
            </a:r>
            <a:r>
              <a:rPr lang="en-US" altLang="ko-KR" sz="1200" dirty="0"/>
              <a:t>21~ 23</a:t>
            </a:r>
            <a:r>
              <a:rPr lang="ko-KR" altLang="en-US" sz="1200" dirty="0"/>
              <a:t>시에 술이 취한 사람은 그 사이 </a:t>
            </a:r>
            <a:r>
              <a:rPr lang="en-US" altLang="ko-KR" sz="1200" dirty="0"/>
              <a:t>22</a:t>
            </a:r>
            <a:r>
              <a:rPr lang="ko-KR" altLang="en-US" sz="1200" dirty="0"/>
              <a:t>시에도 술이 취해 있었다고 추 정</a:t>
            </a:r>
            <a:r>
              <a:rPr lang="en-US" altLang="ko-KR" sz="1200" dirty="0"/>
              <a:t>, </a:t>
            </a:r>
            <a:r>
              <a:rPr lang="ko-KR" altLang="en-US" sz="1200" dirty="0"/>
              <a:t>사물의 시작과 끝이 확정되면 중간상태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는 추정</a:t>
            </a:r>
            <a:r>
              <a:rPr lang="en-US" altLang="ko-KR" sz="1200" dirty="0"/>
              <a:t>(</a:t>
            </a:r>
            <a:r>
              <a:rPr lang="ko-KR" altLang="en-US" sz="1200" dirty="0"/>
              <a:t>중간상태의 추정</a:t>
            </a:r>
            <a:r>
              <a:rPr lang="en-US" altLang="ko-KR" sz="1200" dirty="0"/>
              <a:t>).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   ➂ 피해와 소지가 시간적으로 근접되어 있고</a:t>
            </a:r>
            <a:r>
              <a:rPr lang="en-US" altLang="ko-KR" sz="1200" dirty="0"/>
              <a:t>, </a:t>
            </a:r>
            <a:r>
              <a:rPr lang="ko-KR" altLang="en-US" sz="1200" dirty="0"/>
              <a:t>그 소지가 타인의 개입을 허용 치 않으며 </a:t>
            </a:r>
            <a:r>
              <a:rPr lang="ko-KR" altLang="en-US" sz="1200" dirty="0" err="1"/>
              <a:t>도품</a:t>
            </a:r>
            <a:r>
              <a:rPr lang="ko-KR" altLang="en-US" sz="1200" dirty="0"/>
              <a:t> 입수경로에 대해서 합리적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인 설명을 못할 경우 그 소지 자는 절도범으로 추정 </a:t>
            </a:r>
          </a:p>
          <a:p>
            <a:pPr marL="0" indent="0" fontAlgn="base">
              <a:buNone/>
            </a:pPr>
            <a:r>
              <a:rPr lang="ko-KR" altLang="en-US" sz="1200" dirty="0"/>
              <a:t>       ➃ 사적 관계의 계속</a:t>
            </a:r>
            <a:r>
              <a:rPr lang="en-US" altLang="ko-KR" sz="1200" dirty="0"/>
              <a:t>, </a:t>
            </a:r>
            <a:r>
              <a:rPr lang="ko-KR" altLang="en-US" sz="1200" dirty="0"/>
              <a:t>상거래의 계속</a:t>
            </a:r>
            <a:r>
              <a:rPr lang="en-US" altLang="ko-KR" sz="1200" dirty="0"/>
              <a:t>, </a:t>
            </a:r>
            <a:r>
              <a:rPr lang="ko-KR" altLang="en-US" sz="1200" dirty="0"/>
              <a:t>만성질병의 계속</a:t>
            </a:r>
            <a:r>
              <a:rPr lang="en-US" altLang="ko-KR" sz="1200" dirty="0"/>
              <a:t>, </a:t>
            </a:r>
            <a:r>
              <a:rPr lang="ko-KR" altLang="en-US" sz="1200" dirty="0"/>
              <a:t>교우관계의 계속 등</a:t>
            </a:r>
          </a:p>
          <a:p>
            <a:pPr marL="0" indent="0" fontAlgn="base">
              <a:buNone/>
            </a:pPr>
            <a:r>
              <a:rPr lang="ko-KR" altLang="en-US" sz="1200" dirty="0"/>
              <a:t>       ➄ 정규의 우편물은 반송이나 특별한 배달불능</a:t>
            </a:r>
            <a:r>
              <a:rPr lang="en-US" altLang="ko-KR" sz="1200" dirty="0"/>
              <a:t>(</a:t>
            </a:r>
            <a:r>
              <a:rPr lang="ko-KR" altLang="en-US" sz="1200" dirty="0"/>
              <a:t>천재지변</a:t>
            </a:r>
            <a:r>
              <a:rPr lang="en-US" altLang="ko-KR" sz="1200" dirty="0"/>
              <a:t>)</a:t>
            </a:r>
            <a:r>
              <a:rPr lang="ko-KR" altLang="en-US" sz="1200" dirty="0"/>
              <a:t>의 사유가 없었다 면 그 우편물은 배달된 것으로 추정 </a:t>
            </a:r>
          </a:p>
          <a:p>
            <a:pPr marL="0" indent="0" fontAlgn="base">
              <a:buNone/>
            </a:pPr>
            <a:r>
              <a:rPr lang="ko-KR" altLang="en-US" sz="1200" dirty="0"/>
              <a:t>       ➅ 이웃사람은 보통 이웃집의 사정을 잘 알 것으로 추정된다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>
              <a:buNone/>
            </a:pPr>
            <a:endParaRPr lang="en-US" altLang="ko-KR" sz="1200" dirty="0">
              <a:latin typeface="+mj-lt"/>
            </a:endParaRPr>
          </a:p>
          <a:p>
            <a:pPr marL="0" indent="0">
              <a:buNone/>
            </a:pPr>
            <a:r>
              <a:rPr lang="en-US" altLang="ko-KR" sz="1200" dirty="0">
                <a:latin typeface="+mj-lt"/>
              </a:rPr>
              <a:t>  </a:t>
            </a:r>
          </a:p>
          <a:p>
            <a:pPr marL="0" indent="0">
              <a:buNone/>
            </a:pPr>
            <a:endParaRPr lang="ko-KR" alt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31232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270</TotalTime>
  <Words>4379</Words>
  <Application>Microsoft Office PowerPoint</Application>
  <PresentationFormat>화면 슬라이드 쇼(4:3)</PresentationFormat>
  <Paragraphs>548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9" baseType="lpstr">
      <vt:lpstr>se-nanumgothic</vt:lpstr>
      <vt:lpstr>신명조</vt:lpstr>
      <vt:lpstr>Arial</vt:lpstr>
      <vt:lpstr>Georgia</vt:lpstr>
      <vt:lpstr>Wingdings</vt:lpstr>
      <vt:lpstr>고구려 벽화</vt:lpstr>
      <vt:lpstr>과학수사론 제1주  - 범죄수사의 개념과 원리</vt:lpstr>
      <vt:lpstr>1. 수사의 개념</vt:lpstr>
      <vt:lpstr>1. 수사의 개념</vt:lpstr>
      <vt:lpstr>2. 형식적 의의의 수사와 실질적 의의의 수사</vt:lpstr>
      <vt:lpstr>2. 형식적 의의의 수사와 실질적 의의의 수사</vt:lpstr>
      <vt:lpstr>3. 수사의 목적</vt:lpstr>
      <vt:lpstr>4. 수사의 성질 및 과정</vt:lpstr>
      <vt:lpstr>4. 수사의 성질 및 과정</vt:lpstr>
      <vt:lpstr>4. 수사의 성질 및 과정</vt:lpstr>
      <vt:lpstr>4. 수사의 성질 및 과정</vt:lpstr>
      <vt:lpstr>5. 수사의 대상</vt:lpstr>
      <vt:lpstr>5. 수사의 대상</vt:lpstr>
      <vt:lpstr>6. 수사의조건</vt:lpstr>
      <vt:lpstr>6. 수사의조건</vt:lpstr>
      <vt:lpstr>6. 수사의조건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  <vt:lpstr>7. 범죄수사의 기본원리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27</cp:revision>
  <dcterms:created xsi:type="dcterms:W3CDTF">2018-09-03T03:26:21Z</dcterms:created>
  <dcterms:modified xsi:type="dcterms:W3CDTF">2021-08-31T06:23:27Z</dcterms:modified>
</cp:coreProperties>
</file>