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5"/>
  </p:notesMasterIdLst>
  <p:handoutMasterIdLst>
    <p:handoutMasterId r:id="rId16"/>
  </p:handout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3FBC770-403E-475E-A2E3-1C80C0FB0423}" type="datetime1">
              <a:rPr lang="ko-KR" altLang="en-US" smtClean="0"/>
              <a:t>2025-02-21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0DBFD7B-1402-401C-B286-54B893D03A4C}" type="datetime1">
              <a:rPr lang="ko-KR" altLang="en-US" smtClean="0"/>
              <a:t>2025-02-21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마스터 텍스트 스타일을 편집하려면 클릭하세요.</a:t>
            </a:r>
            <a:endParaRPr lang="en-US"/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xmlns="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B16F60C3-5F0E-4C74-8A10-3C6342DF72CE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xmlns="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xmlns="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xmlns="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6F418F7-86C1-49FF-AD10-315C89EABDB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xmlns="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두 개의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FE75DD57-A933-4CF7-BD22-DDB2380C1618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83833429-AC63-412A-AA05-50A0CAB567A8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FB61CE-22F1-4937-8687-025B237EBB03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734FC7D7-0958-47C3-9C09-A6A48B7FD49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 sz="18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 sz="16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xmlns="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DBE2D092-1E7F-4E5E-8EFE-840944FCD807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10" name="바닥글 개체 틀 9">
            <a:extLst>
              <a:ext uri="{FF2B5EF4-FFF2-40B4-BE49-F238E27FC236}">
                <a16:creationId xmlns:a16="http://schemas.microsoft.com/office/drawing/2014/main" xmlns="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73D0BD8-2627-4610-A2CF-D0CA0958F2F4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2D5A49B-9191-4DEB-A0F8-7CA9C61B9C1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날짜 개체 틀 10">
            <a:extLst>
              <a:ext uri="{FF2B5EF4-FFF2-40B4-BE49-F238E27FC236}">
                <a16:creationId xmlns:a16="http://schemas.microsoft.com/office/drawing/2014/main" xmlns="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083EC3D-47E3-4D28-BD42-E64EB1B2569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12" name="바닥글 개체 틀 11">
            <a:extLst>
              <a:ext uri="{FF2B5EF4-FFF2-40B4-BE49-F238E27FC236}">
                <a16:creationId xmlns:a16="http://schemas.microsoft.com/office/drawing/2014/main" xmlns="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xmlns="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11EA711-EE13-4EC1-AA96-434F5207432A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직사각형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직사각형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1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1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1pPr>
      <a:lvl2pPr marL="630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2pPr>
      <a:lvl3pPr marL="900000" indent="-270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3pPr>
      <a:lvl4pPr marL="124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4pPr>
      <a:lvl5pPr marL="160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5pPr>
      <a:lvl6pPr marL="19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직사각형 17">
            <a:extLst>
              <a:ext uri="{FF2B5EF4-FFF2-40B4-BE49-F238E27FC236}">
                <a16:creationId xmlns:a16="http://schemas.microsoft.com/office/drawing/2014/main" xmlns="" id="{D6D7A0BC-0046-4CAA-8E7F-DCAFE511EA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xmlns="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110198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범죄학</a:t>
            </a:r>
            <a:r>
              <a:rPr lang="ko-KR" altLang="en-US" dirty="0"/>
              <a:t>세미나</a:t>
            </a:r>
            <a:r>
              <a:rPr lang="en-US" altLang="ko-KR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제</a:t>
            </a:r>
            <a:r>
              <a:rPr lang="en-US" altLang="ko-KR" dirty="0"/>
              <a:t>3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주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– </a:t>
            </a:r>
            <a:r>
              <a:rPr lang="ko-KR" altLang="en-US" sz="2400">
                <a:latin typeface="Malgun Gothic" panose="020B0503020000020004" pitchFamily="50" charset="-127"/>
                <a:ea typeface="Malgun Gothic" panose="020B0503020000020004" pitchFamily="50" charset="-127"/>
              </a:rPr>
              <a:t>범죄학 </a:t>
            </a:r>
            <a:r>
              <a:rPr lang="ko-KR" altLang="en-US" sz="2400"/>
              <a:t>연구방법 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101" y="2495444"/>
            <a:ext cx="10993546" cy="46823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남재성 교수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E7C6334F-6411-41EC-AD7D-179EDD8B58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E6B02CEE-3AF8-4349-9B3E-8970E6DF62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AAA01CF0-3FB5-44EB-B7DE-F2E86374C2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pic>
        <p:nvPicPr>
          <p:cNvPr id="6" name="그림 5" descr="로고 클로즈업&#10;&#10;자동 생성되는 설명">
            <a:extLst>
              <a:ext uri="{FF2B5EF4-FFF2-40B4-BE49-F238E27FC236}">
                <a16:creationId xmlns:a16="http://schemas.microsoft.com/office/drawing/2014/main" xmlns="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733" y="3081867"/>
            <a:ext cx="11260667" cy="33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B5B28B8-DEB0-46D9-934D-AFC0A3C81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범죄학의 연구방법 </a:t>
            </a:r>
            <a:r>
              <a:rPr lang="en-US" altLang="ko-KR" dirty="0"/>
              <a:t>- </a:t>
            </a:r>
            <a:r>
              <a:rPr lang="ko-KR" altLang="en-US" dirty="0"/>
              <a:t>개요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1F766FA0-AA1A-4214-BB7E-9C9A57A19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오늘날 범죄 연구는 </a:t>
            </a:r>
            <a:r>
              <a:rPr lang="ko-KR" altLang="en-US" dirty="0">
                <a:solidFill>
                  <a:srgbClr val="FF0000"/>
                </a:solidFill>
              </a:rPr>
              <a:t>사회과학적 연구방법론이 주류</a:t>
            </a:r>
            <a:r>
              <a:rPr lang="ko-KR" altLang="en-US" dirty="0"/>
              <a:t>를 이루고 있음</a:t>
            </a:r>
            <a:endParaRPr lang="en-US" altLang="ko-KR" dirty="0"/>
          </a:p>
          <a:p>
            <a:r>
              <a:rPr lang="ko-KR" altLang="en-US" dirty="0"/>
              <a:t>범죄학적 연구는 자연과학과는 달리 사회과학으로서 인간행동과 사회를 연구대상으로 함</a:t>
            </a:r>
            <a:r>
              <a:rPr lang="en-US" altLang="ko-KR" dirty="0"/>
              <a:t>. </a:t>
            </a:r>
            <a:r>
              <a:rPr lang="ko-KR" altLang="en-US" dirty="0"/>
              <a:t>따라서 연구방법상 윤리성이 유지되는 한도에서 객관성의 유지가 가장 중요하며</a:t>
            </a:r>
            <a:r>
              <a:rPr lang="en-US" altLang="ko-KR" dirty="0"/>
              <a:t>, </a:t>
            </a:r>
            <a:r>
              <a:rPr lang="ko-KR" altLang="en-US" dirty="0"/>
              <a:t>객관성이 유지되기 위해서는 가치중립적 연구방법이 전제되어야 함</a:t>
            </a:r>
            <a:r>
              <a:rPr lang="en-US" altLang="ko-KR" dirty="0"/>
              <a:t> </a:t>
            </a:r>
          </a:p>
          <a:p>
            <a:endParaRPr lang="en-US" altLang="ko-KR" dirty="0"/>
          </a:p>
          <a:p>
            <a:r>
              <a:rPr lang="ko-KR" altLang="en-US" dirty="0"/>
              <a:t>범죄학 연구의 방법론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(1) </a:t>
            </a:r>
            <a:r>
              <a:rPr lang="ko-KR" altLang="en-US" dirty="0"/>
              <a:t>제</a:t>
            </a:r>
            <a:r>
              <a:rPr lang="en-US" altLang="ko-KR" dirty="0"/>
              <a:t>1</a:t>
            </a:r>
            <a:r>
              <a:rPr lang="ko-KR" altLang="en-US" dirty="0"/>
              <a:t>단계 </a:t>
            </a:r>
            <a:r>
              <a:rPr lang="en-US" altLang="ko-KR" dirty="0"/>
              <a:t>: </a:t>
            </a:r>
            <a:r>
              <a:rPr lang="ko-KR" altLang="en-US" dirty="0"/>
              <a:t>통계분석 </a:t>
            </a:r>
            <a:r>
              <a:rPr lang="en-US" altLang="ko-KR" dirty="0"/>
              <a:t>· </a:t>
            </a:r>
            <a:r>
              <a:rPr lang="ko-KR" altLang="en-US" dirty="0"/>
              <a:t>설문조사 </a:t>
            </a:r>
            <a:r>
              <a:rPr lang="en-US" altLang="ko-KR" dirty="0"/>
              <a:t>· </a:t>
            </a:r>
            <a:r>
              <a:rPr lang="ko-KR" altLang="en-US" dirty="0"/>
              <a:t>면접 </a:t>
            </a:r>
            <a:r>
              <a:rPr lang="en-US" altLang="ko-KR" dirty="0"/>
              <a:t>· </a:t>
            </a:r>
            <a:r>
              <a:rPr lang="ko-KR" altLang="en-US" dirty="0"/>
              <a:t>참여적 관찰 </a:t>
            </a:r>
            <a:r>
              <a:rPr lang="en-US" altLang="ko-KR" dirty="0"/>
              <a:t>· </a:t>
            </a:r>
            <a:r>
              <a:rPr lang="ko-KR" altLang="en-US" dirty="0"/>
              <a:t>실험 등을 내용으로 하는 기초 조사를 함</a:t>
            </a:r>
            <a:r>
              <a:rPr lang="en-US" altLang="ko-KR" dirty="0"/>
              <a:t> </a:t>
            </a:r>
          </a:p>
          <a:p>
            <a:pPr marL="0" indent="0">
              <a:buNone/>
            </a:pPr>
            <a:r>
              <a:rPr lang="en-US" altLang="ko-KR" dirty="0"/>
              <a:t>   (2) </a:t>
            </a:r>
            <a:r>
              <a:rPr lang="ko-KR" altLang="en-US" dirty="0"/>
              <a:t>제</a:t>
            </a:r>
            <a:r>
              <a:rPr lang="en-US" altLang="ko-KR" dirty="0"/>
              <a:t>2</a:t>
            </a:r>
            <a:r>
              <a:rPr lang="ko-KR" altLang="en-US" dirty="0"/>
              <a:t>단계 </a:t>
            </a:r>
            <a:r>
              <a:rPr lang="en-US" altLang="ko-KR" dirty="0"/>
              <a:t>: </a:t>
            </a:r>
            <a:r>
              <a:rPr lang="ko-KR" altLang="en-US" dirty="0"/>
              <a:t>제</a:t>
            </a:r>
            <a:r>
              <a:rPr lang="en-US" altLang="ko-KR" dirty="0"/>
              <a:t>1</a:t>
            </a:r>
            <a:r>
              <a:rPr lang="ko-KR" altLang="en-US" dirty="0"/>
              <a:t>단계 조사를 토대로 분석함</a:t>
            </a:r>
            <a:r>
              <a:rPr lang="en-US" altLang="ko-KR" dirty="0"/>
              <a:t> </a:t>
            </a:r>
          </a:p>
          <a:p>
            <a:pPr marL="0" indent="0">
              <a:buNone/>
            </a:pPr>
            <a:r>
              <a:rPr lang="en-US" altLang="ko-KR" dirty="0"/>
              <a:t>   (3) </a:t>
            </a:r>
            <a:r>
              <a:rPr lang="ko-KR" altLang="en-US" dirty="0"/>
              <a:t>제</a:t>
            </a:r>
            <a:r>
              <a:rPr lang="en-US" altLang="ko-KR" dirty="0"/>
              <a:t>3</a:t>
            </a:r>
            <a:r>
              <a:rPr lang="ko-KR" altLang="en-US" dirty="0"/>
              <a:t>단계 </a:t>
            </a:r>
            <a:r>
              <a:rPr lang="en-US" altLang="ko-KR" dirty="0"/>
              <a:t>: </a:t>
            </a:r>
            <a:r>
              <a:rPr lang="ko-KR" altLang="en-US" dirty="0"/>
              <a:t>제</a:t>
            </a:r>
            <a:r>
              <a:rPr lang="en-US" altLang="ko-KR" dirty="0"/>
              <a:t>2</a:t>
            </a:r>
            <a:r>
              <a:rPr lang="ko-KR" altLang="en-US" dirty="0"/>
              <a:t>단계의 분석내용을 평가함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B4163418-5D76-4381-A6F9-8503D0ED5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178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B5B28B8-DEB0-46D9-934D-AFC0A3C81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범죄학의 연구방법 </a:t>
            </a:r>
            <a:r>
              <a:rPr lang="en-US" altLang="ko-KR" dirty="0"/>
              <a:t>– </a:t>
            </a:r>
            <a:r>
              <a:rPr lang="ko-KR" altLang="en-US" dirty="0"/>
              <a:t>구체적 방법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1F766FA0-AA1A-4214-BB7E-9C9A57A19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공식통계의 분석</a:t>
            </a:r>
            <a:r>
              <a:rPr lang="en-US" altLang="ko-KR" dirty="0"/>
              <a:t>(</a:t>
            </a:r>
            <a:r>
              <a:rPr lang="ko-KR" altLang="en-US" dirty="0"/>
              <a:t>범죄통계표</a:t>
            </a:r>
            <a:r>
              <a:rPr lang="en-US" altLang="ko-KR" dirty="0"/>
              <a:t>, </a:t>
            </a:r>
            <a:r>
              <a:rPr lang="ko-KR" altLang="en-US" dirty="0"/>
              <a:t>대량관찰법</a:t>
            </a:r>
            <a:r>
              <a:rPr lang="en-US" altLang="ko-KR" dirty="0"/>
              <a:t>)</a:t>
            </a:r>
          </a:p>
          <a:p>
            <a:pPr marL="0" indent="0">
              <a:buNone/>
            </a:pPr>
            <a:r>
              <a:rPr lang="en-US" altLang="ko-KR" dirty="0"/>
              <a:t> - </a:t>
            </a:r>
            <a:r>
              <a:rPr lang="ko-KR" altLang="en-US" dirty="0"/>
              <a:t>세계적으로 가장 많이 이용되는 방법으로 범죄현황을 분석하는 데에는 </a:t>
            </a:r>
            <a:r>
              <a:rPr lang="ko-KR" altLang="en-US" dirty="0" err="1">
                <a:solidFill>
                  <a:srgbClr val="FF0000"/>
                </a:solidFill>
              </a:rPr>
              <a:t>범죄율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범죄해결율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 err="1">
                <a:solidFill>
                  <a:srgbClr val="FF0000"/>
                </a:solidFill>
              </a:rPr>
              <a:t>검거율</a:t>
            </a:r>
            <a:r>
              <a:rPr lang="ko-KR" altLang="en-US" dirty="0">
                <a:solidFill>
                  <a:srgbClr val="FF0000"/>
                </a:solidFill>
              </a:rPr>
              <a:t> </a:t>
            </a:r>
            <a:r>
              <a:rPr lang="ko-KR" altLang="en-US" dirty="0"/>
              <a:t>등의 수치가 활용됨</a:t>
            </a:r>
            <a:r>
              <a:rPr lang="en-US" altLang="ko-KR" dirty="0"/>
              <a:t> </a:t>
            </a:r>
          </a:p>
          <a:p>
            <a:pPr marL="0" indent="0">
              <a:buNone/>
            </a:pPr>
            <a:r>
              <a:rPr lang="en-US" altLang="ko-KR" dirty="0"/>
              <a:t> - </a:t>
            </a:r>
            <a:r>
              <a:rPr lang="ko-KR" altLang="en-US" dirty="0"/>
              <a:t>그 중에서 범죄통계와 관련하여 </a:t>
            </a:r>
            <a:r>
              <a:rPr lang="ko-KR" altLang="en-US" dirty="0">
                <a:solidFill>
                  <a:srgbClr val="FF0000"/>
                </a:solidFill>
              </a:rPr>
              <a:t>인구 십만명당 범죄발생 건수</a:t>
            </a:r>
            <a:r>
              <a:rPr lang="ko-KR" altLang="en-US" dirty="0"/>
              <a:t>를 표시하는 </a:t>
            </a:r>
            <a:r>
              <a:rPr lang="ko-KR" altLang="en-US" dirty="0" err="1"/>
              <a:t>범죄율</a:t>
            </a:r>
            <a:r>
              <a:rPr lang="en-US" altLang="ko-KR" dirty="0"/>
              <a:t>(</a:t>
            </a:r>
            <a:r>
              <a:rPr lang="ko-KR" altLang="en-US" dirty="0" err="1"/>
              <a:t>범죄수</a:t>
            </a:r>
            <a:r>
              <a:rPr lang="en-US" altLang="ko-KR" dirty="0"/>
              <a:t>/</a:t>
            </a:r>
            <a:r>
              <a:rPr lang="ko-KR" altLang="en-US" dirty="0"/>
              <a:t>인구 </a:t>
            </a:r>
            <a:r>
              <a:rPr lang="en-US" altLang="ko-KR" dirty="0"/>
              <a:t>X l00,000)</a:t>
            </a:r>
            <a:r>
              <a:rPr lang="ko-KR" altLang="en-US" dirty="0"/>
              <a:t>이 많이 쓰임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- </a:t>
            </a:r>
            <a:r>
              <a:rPr lang="ko-KR" altLang="en-US" dirty="0"/>
              <a:t>범죄율을 이용한 통계분석은 </a:t>
            </a:r>
            <a:r>
              <a:rPr lang="ko-KR" altLang="en-US" dirty="0">
                <a:solidFill>
                  <a:srgbClr val="FF0000"/>
                </a:solidFill>
              </a:rPr>
              <a:t>중요범죄와 상대적으로 가벼운 범죄가 동등한 범죄로 통계화 된다는 문제점</a:t>
            </a:r>
            <a:r>
              <a:rPr lang="ko-KR" altLang="en-US" dirty="0"/>
              <a:t>이 있으며</a:t>
            </a:r>
            <a:r>
              <a:rPr lang="en-US" altLang="ko-KR" dirty="0"/>
              <a:t>, </a:t>
            </a:r>
            <a:r>
              <a:rPr lang="ko-KR" altLang="en-US" dirty="0"/>
              <a:t>이 밖에도 매 시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</a:t>
            </a:r>
            <a:r>
              <a:rPr lang="ko-KR" altLang="en-US" dirty="0"/>
              <a:t>간마다의 범죄발생건수를 표시하는 범죄시계가 있으나</a:t>
            </a:r>
            <a:r>
              <a:rPr lang="en-US" altLang="ko-KR" dirty="0"/>
              <a:t> </a:t>
            </a:r>
            <a:r>
              <a:rPr lang="ko-KR" altLang="en-US" dirty="0"/>
              <a:t>통계적 가치는 없고 일반인들에게 범죄 경고기능을 한다는 의미밖에 없음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(1) </a:t>
            </a:r>
            <a:r>
              <a:rPr lang="ko-KR" altLang="en-US" dirty="0"/>
              <a:t>우리나라의 공식통계</a:t>
            </a:r>
            <a:r>
              <a:rPr lang="en-US" altLang="ko-KR" dirty="0"/>
              <a:t>(</a:t>
            </a:r>
            <a:r>
              <a:rPr lang="ko-KR" altLang="en-US" dirty="0"/>
              <a:t>범죄통계자료</a:t>
            </a:r>
            <a:r>
              <a:rPr lang="en-US" altLang="ko-KR" dirty="0"/>
              <a:t>)</a:t>
            </a:r>
          </a:p>
          <a:p>
            <a:pPr marL="342900" indent="-342900">
              <a:buAutoNum type="arabicParenBoth"/>
            </a:pP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(a)</a:t>
            </a:r>
            <a:r>
              <a:rPr lang="ko-KR" altLang="en-US" dirty="0"/>
              <a:t> 경찰청 </a:t>
            </a:r>
            <a:r>
              <a:rPr lang="en-US" altLang="ko-KR" dirty="0"/>
              <a:t>: </a:t>
            </a:r>
            <a:r>
              <a:rPr lang="ko-KR" altLang="en-US" dirty="0"/>
              <a:t>경찰백서</a:t>
            </a:r>
            <a:r>
              <a:rPr lang="en-US" altLang="ko-KR" dirty="0"/>
              <a:t>, </a:t>
            </a:r>
            <a:r>
              <a:rPr lang="ko-KR" altLang="en-US" dirty="0"/>
              <a:t>경찰통계연보</a:t>
            </a:r>
            <a:r>
              <a:rPr lang="en-US" altLang="ko-KR" dirty="0"/>
              <a:t>, </a:t>
            </a:r>
            <a:r>
              <a:rPr lang="ko-KR" altLang="en-US" dirty="0"/>
              <a:t>범죄분석</a:t>
            </a:r>
            <a:r>
              <a:rPr lang="en-US" altLang="ko-KR" dirty="0"/>
              <a:t>(</a:t>
            </a:r>
            <a:r>
              <a:rPr lang="ko-KR" altLang="en-US" dirty="0"/>
              <a:t>각각 연 </a:t>
            </a:r>
            <a:r>
              <a:rPr lang="en-US" altLang="ko-KR" dirty="0"/>
              <a:t>1</a:t>
            </a:r>
            <a:r>
              <a:rPr lang="ko-KR" altLang="en-US" dirty="0"/>
              <a:t>회</a:t>
            </a:r>
            <a:r>
              <a:rPr lang="en-US" altLang="ko-KR" dirty="0"/>
              <a:t>) </a:t>
            </a:r>
          </a:p>
          <a:p>
            <a:pPr marL="0" indent="0">
              <a:buNone/>
            </a:pPr>
            <a:r>
              <a:rPr lang="en-US" altLang="ko-KR" dirty="0"/>
              <a:t> (b) </a:t>
            </a:r>
            <a:r>
              <a:rPr lang="ko-KR" altLang="en-US" dirty="0"/>
              <a:t>대검찰청 </a:t>
            </a:r>
            <a:r>
              <a:rPr lang="en-US" altLang="ko-KR" dirty="0"/>
              <a:t>: </a:t>
            </a:r>
            <a:r>
              <a:rPr lang="ko-KR" altLang="en-US" dirty="0"/>
              <a:t>범죄분석</a:t>
            </a:r>
            <a:r>
              <a:rPr lang="en-US" altLang="ko-KR" dirty="0"/>
              <a:t>(1993</a:t>
            </a:r>
            <a:r>
              <a:rPr lang="ko-KR" altLang="en-US" dirty="0"/>
              <a:t>년 이후 연 </a:t>
            </a:r>
            <a:r>
              <a:rPr lang="en-US" altLang="ko-KR" dirty="0"/>
              <a:t>1</a:t>
            </a:r>
            <a:r>
              <a:rPr lang="ko-KR" altLang="en-US" dirty="0"/>
              <a:t>회</a:t>
            </a:r>
            <a:r>
              <a:rPr lang="en-US" altLang="ko-KR" dirty="0"/>
              <a:t>), </a:t>
            </a:r>
            <a:r>
              <a:rPr lang="ko-KR" altLang="en-US" dirty="0" err="1"/>
              <a:t>검찰연감</a:t>
            </a:r>
            <a:r>
              <a:rPr lang="en-US" altLang="ko-KR" dirty="0"/>
              <a:t>, </a:t>
            </a:r>
            <a:r>
              <a:rPr lang="ko-KR" altLang="en-US" dirty="0"/>
              <a:t>마약류범죄백서</a:t>
            </a:r>
            <a:r>
              <a:rPr lang="en-US" altLang="ko-KR" dirty="0"/>
              <a:t>(</a:t>
            </a:r>
            <a:r>
              <a:rPr lang="ko-KR" altLang="en-US" dirty="0"/>
              <a:t>연 </a:t>
            </a:r>
            <a:r>
              <a:rPr lang="en-US" altLang="ko-KR" dirty="0"/>
              <a:t>1</a:t>
            </a:r>
            <a:r>
              <a:rPr lang="ko-KR" altLang="en-US" dirty="0"/>
              <a:t>회</a:t>
            </a:r>
            <a:r>
              <a:rPr lang="en-US" altLang="ko-KR" dirty="0"/>
              <a:t>) </a:t>
            </a:r>
            <a:r>
              <a:rPr lang="ko-KR" altLang="en-US" dirty="0"/>
              <a:t>등을 발간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(c) </a:t>
            </a:r>
            <a:r>
              <a:rPr lang="ko-KR" altLang="en-US" dirty="0"/>
              <a:t>법원행정처 </a:t>
            </a:r>
            <a:r>
              <a:rPr lang="en-US" altLang="ko-KR" dirty="0"/>
              <a:t>: </a:t>
            </a:r>
            <a:r>
              <a:rPr lang="ko-KR" altLang="en-US" dirty="0" err="1"/>
              <a:t>사법연감</a:t>
            </a:r>
            <a:r>
              <a:rPr lang="en-US" altLang="ko-KR" dirty="0"/>
              <a:t>(</a:t>
            </a:r>
            <a:r>
              <a:rPr lang="ko-KR" altLang="en-US" dirty="0"/>
              <a:t>연 </a:t>
            </a:r>
            <a:r>
              <a:rPr lang="en-US" altLang="ko-KR" dirty="0"/>
              <a:t>1</a:t>
            </a:r>
            <a:r>
              <a:rPr lang="ko-KR" altLang="en-US" dirty="0"/>
              <a:t>회</a:t>
            </a:r>
            <a:r>
              <a:rPr lang="en-US" altLang="ko-KR" dirty="0"/>
              <a:t>, </a:t>
            </a:r>
            <a:r>
              <a:rPr lang="ko-KR" altLang="en-US" dirty="0"/>
              <a:t>구 법원통계연보</a:t>
            </a:r>
            <a:r>
              <a:rPr lang="en-US" altLang="ko-KR" dirty="0"/>
              <a:t>) </a:t>
            </a:r>
          </a:p>
          <a:p>
            <a:pPr marL="0" indent="0">
              <a:buNone/>
            </a:pPr>
            <a:r>
              <a:rPr lang="en-US" altLang="ko-KR" dirty="0"/>
              <a:t> (d) </a:t>
            </a:r>
            <a:r>
              <a:rPr lang="ko-KR" altLang="en-US" dirty="0"/>
              <a:t>법무연수원 </a:t>
            </a:r>
            <a:r>
              <a:rPr lang="en-US" altLang="ko-KR" dirty="0"/>
              <a:t>: </a:t>
            </a:r>
            <a:r>
              <a:rPr lang="ko-KR" altLang="en-US" dirty="0"/>
              <a:t>범죄백서</a:t>
            </a:r>
            <a:r>
              <a:rPr lang="en-US" altLang="ko-KR" dirty="0"/>
              <a:t>(</a:t>
            </a:r>
            <a:r>
              <a:rPr lang="ko-KR" altLang="en-US" dirty="0"/>
              <a:t>연 </a:t>
            </a:r>
            <a:r>
              <a:rPr lang="en-US" altLang="ko-KR" dirty="0"/>
              <a:t>1</a:t>
            </a:r>
            <a:r>
              <a:rPr lang="ko-KR" altLang="en-US" dirty="0"/>
              <a:t>회</a:t>
            </a:r>
            <a:r>
              <a:rPr lang="en-US" altLang="ko-KR" dirty="0"/>
              <a:t>)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B4163418-5D76-4381-A6F9-8503D0ED5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730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B5B28B8-DEB0-46D9-934D-AFC0A3C81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693" y="265929"/>
            <a:ext cx="11029616" cy="1188720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범죄학의 연구방법 </a:t>
            </a:r>
            <a:r>
              <a:rPr lang="en-US" altLang="ko-KR" dirty="0"/>
              <a:t>– </a:t>
            </a:r>
            <a:r>
              <a:rPr lang="ko-KR" altLang="en-US" dirty="0"/>
              <a:t>구체적 방법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1F766FA0-AA1A-4214-BB7E-9C9A57A19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694" y="1611757"/>
            <a:ext cx="11029615" cy="509943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ko-KR" dirty="0"/>
              <a:t>(1) </a:t>
            </a:r>
            <a:r>
              <a:rPr lang="ko-KR" altLang="en-US" dirty="0">
                <a:solidFill>
                  <a:srgbClr val="FF0000"/>
                </a:solidFill>
              </a:rPr>
              <a:t>공식통계의 장점</a:t>
            </a:r>
            <a:endParaRPr lang="en-US" altLang="ko-KR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ko-KR" dirty="0"/>
              <a:t> - </a:t>
            </a:r>
            <a:r>
              <a:rPr lang="ko-KR" altLang="en-US" sz="1600" dirty="0"/>
              <a:t>범죄학 연구의 중요한 기초자료</a:t>
            </a:r>
            <a:endParaRPr lang="en-US" altLang="ko-KR" sz="1600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ko-KR" sz="1600" dirty="0"/>
              <a:t>  : </a:t>
            </a:r>
            <a:r>
              <a:rPr lang="ko-KR" altLang="en-US" sz="1600" dirty="0"/>
              <a:t>치안수요의 예측이 가능함</a:t>
            </a:r>
            <a:r>
              <a:rPr lang="en-US" altLang="ko-KR" sz="1600" dirty="0"/>
              <a:t>(</a:t>
            </a:r>
            <a:r>
              <a:rPr lang="ko-KR" altLang="en-US" sz="1600" dirty="0"/>
              <a:t>범죄가 많이 발생하는 계절</a:t>
            </a:r>
            <a:r>
              <a:rPr lang="en-US" altLang="ko-KR" sz="1600" dirty="0"/>
              <a:t>, </a:t>
            </a:r>
            <a:r>
              <a:rPr lang="ko-KR" altLang="en-US" sz="1600" dirty="0"/>
              <a:t>시간</a:t>
            </a:r>
            <a:r>
              <a:rPr lang="en-US" altLang="ko-KR" sz="1600" dirty="0"/>
              <a:t>, </a:t>
            </a:r>
            <a:r>
              <a:rPr lang="ko-KR" altLang="en-US" sz="1600" dirty="0"/>
              <a:t>장소 등의 파악으로 맞춤형 치안전략 수립</a:t>
            </a:r>
            <a:r>
              <a:rPr lang="en-US" altLang="ko-KR" sz="1600" dirty="0"/>
              <a:t>)</a:t>
            </a:r>
          </a:p>
          <a:p>
            <a:pPr>
              <a:buFont typeface="Wingdings" panose="05000000000000000000" pitchFamily="2" charset="2"/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dirty="0"/>
              <a:t>(2) </a:t>
            </a:r>
            <a:r>
              <a:rPr lang="ko-KR" altLang="en-US" dirty="0">
                <a:solidFill>
                  <a:srgbClr val="FF0000"/>
                </a:solidFill>
              </a:rPr>
              <a:t>공식통계의 단점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dirty="0"/>
              <a:t>  (a) </a:t>
            </a:r>
            <a:r>
              <a:rPr lang="ko-KR" altLang="en-US" dirty="0"/>
              <a:t>현실적으로 발생하였으나 공식통계에 수록되지 않은 </a:t>
            </a:r>
            <a:r>
              <a:rPr lang="ko-KR" altLang="en-US" dirty="0">
                <a:solidFill>
                  <a:srgbClr val="FF0000"/>
                </a:solidFill>
              </a:rPr>
              <a:t>암수범죄와 암수범죄자에 관한 사항은 별도의 방법으로 보완해야 함</a:t>
            </a:r>
            <a:r>
              <a:rPr lang="en-US" altLang="ko-KR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dirty="0"/>
              <a:t>  (b) </a:t>
            </a:r>
            <a:r>
              <a:rPr lang="ko-KR" altLang="en-US" dirty="0"/>
              <a:t>일정기간 동안 발생한 범죄 및 범죄자들을 </a:t>
            </a:r>
            <a:r>
              <a:rPr lang="ko-KR" altLang="en-US" dirty="0" err="1"/>
              <a:t>죄종별로</a:t>
            </a:r>
            <a:r>
              <a:rPr lang="ko-KR" altLang="en-US" dirty="0"/>
              <a:t> 집계하여 일반적인 경향성만을 파악할 수 있는 </a:t>
            </a:r>
            <a:r>
              <a:rPr lang="ko-KR" altLang="en-US" dirty="0">
                <a:solidFill>
                  <a:srgbClr val="FF0000"/>
                </a:solidFill>
              </a:rPr>
              <a:t>양적 방법이므로</a:t>
            </a:r>
            <a:r>
              <a:rPr lang="en-US" altLang="ko-KR" dirty="0">
                <a:solidFill>
                  <a:srgbClr val="FF0000"/>
                </a:solidFill>
              </a:rPr>
              <a:t> </a:t>
            </a:r>
            <a:r>
              <a:rPr lang="ko-KR" altLang="en-US" dirty="0">
                <a:solidFill>
                  <a:srgbClr val="FF0000"/>
                </a:solidFill>
              </a:rPr>
              <a:t>범죄현상의 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dirty="0">
                <a:solidFill>
                  <a:srgbClr val="FF0000"/>
                </a:solidFill>
              </a:rPr>
              <a:t>      </a:t>
            </a:r>
            <a:r>
              <a:rPr lang="ko-KR" altLang="en-US" dirty="0">
                <a:solidFill>
                  <a:srgbClr val="FF0000"/>
                </a:solidFill>
              </a:rPr>
              <a:t>내재적 상관관계나 범죄 원인을 분석하기 위한 자료로는 활용하기 어려움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dirty="0"/>
              <a:t>  </a:t>
            </a:r>
            <a:r>
              <a:rPr lang="en-US" altLang="ko-KR" dirty="0"/>
              <a:t>(c) </a:t>
            </a:r>
            <a:r>
              <a:rPr lang="ko-KR" altLang="en-US" dirty="0"/>
              <a:t>특정행위의 범죄화 또는 비범죄화라는 변화에 대한 설명이 어려움</a:t>
            </a:r>
            <a:r>
              <a:rPr lang="en-US" altLang="ko-KR" dirty="0"/>
              <a:t>. </a:t>
            </a:r>
            <a:r>
              <a:rPr lang="ko-KR" altLang="en-US" dirty="0"/>
              <a:t>통계표는 종종 법률의 개폐</a:t>
            </a:r>
            <a:r>
              <a:rPr lang="en-US" altLang="ko-KR" dirty="0"/>
              <a:t>,</a:t>
            </a:r>
            <a:r>
              <a:rPr lang="ko-KR" altLang="en-US" dirty="0"/>
              <a:t> </a:t>
            </a:r>
            <a:r>
              <a:rPr lang="ko-KR" altLang="en-US" dirty="0">
                <a:solidFill>
                  <a:srgbClr val="FF0000"/>
                </a:solidFill>
              </a:rPr>
              <a:t>집중단속기간의 실시 등과 같은 요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dirty="0">
                <a:solidFill>
                  <a:srgbClr val="FF0000"/>
                </a:solidFill>
              </a:rPr>
              <a:t>      </a:t>
            </a:r>
            <a:r>
              <a:rPr lang="ko-KR" altLang="en-US" dirty="0">
                <a:solidFill>
                  <a:srgbClr val="FF0000"/>
                </a:solidFill>
              </a:rPr>
              <a:t>인들 때문에 범죄 또는 범죄자 통계의 변화를 초래하는 유동적인 자료임</a:t>
            </a:r>
            <a:r>
              <a:rPr lang="en-US" altLang="ko-KR" dirty="0"/>
              <a:t>(</a:t>
            </a:r>
            <a:r>
              <a:rPr lang="ko-KR" altLang="en-US" dirty="0"/>
              <a:t>항상성 결여</a:t>
            </a:r>
            <a:r>
              <a:rPr lang="en-US" altLang="ko-KR" dirty="0"/>
              <a:t>) </a:t>
            </a:r>
          </a:p>
          <a:p>
            <a:pPr marL="0" indent="0">
              <a:buNone/>
            </a:pPr>
            <a:r>
              <a:rPr lang="en-US" altLang="ko-KR" dirty="0"/>
              <a:t>  (d) </a:t>
            </a:r>
            <a:r>
              <a:rPr lang="ko-KR" altLang="en-US" dirty="0">
                <a:solidFill>
                  <a:srgbClr val="FF0000"/>
                </a:solidFill>
              </a:rPr>
              <a:t>범죄개념의 상대성이 반영되지 못함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dirty="0"/>
              <a:t>  (e) </a:t>
            </a:r>
            <a:r>
              <a:rPr lang="ko-KR" altLang="en-US" dirty="0"/>
              <a:t>공식통계는 범죄학적 연구를 위한 통계 라기 보다는 수사기관의 독자적인 목적 위주로 작성된 것이고</a:t>
            </a:r>
            <a:r>
              <a:rPr lang="en-US" altLang="ko-KR" dirty="0"/>
              <a:t>, </a:t>
            </a:r>
            <a:r>
              <a:rPr lang="ko-KR" altLang="en-US" dirty="0"/>
              <a:t>사법기관의 사건처리방침과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  </a:t>
            </a:r>
            <a:r>
              <a:rPr lang="ko-KR" altLang="en-US" dirty="0">
                <a:solidFill>
                  <a:srgbClr val="FF0000"/>
                </a:solidFill>
              </a:rPr>
              <a:t>사법기관종사자들의 재량행위로 인하여 범죄율이 왜곡되고 축소될 가능성</a:t>
            </a:r>
            <a:r>
              <a:rPr lang="ko-KR" altLang="en-US" dirty="0"/>
              <a:t>이 있어 범죄학적 연구자료로는 한계가 있음</a:t>
            </a:r>
            <a:r>
              <a:rPr lang="en-US" altLang="ko-KR" dirty="0"/>
              <a:t> </a:t>
            </a:r>
          </a:p>
          <a:p>
            <a:pPr marL="0" indent="0">
              <a:buNone/>
            </a:pPr>
            <a:r>
              <a:rPr lang="ko-KR" altLang="en-US" dirty="0"/>
              <a:t>  </a:t>
            </a:r>
            <a:r>
              <a:rPr lang="en-US" altLang="ko-KR" dirty="0"/>
              <a:t>(f)</a:t>
            </a:r>
            <a:r>
              <a:rPr lang="ko-KR" altLang="en-US" dirty="0"/>
              <a:t> </a:t>
            </a:r>
            <a:r>
              <a:rPr lang="ko-KR" altLang="en-US" dirty="0">
                <a:solidFill>
                  <a:srgbClr val="FF0000"/>
                </a:solidFill>
              </a:rPr>
              <a:t>암수범죄의 문제 </a:t>
            </a:r>
            <a:r>
              <a:rPr lang="en-US" altLang="ko-KR" dirty="0"/>
              <a:t>: </a:t>
            </a:r>
            <a:r>
              <a:rPr lang="ko-KR" altLang="en-US" dirty="0"/>
              <a:t>숨은 범죄의 규모가 정확히 파악되지 않으면 공식통계상 나타난 </a:t>
            </a:r>
            <a:r>
              <a:rPr lang="ko-KR" altLang="en-US" dirty="0" err="1"/>
              <a:t>범죄량의</a:t>
            </a:r>
            <a:r>
              <a:rPr lang="ko-KR" altLang="en-US" dirty="0"/>
              <a:t> 변화가 실제로 </a:t>
            </a:r>
            <a:r>
              <a:rPr lang="ko-KR" altLang="en-US" dirty="0" err="1"/>
              <a:t>범죄증감으로</a:t>
            </a:r>
            <a:r>
              <a:rPr lang="ko-KR" altLang="en-US" dirty="0"/>
              <a:t> 인한 것인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     지 아니면 범죄신고율의 변화나 형사사법기관의 활동의 차이에 의한 것인지를 구별할 수 없어 범죄문제의 심각성을 직접 파악하기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 </a:t>
            </a:r>
            <a:r>
              <a:rPr lang="ko-KR" altLang="en-US" dirty="0"/>
              <a:t>어려움</a:t>
            </a:r>
            <a:endParaRPr lang="en-US" alt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B4163418-5D76-4381-A6F9-8503D0ED5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595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B5B28B8-DEB0-46D9-934D-AFC0A3C81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범죄학의 연구방법 </a:t>
            </a:r>
            <a:r>
              <a:rPr lang="en-US" altLang="ko-KR" dirty="0"/>
              <a:t>– </a:t>
            </a:r>
            <a:r>
              <a:rPr lang="ko-KR" altLang="en-US" dirty="0"/>
              <a:t>구체적 방법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1F766FA0-AA1A-4214-BB7E-9C9A57A19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400" dirty="0"/>
              <a:t>사례연구</a:t>
            </a:r>
            <a:endParaRPr lang="en-US" altLang="ko-KR" sz="1400" dirty="0"/>
          </a:p>
          <a:p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>
                <a:solidFill>
                  <a:srgbClr val="FF0000"/>
                </a:solidFill>
              </a:rPr>
              <a:t>범죄자 개개인에 대하여 그의 인격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환경과 같은 여러 측면들을 종합적으로 분석하고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그 각각의 상호 연관관계를 규명</a:t>
            </a:r>
            <a:r>
              <a:rPr lang="ko-KR" altLang="en-US" sz="1400" dirty="0"/>
              <a:t>함으로써 범죄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및 범죄인의 인과관계를 정확하게 해명하려는 질적 연구방법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이러한 개별적 사례연구 방법을 통하여 범죄학에 접근하는 것을 ‘임상 </a:t>
            </a:r>
            <a:r>
              <a:rPr lang="ko-KR" altLang="en-US" sz="1400" dirty="0" err="1"/>
              <a:t>범죄학’이라</a:t>
            </a:r>
            <a:r>
              <a:rPr lang="ko-KR" altLang="en-US" sz="1400" dirty="0"/>
              <a:t> 지칭하는데</a:t>
            </a:r>
            <a:r>
              <a:rPr lang="en-US" altLang="ko-KR" sz="1400" dirty="0"/>
              <a:t>, </a:t>
            </a:r>
            <a:r>
              <a:rPr lang="ko-KR" altLang="en-US" sz="1400" dirty="0"/>
              <a:t>조사대상자에 대한 </a:t>
            </a:r>
            <a:r>
              <a:rPr lang="ko-KR" altLang="en-US" sz="1400" dirty="0">
                <a:solidFill>
                  <a:srgbClr val="FF0000"/>
                </a:solidFill>
              </a:rPr>
              <a:t>개별적 사례조사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(Case Study)</a:t>
            </a:r>
            <a:r>
              <a:rPr lang="ko-KR" altLang="en-US" sz="1400" dirty="0">
                <a:solidFill>
                  <a:srgbClr val="FF0000"/>
                </a:solidFill>
              </a:rPr>
              <a:t>나 생애사연구</a:t>
            </a:r>
            <a:r>
              <a:rPr lang="en-US" altLang="ko-KR" sz="1400" dirty="0">
                <a:solidFill>
                  <a:srgbClr val="FF0000"/>
                </a:solidFill>
              </a:rPr>
              <a:t>(life history </a:t>
            </a:r>
            <a:r>
              <a:rPr lang="en-US" altLang="ko-KR" sz="1400" dirty="0" err="1">
                <a:solidFill>
                  <a:srgbClr val="FF0000"/>
                </a:solidFill>
              </a:rPr>
              <a:t>syudy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/>
              <a:t>가 전통적인 연구방법임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방법은 미시범죄학적 연구방법으로 하나 또는 몇 개의 대상에 대한 깊이 있는 정밀조사를 목표로 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대표적인 연구로는 </a:t>
            </a:r>
            <a:r>
              <a:rPr lang="ko-KR" altLang="en-US" sz="1400" dirty="0" err="1"/>
              <a:t>서덜랜드</a:t>
            </a:r>
            <a:r>
              <a:rPr lang="en-US" altLang="ko-KR" sz="1400" dirty="0"/>
              <a:t>(Sutherland)</a:t>
            </a:r>
            <a:r>
              <a:rPr lang="ko-KR" altLang="en-US" sz="1400" dirty="0"/>
              <a:t>의 ‘</a:t>
            </a:r>
            <a:r>
              <a:rPr lang="ko-KR" altLang="en-US" sz="1400" dirty="0" err="1"/>
              <a:t>전문절</a:t>
            </a:r>
            <a:r>
              <a:rPr lang="ko-KR" altLang="en-US" sz="1400" dirty="0"/>
              <a:t> 도범</a:t>
            </a:r>
            <a:r>
              <a:rPr lang="en-US" altLang="ko-KR" sz="1400" dirty="0"/>
              <a:t>(Professional Thief)’</a:t>
            </a:r>
            <a:r>
              <a:rPr lang="ko-KR" altLang="en-US" sz="1400" dirty="0"/>
              <a:t>이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범죄학의 방법론으로 중요한 방법이나</a:t>
            </a:r>
            <a:r>
              <a:rPr lang="en-US" altLang="ko-KR" sz="1400" dirty="0"/>
              <a:t>, </a:t>
            </a:r>
            <a:r>
              <a:rPr lang="ko-KR" altLang="en-US" sz="1400" dirty="0"/>
              <a:t>조사자의 개인적 견해나 편견에 의해 결과가 왜곡될 수 있고</a:t>
            </a:r>
            <a:r>
              <a:rPr lang="en-US" altLang="ko-KR" sz="1400" dirty="0"/>
              <a:t>, </a:t>
            </a:r>
            <a:r>
              <a:rPr lang="ko-KR" altLang="en-US" sz="1400" dirty="0"/>
              <a:t>일정한 어느 조건이 범죄에 미치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는 영향의 경중을 정확하게 파악하기 어렵다는 점과 전형적인 대상이 아니면 다른 상황에 </a:t>
            </a:r>
            <a:r>
              <a:rPr lang="ko-KR" altLang="en-US" sz="1400" dirty="0">
                <a:solidFill>
                  <a:srgbClr val="FF0000"/>
                </a:solidFill>
              </a:rPr>
              <a:t>일반화하기 어렵다</a:t>
            </a:r>
            <a:r>
              <a:rPr lang="ko-KR" altLang="en-US" sz="1400" dirty="0"/>
              <a:t>는 것이 단점임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B4163418-5D76-4381-A6F9-8503D0ED5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211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B5B28B8-DEB0-46D9-934D-AFC0A3C81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범죄학의 연구방법 </a:t>
            </a:r>
            <a:r>
              <a:rPr lang="en-US" altLang="ko-KR" dirty="0"/>
              <a:t>– </a:t>
            </a:r>
            <a:r>
              <a:rPr lang="ko-KR" altLang="en-US" dirty="0"/>
              <a:t>구체적 방법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1F766FA0-AA1A-4214-BB7E-9C9A57A19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400" dirty="0"/>
              <a:t>참여관찰법</a:t>
            </a:r>
            <a:r>
              <a:rPr lang="en-US" altLang="ko-KR" sz="1400" dirty="0"/>
              <a:t>(</a:t>
            </a:r>
            <a:r>
              <a:rPr lang="ko-KR" altLang="en-US" sz="1400" dirty="0"/>
              <a:t>현장조사</a:t>
            </a:r>
            <a:r>
              <a:rPr lang="en-US" altLang="ko-KR" sz="1400" dirty="0"/>
              <a:t>)</a:t>
            </a:r>
          </a:p>
          <a:p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방법은 </a:t>
            </a:r>
            <a:r>
              <a:rPr lang="ko-KR" altLang="en-US" sz="1400" dirty="0">
                <a:solidFill>
                  <a:srgbClr val="FF0000"/>
                </a:solidFill>
              </a:rPr>
              <a:t>자연상태의 고릴라와 동물원의 고릴라가 서로 다른 행태</a:t>
            </a:r>
            <a:r>
              <a:rPr lang="ko-KR" altLang="en-US" sz="1400" dirty="0"/>
              <a:t>를 보이는 것에 착안하여 생물학자들이 착안한 </a:t>
            </a:r>
            <a:r>
              <a:rPr lang="ko-KR" altLang="en-US" sz="1400" dirty="0" err="1"/>
              <a:t>조사방법이었음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그 후 인류학자들이 원시사회를 연 구하는 방법으로 활용하던 것을</a:t>
            </a:r>
            <a:r>
              <a:rPr lang="en-US" altLang="ko-KR" sz="1400" dirty="0"/>
              <a:t>, </a:t>
            </a:r>
            <a:r>
              <a:rPr lang="ko-KR" altLang="en-US" sz="1400" dirty="0"/>
              <a:t>주로 낙인이론을 취하는 사회학자들이 </a:t>
            </a:r>
            <a:r>
              <a:rPr lang="ko-KR" altLang="en-US" sz="1400" dirty="0">
                <a:solidFill>
                  <a:srgbClr val="FF0000"/>
                </a:solidFill>
              </a:rPr>
              <a:t>범죄자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마약중독자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부랑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자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흑인집단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갱단 등 특수집단을 연구하기 위하여 범죄학 연구방법 으로 도입</a:t>
            </a:r>
            <a:r>
              <a:rPr lang="ko-KR" altLang="en-US" sz="1400" dirty="0"/>
              <a:t>하였으며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서덜랜드는</a:t>
            </a:r>
            <a:r>
              <a:rPr lang="ko-KR" altLang="en-US" sz="1400" dirty="0"/>
              <a:t> ‘자유로운 상태에 있는 범죄자의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 err="1"/>
              <a:t>연구’로서</a:t>
            </a:r>
            <a:r>
              <a:rPr lang="ko-KR" altLang="en-US" sz="1400" dirty="0"/>
              <a:t> 범죄자에 대한 가장 생생한 자료 를 수집할 수 있다고 평가함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방법은 체포되지 않은 범죄자들의 일상도 관찰할 수 있다는 장점이 있지만</a:t>
            </a:r>
            <a:r>
              <a:rPr lang="en-US" altLang="ko-KR" sz="1400" dirty="0"/>
              <a:t>, </a:t>
            </a:r>
            <a:r>
              <a:rPr lang="ko-KR" altLang="en-US" sz="1400" dirty="0"/>
              <a:t>반대로 조사방법이 소규모로 진행되기 때문에 </a:t>
            </a:r>
            <a:r>
              <a:rPr lang="ko-KR" altLang="en-US" sz="1400" dirty="0">
                <a:solidFill>
                  <a:srgbClr val="FF0000"/>
                </a:solidFill>
              </a:rPr>
              <a:t>연구결과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를 일반화하기 어렵고</a:t>
            </a:r>
            <a:r>
              <a:rPr lang="en-US" altLang="ko-KR" sz="1400" dirty="0"/>
              <a:t>, </a:t>
            </a:r>
            <a:r>
              <a:rPr lang="ko-KR" altLang="en-US" sz="1400" dirty="0"/>
              <a:t>조사방법의 성격상 </a:t>
            </a:r>
            <a:r>
              <a:rPr lang="ko-KR" altLang="en-US" sz="1400" dirty="0">
                <a:solidFill>
                  <a:srgbClr val="FF0000"/>
                </a:solidFill>
              </a:rPr>
              <a:t>많은 시간이 소요</a:t>
            </a:r>
            <a:r>
              <a:rPr lang="ko-KR" altLang="en-US" sz="1400" dirty="0"/>
              <a:t>되고</a:t>
            </a:r>
            <a:r>
              <a:rPr lang="en-US" altLang="ko-KR" sz="1400" dirty="0"/>
              <a:t>, </a:t>
            </a:r>
            <a:r>
              <a:rPr lang="ko-KR" altLang="en-US" sz="1400" dirty="0"/>
              <a:t>조사자가 피관찰자 들의 인격상태를 객관적으로 관찰할 수 없으므로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연구관찰자의 편견이 개입</a:t>
            </a:r>
            <a:r>
              <a:rPr lang="ko-KR" altLang="en-US" sz="1400" dirty="0"/>
              <a:t>되어 객관성을 유지하지 못하고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조사대상에 동화되거나 혐오하는 감정</a:t>
            </a:r>
            <a:r>
              <a:rPr lang="ko-KR" altLang="en-US" sz="1400" dirty="0"/>
              <a:t>에 빠질 수 있다는 단점이 있음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B4163418-5D76-4381-A6F9-8503D0ED5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224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B5B28B8-DEB0-46D9-934D-AFC0A3C81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범죄학의 연구방법 </a:t>
            </a:r>
            <a:r>
              <a:rPr lang="en-US" altLang="ko-KR" dirty="0"/>
              <a:t>– </a:t>
            </a:r>
            <a:r>
              <a:rPr lang="ko-KR" altLang="en-US" dirty="0"/>
              <a:t>구체적 방법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1F766FA0-AA1A-4214-BB7E-9C9A57A19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sz="1400" dirty="0"/>
              <a:t>추적조사</a:t>
            </a:r>
            <a:r>
              <a:rPr lang="en-US" altLang="ko-KR" sz="1400" dirty="0"/>
              <a:t>(follow-up-study : </a:t>
            </a:r>
            <a:r>
              <a:rPr lang="ko-KR" altLang="en-US" sz="1400" dirty="0"/>
              <a:t>추행조사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일정수의 </a:t>
            </a:r>
            <a:r>
              <a:rPr lang="ko-KR" altLang="en-US" sz="1400" dirty="0">
                <a:solidFill>
                  <a:srgbClr val="FF0000"/>
                </a:solidFill>
              </a:rPr>
              <a:t>범죄자 또는 비범죄자를 일정기간 계속적으로 추적</a:t>
            </a:r>
            <a:r>
              <a:rPr lang="ko-KR" altLang="en-US" sz="1400" dirty="0"/>
              <a:t>하면서 그들의 행태와 성격 그리고 사회적 조건의 변화상태를 사후 검토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하고</a:t>
            </a:r>
            <a:r>
              <a:rPr lang="en-US" altLang="ko-KR" sz="1400" dirty="0"/>
              <a:t>, </a:t>
            </a:r>
            <a:r>
              <a:rPr lang="ko-KR" altLang="en-US" sz="1400" dirty="0"/>
              <a:t>그것들과 범죄 또는 범죄인과의 연결 관계를 알아보는 방법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일정한 시점과 일정시간 경과 후 시점 간의 수직적 비교방법으로 </a:t>
            </a:r>
            <a:r>
              <a:rPr lang="ko-KR" altLang="en-US" sz="1400" dirty="0" err="1">
                <a:solidFill>
                  <a:srgbClr val="FF0000"/>
                </a:solidFill>
              </a:rPr>
              <a:t>생애사</a:t>
            </a:r>
            <a:r>
              <a:rPr lang="ko-KR" altLang="en-US" sz="1400" dirty="0">
                <a:solidFill>
                  <a:srgbClr val="FF0000"/>
                </a:solidFill>
              </a:rPr>
              <a:t> 연구와 관련이 깊음</a:t>
            </a:r>
            <a:r>
              <a:rPr lang="en-US" altLang="ko-KR" sz="1400" dirty="0"/>
              <a:t>. </a:t>
            </a:r>
            <a:r>
              <a:rPr lang="ko-KR" altLang="en-US" sz="1400" dirty="0"/>
              <a:t>추행조사 방법은 </a:t>
            </a:r>
            <a:r>
              <a:rPr lang="ko-KR" altLang="en-US" sz="1400" dirty="0">
                <a:solidFill>
                  <a:srgbClr val="FF0000"/>
                </a:solidFill>
              </a:rPr>
              <a:t>초범시부터 재범시까지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범죄자의 범죄행태의 변화를 연구하기에 가장 적합한 방법</a:t>
            </a:r>
            <a:r>
              <a:rPr lang="ko-KR" altLang="en-US" sz="1400" dirty="0"/>
              <a:t>으로 평가되고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방법은 추행을 당하는 사람들의 사실관계를 정확히 밝힐 수 있어 오랜 시간 경과 후에도 그 사실을 파악할 수 있다는 장점이 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/>
              <a:t>표본 집단 조사</a:t>
            </a:r>
            <a:r>
              <a:rPr lang="en-US" altLang="ko-KR" sz="1400" dirty="0"/>
              <a:t>(</a:t>
            </a:r>
            <a:r>
              <a:rPr lang="ko-KR" altLang="en-US" sz="1400" dirty="0"/>
              <a:t>계열조사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>
                <a:solidFill>
                  <a:srgbClr val="FF0000"/>
                </a:solidFill>
              </a:rPr>
              <a:t>일정한 집단을 표본으로 선정하고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그 표본조사를 통해 전체의 현상을 유추</a:t>
            </a:r>
            <a:r>
              <a:rPr lang="ko-KR" altLang="en-US" sz="1400" dirty="0"/>
              <a:t>하는 방법</a:t>
            </a:r>
            <a:r>
              <a:rPr lang="en-US" altLang="ko-KR" sz="1400" dirty="0"/>
              <a:t>(ex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쌍생아 연구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범죄자로 구성된 실험집단에 대응하는 정상인들로 구성된 통제</a:t>
            </a:r>
            <a:r>
              <a:rPr lang="en-US" altLang="ko-KR" sz="1400" dirty="0"/>
              <a:t>(</a:t>
            </a:r>
            <a:r>
              <a:rPr lang="ko-KR" altLang="en-US" sz="1400" dirty="0"/>
              <a:t>대조</a:t>
            </a:r>
            <a:r>
              <a:rPr lang="en-US" altLang="ko-KR" sz="1400" dirty="0"/>
              <a:t>)</a:t>
            </a:r>
            <a:r>
              <a:rPr lang="ko-KR" altLang="en-US" sz="1400" dirty="0"/>
              <a:t>집단을 조사 </a:t>
            </a:r>
            <a:r>
              <a:rPr lang="en-US" altLang="ko-KR" sz="1400" dirty="0"/>
              <a:t>· </a:t>
            </a:r>
            <a:r>
              <a:rPr lang="ko-KR" altLang="en-US" sz="1400" dirty="0"/>
              <a:t>비교하는 방법을 사용함</a:t>
            </a:r>
            <a:r>
              <a:rPr lang="en-US" altLang="ko-KR" sz="1400" dirty="0"/>
              <a:t>(</a:t>
            </a:r>
            <a:r>
              <a:rPr lang="ko-KR" altLang="en-US" sz="1400" dirty="0"/>
              <a:t>수평적 비교방법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연구결과 밝혀진 사실들 사이의 인과적 상호연관관계 규명이 어렵다는 단점이 있음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B4163418-5D76-4381-A6F9-8503D0ED5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500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B5B28B8-DEB0-46D9-934D-AFC0A3C81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범죄학의 연구방법 </a:t>
            </a:r>
            <a:r>
              <a:rPr lang="en-US" altLang="ko-KR" dirty="0"/>
              <a:t>– </a:t>
            </a:r>
            <a:r>
              <a:rPr lang="ko-KR" altLang="en-US" dirty="0"/>
              <a:t>구체적 방법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1F766FA0-AA1A-4214-BB7E-9C9A57A19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963259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sz="1400" dirty="0"/>
              <a:t>실험연구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>
                <a:solidFill>
                  <a:srgbClr val="FF0000"/>
                </a:solidFill>
              </a:rPr>
              <a:t>일정한 조건을 인위적으로 만들어 놓고 그 안에서 일어나는 사실을 관찰</a:t>
            </a:r>
            <a:r>
              <a:rPr lang="ko-KR" altLang="en-US" sz="1400" dirty="0"/>
              <a:t>함으로써 설정된 가설의 타당성을 검증하고 새로운 사실을 발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견하는 방법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집단의 </a:t>
            </a:r>
            <a:r>
              <a:rPr lang="ko-KR" altLang="en-US" sz="1400" dirty="0" err="1"/>
              <a:t>등가성</a:t>
            </a:r>
            <a:r>
              <a:rPr lang="en-US" altLang="ko-KR" sz="1400" dirty="0"/>
              <a:t>(</a:t>
            </a:r>
            <a:r>
              <a:rPr lang="ko-KR" altLang="en-US" sz="1400" dirty="0"/>
              <a:t>복수의 연구집단이 동일해야 함</a:t>
            </a:r>
            <a:r>
              <a:rPr lang="en-US" altLang="ko-KR" sz="1400" dirty="0"/>
              <a:t>)</a:t>
            </a:r>
            <a:r>
              <a:rPr lang="ko-KR" altLang="en-US" sz="1400" dirty="0"/>
              <a:t> 확보</a:t>
            </a:r>
            <a:r>
              <a:rPr lang="en-US" altLang="ko-KR" sz="1400" dirty="0"/>
              <a:t>, </a:t>
            </a:r>
            <a:r>
              <a:rPr lang="ko-KR" altLang="en-US" sz="1400" dirty="0"/>
              <a:t>사전조사와 사후조사</a:t>
            </a:r>
            <a:r>
              <a:rPr lang="en-US" altLang="ko-KR" sz="1400" dirty="0"/>
              <a:t>, </a:t>
            </a:r>
            <a:r>
              <a:rPr lang="ko-KR" altLang="en-US" sz="1400" dirty="0"/>
              <a:t>대상집단과 통제집단</a:t>
            </a:r>
            <a:r>
              <a:rPr lang="en-US" altLang="ko-KR" sz="1400" dirty="0"/>
              <a:t>(</a:t>
            </a:r>
            <a:r>
              <a:rPr lang="ko-KR" altLang="en-US" sz="1400" dirty="0"/>
              <a:t>비교집단</a:t>
            </a:r>
            <a:r>
              <a:rPr lang="en-US" altLang="ko-KR" sz="1400" dirty="0"/>
              <a:t>)</a:t>
            </a:r>
            <a:r>
              <a:rPr lang="ko-KR" altLang="en-US" sz="1400" dirty="0"/>
              <a:t>이라는 세 가지 전제조건을 특징으로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하며</a:t>
            </a:r>
            <a:r>
              <a:rPr lang="en-US" altLang="ko-KR" sz="1400" dirty="0"/>
              <a:t>, </a:t>
            </a:r>
            <a:r>
              <a:rPr lang="ko-KR" altLang="en-US" sz="1400" dirty="0"/>
              <a:t>연구의 내적 타당성에 영향을 미치는 요인들을 통제하는 데 유리한 연구방법임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>
                <a:solidFill>
                  <a:srgbClr val="FF0000"/>
                </a:solidFill>
              </a:rPr>
              <a:t>형사정책상 새로운 시책의 효과를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평가하는데 주로 이용</a:t>
            </a:r>
            <a:r>
              <a:rPr lang="ko-KR" altLang="en-US" sz="1400" dirty="0"/>
              <a:t>되고 있음</a:t>
            </a:r>
            <a:r>
              <a:rPr lang="en-US" altLang="ko-KR" sz="1400" dirty="0"/>
              <a:t>(</a:t>
            </a:r>
            <a:r>
              <a:rPr lang="ko-KR" altLang="en-US" sz="1400" dirty="0"/>
              <a:t>예컨대</a:t>
            </a:r>
            <a:r>
              <a:rPr lang="en-US" altLang="ko-KR" sz="1400" dirty="0"/>
              <a:t>, </a:t>
            </a:r>
            <a:r>
              <a:rPr lang="ko-KR" altLang="en-US" sz="1400" dirty="0"/>
              <a:t>소년원 시설 또는 그 운영방법을 새롭게 설정해 놓고</a:t>
            </a:r>
            <a:r>
              <a:rPr lang="en-US" altLang="ko-KR" sz="1400" dirty="0"/>
              <a:t>, </a:t>
            </a:r>
            <a:r>
              <a:rPr lang="ko-KR" altLang="en-US" sz="1400" dirty="0"/>
              <a:t>그 안에서 일어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나는 비행소년들의 행동상의 반응의 차이점을 고찰해 봄</a:t>
            </a:r>
            <a:r>
              <a:rPr lang="en-US" altLang="ko-KR" sz="1400" dirty="0"/>
              <a:t>)</a:t>
            </a:r>
          </a:p>
          <a:p>
            <a:endParaRPr lang="en-US" altLang="ko-KR" sz="1400" dirty="0"/>
          </a:p>
          <a:p>
            <a:r>
              <a:rPr lang="ko-KR" altLang="en-US" sz="1400" dirty="0"/>
              <a:t>조사연구</a:t>
            </a:r>
            <a:r>
              <a:rPr lang="en-US" altLang="ko-KR" sz="1400" dirty="0"/>
              <a:t>(Survey)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기술적 연구나 추론적 연구를 위한 양적 자료를 수집하고 인과성 문제를 다루기 위 한 </a:t>
            </a:r>
            <a:r>
              <a:rPr lang="ko-KR" altLang="en-US" sz="1400" dirty="0" err="1"/>
              <a:t>연구방법이며</a:t>
            </a:r>
            <a:r>
              <a:rPr lang="en-US" altLang="ko-KR" sz="1400" dirty="0"/>
              <a:t>, </a:t>
            </a:r>
            <a:r>
              <a:rPr lang="ko-KR" altLang="en-US" sz="1400" dirty="0"/>
              <a:t>설문지 </a:t>
            </a:r>
            <a:r>
              <a:rPr lang="en-US" altLang="ko-KR" sz="1400" dirty="0"/>
              <a:t>· </a:t>
            </a:r>
            <a:r>
              <a:rPr lang="ko-KR" altLang="en-US" sz="1400" dirty="0"/>
              <a:t>면접 </a:t>
            </a:r>
            <a:r>
              <a:rPr lang="en-US" altLang="ko-KR" sz="1400" dirty="0"/>
              <a:t>· </a:t>
            </a:r>
            <a:r>
              <a:rPr lang="ko-KR" altLang="en-US" sz="1400" dirty="0"/>
              <a:t>또는 전화접촉을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통해 자료를 수집함</a:t>
            </a:r>
            <a:r>
              <a:rPr lang="en-US" altLang="ko-KR" sz="1400" dirty="0"/>
              <a:t>. </a:t>
            </a:r>
            <a:r>
              <a:rPr lang="ko-KR" altLang="en-US" sz="1400" dirty="0"/>
              <a:t>피해자조사나 자기보고식 조사 등이 여기에 속하며</a:t>
            </a:r>
            <a:r>
              <a:rPr lang="en-US" altLang="ko-KR" sz="1400" dirty="0"/>
              <a:t>, </a:t>
            </a:r>
            <a:r>
              <a:rPr lang="ko-KR" altLang="en-US" sz="1400" dirty="0"/>
              <a:t>이 방법은 ‘</a:t>
            </a:r>
            <a:r>
              <a:rPr lang="ko-KR" altLang="en-US" sz="1400" dirty="0" err="1">
                <a:solidFill>
                  <a:srgbClr val="FF0000"/>
                </a:solidFill>
              </a:rPr>
              <a:t>설문조사</a:t>
            </a:r>
            <a:r>
              <a:rPr lang="ko-KR" altLang="en-US" sz="1400" dirty="0" err="1"/>
              <a:t>’라고도</a:t>
            </a:r>
            <a:r>
              <a:rPr lang="ko-KR" altLang="en-US" sz="1400" dirty="0"/>
              <a:t> 함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주로 범죄피해</a:t>
            </a:r>
            <a:r>
              <a:rPr lang="en-US" altLang="ko-KR" sz="1400" dirty="0"/>
              <a:t>, </a:t>
            </a:r>
            <a:r>
              <a:rPr lang="ko-KR" altLang="en-US" sz="1400" dirty="0"/>
              <a:t>범죄에 대한 공포</a:t>
            </a:r>
            <a:r>
              <a:rPr lang="en-US" altLang="ko-KR" sz="1400" dirty="0"/>
              <a:t>, </a:t>
            </a:r>
            <a:r>
              <a:rPr lang="ko-KR" altLang="en-US" sz="1400" dirty="0"/>
              <a:t>경찰이나 형사사법제도</a:t>
            </a:r>
            <a:r>
              <a:rPr lang="en-US" altLang="ko-KR" sz="1400" dirty="0"/>
              <a:t>, </a:t>
            </a:r>
            <a:r>
              <a:rPr lang="ko-KR" altLang="en-US" sz="1400" dirty="0"/>
              <a:t>기관에 대한 여론 등을 측정하는 데 주로 활용됨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B4163418-5D76-4381-A6F9-8503D0ED5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578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B5B28B8-DEB0-46D9-934D-AFC0A3C81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83375"/>
            <a:ext cx="11029616" cy="1188720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범죄통계에 있어서의 암수</a:t>
            </a:r>
            <a:r>
              <a:rPr lang="en-US" altLang="ko-KR" dirty="0"/>
              <a:t>(</a:t>
            </a:r>
            <a:r>
              <a:rPr lang="ko-KR" altLang="en-US" dirty="0"/>
              <a:t>暗數</a:t>
            </a:r>
            <a:r>
              <a:rPr lang="en-US" altLang="ko-KR" dirty="0"/>
              <a:t>)</a:t>
            </a:r>
            <a:r>
              <a:rPr lang="ko-KR" altLang="en-US"/>
              <a:t>의 </a:t>
            </a:r>
            <a:r>
              <a:rPr lang="ko-KR" altLang="en-US" smtClean="0"/>
              <a:t>문제 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1F766FA0-AA1A-4214-BB7E-9C9A57A19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25283"/>
            <a:ext cx="11029615" cy="2695715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ko-KR" altLang="en-US" sz="1400" dirty="0"/>
              <a:t>의의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en-US" altLang="ko-KR" sz="1500" dirty="0"/>
              <a:t> - </a:t>
            </a:r>
            <a:r>
              <a:rPr lang="ko-KR" altLang="en-US" sz="1500" dirty="0">
                <a:solidFill>
                  <a:srgbClr val="FF0000"/>
                </a:solidFill>
              </a:rPr>
              <a:t>실제로 발생하였으나</a:t>
            </a:r>
            <a:r>
              <a:rPr lang="en-US" altLang="ko-KR" sz="1500" dirty="0">
                <a:solidFill>
                  <a:srgbClr val="FF0000"/>
                </a:solidFill>
              </a:rPr>
              <a:t>, </a:t>
            </a:r>
            <a:r>
              <a:rPr lang="ko-KR" altLang="en-US" sz="1500" dirty="0">
                <a:solidFill>
                  <a:srgbClr val="FF0000"/>
                </a:solidFill>
              </a:rPr>
              <a:t>범죄통계에 보고되지 않은 범죄</a:t>
            </a:r>
            <a:r>
              <a:rPr lang="ko-KR" altLang="en-US" sz="1500" dirty="0"/>
              <a:t>를 </a:t>
            </a:r>
            <a:r>
              <a:rPr lang="en-US" altLang="ko-KR" sz="1500" dirty="0"/>
              <a:t>‘</a:t>
            </a:r>
            <a:r>
              <a:rPr lang="ko-KR" altLang="en-US" sz="1500" dirty="0"/>
              <a:t>암수범죄</a:t>
            </a:r>
            <a:r>
              <a:rPr lang="en-US" altLang="ko-KR" sz="1500" dirty="0"/>
              <a:t>’</a:t>
            </a:r>
            <a:r>
              <a:rPr lang="ko-KR" altLang="en-US" sz="1500" dirty="0"/>
              <a:t>라 함</a:t>
            </a:r>
            <a:r>
              <a:rPr lang="en-US" altLang="ko-KR" sz="1500" dirty="0"/>
              <a:t>. </a:t>
            </a:r>
            <a:r>
              <a:rPr lang="ko-KR" altLang="en-US" sz="1500" dirty="0"/>
              <a:t>암수범죄가 존재한다면</a:t>
            </a:r>
            <a:r>
              <a:rPr lang="en-US" altLang="ko-KR" sz="1500" dirty="0"/>
              <a:t>, </a:t>
            </a:r>
            <a:r>
              <a:rPr lang="ko-KR" altLang="en-US" sz="1500" dirty="0"/>
              <a:t>범죄통계는 범죄에 대한 대책을 수립하는 데 있어서 정확</a:t>
            </a:r>
            <a:endParaRPr lang="en-US" altLang="ko-KR" sz="1500" dirty="0"/>
          </a:p>
          <a:p>
            <a:pPr marL="0" indent="0" algn="just">
              <a:buNone/>
            </a:pPr>
            <a:r>
              <a:rPr lang="en-US" altLang="ko-KR" sz="1500" dirty="0"/>
              <a:t>   </a:t>
            </a:r>
            <a:r>
              <a:rPr lang="ko-KR" altLang="en-US" sz="1500" dirty="0"/>
              <a:t>한 자료 가 될 수 없게 됨</a:t>
            </a:r>
            <a:r>
              <a:rPr lang="en-US" altLang="ko-KR" sz="1500" dirty="0"/>
              <a:t>. </a:t>
            </a:r>
            <a:r>
              <a:rPr lang="ko-KR" altLang="en-US" sz="1500" dirty="0"/>
              <a:t>이 점을 중시하면서</a:t>
            </a:r>
            <a:r>
              <a:rPr lang="en-US" altLang="ko-KR" sz="1500" dirty="0"/>
              <a:t>, Kiser</a:t>
            </a:r>
            <a:r>
              <a:rPr lang="ko-KR" altLang="en-US" sz="1500" dirty="0"/>
              <a:t>는 ‘‘암수범죄에 대한 연구는 축소적으로 실현된 정의</a:t>
            </a:r>
            <a:r>
              <a:rPr lang="en-US" altLang="ko-KR" sz="1500" dirty="0"/>
              <a:t>(</a:t>
            </a:r>
            <a:r>
              <a:rPr lang="ko-KR" altLang="en-US" sz="1500" dirty="0"/>
              <a:t>正義</a:t>
            </a:r>
            <a:r>
              <a:rPr lang="en-US" altLang="ko-KR" sz="1500" dirty="0"/>
              <a:t>)</a:t>
            </a:r>
            <a:r>
              <a:rPr lang="ko-KR" altLang="en-US" sz="1500" dirty="0"/>
              <a:t>에 대한 기본적 비판을 바탕으로 한다’ ’고 지</a:t>
            </a:r>
            <a:endParaRPr lang="en-US" altLang="ko-KR" sz="1500" dirty="0"/>
          </a:p>
          <a:p>
            <a:pPr marL="0" indent="0" algn="just">
              <a:buNone/>
            </a:pPr>
            <a:r>
              <a:rPr lang="en-US" altLang="ko-KR" sz="1500" dirty="0"/>
              <a:t>   </a:t>
            </a:r>
            <a:r>
              <a:rPr lang="ko-KR" altLang="en-US" sz="1500" dirty="0"/>
              <a:t>적함</a:t>
            </a:r>
            <a:endParaRPr lang="en-US" altLang="ko-KR" sz="1500" dirty="0"/>
          </a:p>
          <a:p>
            <a:pPr marL="0" indent="0" algn="just">
              <a:buNone/>
            </a:pPr>
            <a:r>
              <a:rPr lang="en-US" altLang="ko-KR" sz="1500" dirty="0"/>
              <a:t> - </a:t>
            </a:r>
            <a:r>
              <a:rPr lang="ko-KR" altLang="en-US" sz="1500" dirty="0"/>
              <a:t>범죄통계에는 암수가 많으므로 공식통계를 활용하기 시작한 범죄학연구 초기 부터 문제였음</a:t>
            </a:r>
            <a:r>
              <a:rPr lang="en-US" altLang="ko-KR" sz="1500" dirty="0"/>
              <a:t>. </a:t>
            </a:r>
            <a:r>
              <a:rPr lang="ko-KR" altLang="en-US" sz="1500" dirty="0"/>
              <a:t>그러나 </a:t>
            </a:r>
            <a:r>
              <a:rPr lang="ko-KR" altLang="en-US" sz="1500" dirty="0" err="1"/>
              <a:t>케틀레</a:t>
            </a:r>
            <a:r>
              <a:rPr lang="en-US" altLang="ko-KR" sz="1500" dirty="0"/>
              <a:t>(</a:t>
            </a:r>
            <a:r>
              <a:rPr lang="en-US" altLang="ko-KR" sz="1500" dirty="0" err="1"/>
              <a:t>Quetelet</a:t>
            </a:r>
            <a:r>
              <a:rPr lang="en-US" altLang="ko-KR" sz="1500" dirty="0"/>
              <a:t>), </a:t>
            </a:r>
            <a:r>
              <a:rPr lang="ko-KR" altLang="en-US" sz="1500" dirty="0" err="1"/>
              <a:t>외팅겐</a:t>
            </a:r>
            <a:r>
              <a:rPr lang="en-US" altLang="ko-KR" sz="1500" dirty="0"/>
              <a:t>(</a:t>
            </a:r>
            <a:r>
              <a:rPr lang="en-US" altLang="ko-KR" sz="1500" dirty="0" err="1"/>
              <a:t>Oettingen</a:t>
            </a:r>
            <a:r>
              <a:rPr lang="en-US" altLang="ko-KR" sz="1500" dirty="0"/>
              <a:t>),  </a:t>
            </a:r>
            <a:r>
              <a:rPr lang="ko-KR" altLang="en-US" sz="1500" dirty="0"/>
              <a:t>페리</a:t>
            </a:r>
            <a:r>
              <a:rPr lang="en-US" altLang="ko-KR" sz="1500" dirty="0"/>
              <a:t>(</a:t>
            </a:r>
            <a:r>
              <a:rPr lang="en-US" altLang="ko-KR" sz="1500" dirty="0" err="1"/>
              <a:t>Ferri</a:t>
            </a:r>
            <a:r>
              <a:rPr lang="en-US" altLang="ko-KR" sz="1500" dirty="0"/>
              <a:t>) </a:t>
            </a:r>
            <a:r>
              <a:rPr lang="ko-KR" altLang="en-US" sz="1500" dirty="0"/>
              <a:t>등은 </a:t>
            </a:r>
            <a:endParaRPr lang="en-US" altLang="ko-KR" sz="1500" dirty="0"/>
          </a:p>
          <a:p>
            <a:pPr marL="0" indent="0" algn="just">
              <a:buNone/>
            </a:pPr>
            <a:r>
              <a:rPr lang="en-US" altLang="ko-KR" sz="1500" dirty="0"/>
              <a:t>   </a:t>
            </a:r>
            <a:r>
              <a:rPr lang="ko-KR" altLang="en-US" sz="1500" dirty="0" err="1"/>
              <a:t>명역범죄</a:t>
            </a:r>
            <a:r>
              <a:rPr lang="en-US" altLang="ko-KR" sz="1500" dirty="0"/>
              <a:t>(</a:t>
            </a:r>
            <a:r>
              <a:rPr lang="ko-KR" altLang="en-US" sz="1500" dirty="0"/>
              <a:t>나타난 범죄</a:t>
            </a:r>
            <a:r>
              <a:rPr lang="en-US" altLang="ko-KR" sz="1500" dirty="0"/>
              <a:t>)</a:t>
            </a:r>
            <a:r>
              <a:rPr lang="ko-KR" altLang="en-US" sz="1500" dirty="0"/>
              <a:t>와 </a:t>
            </a:r>
            <a:r>
              <a:rPr lang="ko-KR" altLang="en-US" sz="1500" dirty="0" err="1"/>
              <a:t>암역범죄</a:t>
            </a:r>
            <a:r>
              <a:rPr lang="en-US" altLang="ko-KR" sz="1500" dirty="0"/>
              <a:t>(</a:t>
            </a:r>
            <a:r>
              <a:rPr lang="ko-KR" altLang="en-US" sz="1500" dirty="0"/>
              <a:t>숨겨진 범죄</a:t>
            </a:r>
            <a:r>
              <a:rPr lang="en-US" altLang="ko-KR" sz="1500" dirty="0"/>
              <a:t>)</a:t>
            </a:r>
            <a:r>
              <a:rPr lang="ko-KR" altLang="en-US" sz="1500" dirty="0"/>
              <a:t> 사이에는 </a:t>
            </a:r>
            <a:r>
              <a:rPr lang="ko-KR" altLang="en-US" sz="1500" dirty="0" err="1"/>
              <a:t>항상적</a:t>
            </a:r>
            <a:r>
              <a:rPr lang="en-US" altLang="ko-KR" sz="1500" dirty="0"/>
              <a:t>(</a:t>
            </a:r>
            <a:r>
              <a:rPr lang="ko-KR" altLang="en-US" sz="1500" dirty="0"/>
              <a:t>지속적인 상관관계</a:t>
            </a:r>
            <a:r>
              <a:rPr lang="en-US" altLang="ko-KR" sz="1500" dirty="0"/>
              <a:t>)</a:t>
            </a:r>
            <a:r>
              <a:rPr lang="ko-KR" altLang="en-US" sz="1500" dirty="0"/>
              <a:t>인 관계에 있다고 보아</a:t>
            </a:r>
            <a:r>
              <a:rPr lang="en-US" altLang="ko-KR" sz="1500" dirty="0"/>
              <a:t>(</a:t>
            </a:r>
            <a:r>
              <a:rPr lang="ko-KR" altLang="en-US" sz="1500" dirty="0"/>
              <a:t>예컨대</a:t>
            </a:r>
            <a:r>
              <a:rPr lang="en-US" altLang="ko-KR" sz="1500" dirty="0"/>
              <a:t>, </a:t>
            </a:r>
            <a:r>
              <a:rPr lang="ko-KR" altLang="en-US" sz="1500" dirty="0" err="1"/>
              <a:t>케틀레의</a:t>
            </a:r>
            <a:r>
              <a:rPr lang="ko-KR" altLang="en-US" sz="1500" dirty="0"/>
              <a:t> 정비례법칙</a:t>
            </a:r>
            <a:r>
              <a:rPr lang="en-US" altLang="ko-KR" sz="1500" dirty="0"/>
              <a:t>'), </a:t>
            </a:r>
            <a:r>
              <a:rPr lang="ko-KR" altLang="en-US" sz="1500" dirty="0"/>
              <a:t>암수범죄를 범</a:t>
            </a:r>
            <a:endParaRPr lang="en-US" altLang="ko-KR" sz="1500" dirty="0"/>
          </a:p>
          <a:p>
            <a:pPr marL="0" indent="0" algn="just">
              <a:buNone/>
            </a:pPr>
            <a:r>
              <a:rPr lang="ko-KR" altLang="en-US" sz="1500" dirty="0"/>
              <a:t>  죄통계학적 고찰에서 문제삼지 않고자 했음</a:t>
            </a:r>
            <a:r>
              <a:rPr lang="en-US" altLang="ko-KR" sz="1500" dirty="0"/>
              <a:t> </a:t>
            </a:r>
          </a:p>
          <a:p>
            <a:pPr marL="0" indent="0" algn="just">
              <a:buNone/>
            </a:pPr>
            <a:r>
              <a:rPr lang="en-US" altLang="ko-KR" sz="1500" dirty="0"/>
              <a:t> - </a:t>
            </a:r>
            <a:r>
              <a:rPr lang="ko-KR" altLang="en-US" sz="1500" dirty="0"/>
              <a:t>그러나 그러한 </a:t>
            </a:r>
            <a:r>
              <a:rPr lang="ko-KR" altLang="en-US" sz="1500" dirty="0" err="1"/>
              <a:t>항상적</a:t>
            </a:r>
            <a:r>
              <a:rPr lang="ko-KR" altLang="en-US" sz="1500" dirty="0"/>
              <a:t> 관계가 부인되면서부터 </a:t>
            </a:r>
            <a:r>
              <a:rPr lang="en-US" altLang="ko-KR" sz="1500" dirty="0"/>
              <a:t>"</a:t>
            </a:r>
            <a:r>
              <a:rPr lang="ko-KR" altLang="en-US" sz="1500" dirty="0"/>
              <a:t>범죄통계는 모든 통계 중 가장 신빙성이 없고 난해한 분야</a:t>
            </a:r>
            <a:r>
              <a:rPr lang="en-US" altLang="ko-KR" sz="1500" dirty="0"/>
              <a:t>"(Sutherland)</a:t>
            </a:r>
            <a:r>
              <a:rPr lang="ko-KR" altLang="en-US" sz="1500" dirty="0"/>
              <a:t>이고</a:t>
            </a:r>
            <a:r>
              <a:rPr lang="en-US" altLang="ko-KR" sz="1500" dirty="0"/>
              <a:t>, '‘</a:t>
            </a:r>
            <a:r>
              <a:rPr lang="ko-KR" altLang="en-US" sz="1500" dirty="0"/>
              <a:t>암수에 대한 정확한 이해는 범</a:t>
            </a:r>
            <a:endParaRPr lang="en-US" altLang="ko-KR" sz="1500" dirty="0"/>
          </a:p>
          <a:p>
            <a:pPr marL="0" indent="0" algn="just">
              <a:buNone/>
            </a:pPr>
            <a:r>
              <a:rPr lang="en-US" altLang="ko-KR" sz="1500" dirty="0"/>
              <a:t>   </a:t>
            </a:r>
            <a:r>
              <a:rPr lang="ko-KR" altLang="en-US" sz="1500" dirty="0"/>
              <a:t>죄통계의 중요 한 급소라 할 수 있다” </a:t>
            </a:r>
            <a:r>
              <a:rPr lang="en-US" altLang="ko-KR" sz="1500" dirty="0"/>
              <a:t>(Exner)</a:t>
            </a:r>
            <a:r>
              <a:rPr lang="ko-KR" altLang="en-US" sz="1500" dirty="0"/>
              <a:t>고 하여 통계학적 고찰에서 가장 중요한 영역으로 부각되기 시작했음</a:t>
            </a:r>
            <a:endParaRPr lang="en-US" altLang="ko-KR" sz="15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B4163418-5D76-4381-A6F9-8503D0ED5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xmlns="" id="{3BA213C8-C516-420C-9CB9-1FBE0F48D4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048208"/>
              </p:ext>
            </p:extLst>
          </p:nvPr>
        </p:nvGraphicFramePr>
        <p:xfrm>
          <a:off x="833885" y="4552143"/>
          <a:ext cx="10524227" cy="2191512"/>
        </p:xfrm>
        <a:graphic>
          <a:graphicData uri="http://schemas.openxmlformats.org/drawingml/2006/table">
            <a:tbl>
              <a:tblPr/>
              <a:tblGrid>
                <a:gridCol w="1331345">
                  <a:extLst>
                    <a:ext uri="{9D8B030D-6E8A-4147-A177-3AD203B41FA5}">
                      <a16:colId xmlns:a16="http://schemas.microsoft.com/office/drawing/2014/main" xmlns="" val="550468082"/>
                    </a:ext>
                  </a:extLst>
                </a:gridCol>
                <a:gridCol w="9192882">
                  <a:extLst>
                    <a:ext uri="{9D8B030D-6E8A-4147-A177-3AD203B41FA5}">
                      <a16:colId xmlns:a16="http://schemas.microsoft.com/office/drawing/2014/main" xmlns="" val="133189629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절대적 암수범죄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-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실제로 행해졌으나 수사기관이 인지하지 못함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으로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또는 어느 누구도 안지하지 못함으로 인해 공식통계에 기록되지 않은 범죄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-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성매매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·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마약수수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·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낙태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·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도박 등 피해자가 없거나 피해자와 가해자의 구별이 어려운 범죄에서 많이 발생함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20750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상대적 암수범죄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-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수사기관에 인지되었지만 해결하지 못함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으로 인해 공식통계에 기록되지 않은 범죄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-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상대적 암수범죄의 발생은 그 나라의 수사기관의 검거율과 </a:t>
                      </a: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증거채취력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 정도와 밀접한 관련이 있음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즉 상대적 암수범죄의 양은 검거율과 반비례 관계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-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법집행기관의 자의 내지는 재량도 상대적 암수범죄와 관련이 깊음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36610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범죄경력의 암수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어떤 범죄로 유죄판결을 받았으나</a:t>
                      </a:r>
                      <a:r>
                        <a:rPr lang="en-US" altLang="ko-KR" sz="1050" kern="0" spc="0" dirty="0">
                          <a:solidFill>
                            <a:srgbClr val="FF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실은 형사소추기관에 의해 입증된 것보다 많은 범죄를 범함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으로써 나머지는 공식통계에서 누락된 범죄로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여죄조사에 의해 알 수 있음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30201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규범적 암수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-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실질적 범죄개념에 포함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되면서 형식적 범죄개념에서 제외되는 행위를 말함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5542431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FA818033-2230-4CAC-9037-39921CEB6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4479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4411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B5B28B8-DEB0-46D9-934D-AFC0A3C81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16263"/>
            <a:ext cx="11029616" cy="1188720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범죄통계에 있어서의 암수</a:t>
            </a:r>
            <a:r>
              <a:rPr lang="en-US" altLang="ko-KR" dirty="0"/>
              <a:t>(</a:t>
            </a:r>
            <a:r>
              <a:rPr lang="ko-KR" altLang="en-US" dirty="0"/>
              <a:t>暗數</a:t>
            </a:r>
            <a:r>
              <a:rPr lang="en-US" altLang="ko-KR" dirty="0"/>
              <a:t>)</a:t>
            </a:r>
            <a:r>
              <a:rPr lang="ko-KR" altLang="en-US" dirty="0"/>
              <a:t>의 문제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1F766FA0-AA1A-4214-BB7E-9C9A57A19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35853"/>
            <a:ext cx="11029615" cy="5153186"/>
          </a:xfrm>
        </p:spPr>
        <p:txBody>
          <a:bodyPr>
            <a:normAutofit fontScale="92500"/>
          </a:bodyPr>
          <a:lstStyle/>
          <a:p>
            <a:r>
              <a:rPr lang="ko-KR" altLang="en-US" sz="1400" dirty="0"/>
              <a:t>발생원인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(1) </a:t>
            </a:r>
            <a:r>
              <a:rPr lang="ko-KR" altLang="en-US" sz="1400" dirty="0">
                <a:solidFill>
                  <a:srgbClr val="FF0000"/>
                </a:solidFill>
              </a:rPr>
              <a:t>완전범죄</a:t>
            </a:r>
            <a:r>
              <a:rPr lang="ko-KR" altLang="en-US" sz="1400" dirty="0"/>
              <a:t>로 인한 범죄의 미인지 내지 </a:t>
            </a:r>
            <a:r>
              <a:rPr lang="ko-KR" altLang="en-US" sz="1400" dirty="0" err="1"/>
              <a:t>미검거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(2) </a:t>
            </a:r>
            <a:r>
              <a:rPr lang="ko-KR" altLang="en-US" sz="1400" dirty="0">
                <a:solidFill>
                  <a:srgbClr val="FF0000"/>
                </a:solidFill>
              </a:rPr>
              <a:t>피해자의 신고기피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범죄가 완료되지 않고 미수에 그친 경우</a:t>
            </a:r>
            <a:r>
              <a:rPr lang="en-US" altLang="ko-KR" sz="1400" dirty="0"/>
              <a:t>,</a:t>
            </a:r>
            <a:r>
              <a:rPr lang="ko-KR" altLang="en-US" sz="1400" dirty="0"/>
              <a:t> </a:t>
            </a:r>
            <a:r>
              <a:rPr lang="en-US" altLang="ko-KR" sz="1400" dirty="0"/>
              <a:t> </a:t>
            </a:r>
            <a:r>
              <a:rPr lang="ko-KR" altLang="en-US" sz="1400" dirty="0"/>
              <a:t>경제적 또는 신체적으로 피해가 없는 경우</a:t>
            </a:r>
            <a:r>
              <a:rPr lang="en-US" altLang="ko-KR" sz="1400" dirty="0"/>
              <a:t>,</a:t>
            </a:r>
            <a:r>
              <a:rPr lang="ko-KR" altLang="en-US" sz="1400" dirty="0"/>
              <a:t> 범죄피해가 심각하지 않은 경우</a:t>
            </a:r>
            <a:r>
              <a:rPr lang="en-US" altLang="ko-KR" sz="1400" dirty="0"/>
              <a:t>(</a:t>
            </a:r>
            <a:r>
              <a:rPr lang="ko-KR" altLang="en-US" sz="1400" dirty="0"/>
              <a:t>경미범죄</a:t>
            </a:r>
            <a:r>
              <a:rPr lang="en-US" altLang="ko-KR" sz="1400" dirty="0"/>
              <a:t>), </a:t>
            </a:r>
            <a:r>
              <a:rPr lang="ko-KR" altLang="en-US" sz="1400" dirty="0"/>
              <a:t>무기류가 사용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되지 않은 경우</a:t>
            </a:r>
            <a:r>
              <a:rPr lang="en-US" altLang="ko-KR" sz="1400" dirty="0"/>
              <a:t>, </a:t>
            </a:r>
            <a:r>
              <a:rPr lang="ko-KR" altLang="en-US" sz="1400" dirty="0"/>
              <a:t>범죄피해에 대한 보상을 받기가 어렵다고 여기는 경우</a:t>
            </a:r>
            <a:r>
              <a:rPr lang="en-US" altLang="ko-KR" sz="1400" dirty="0"/>
              <a:t>, </a:t>
            </a:r>
            <a:r>
              <a:rPr lang="ko-KR" altLang="en-US" sz="1400" dirty="0"/>
              <a:t>보복이 우려되는 경우</a:t>
            </a:r>
            <a:r>
              <a:rPr lang="en-US" altLang="ko-KR" sz="1400" dirty="0"/>
              <a:t>(</a:t>
            </a:r>
            <a:r>
              <a:rPr lang="ko-KR" altLang="en-US" sz="1400" dirty="0"/>
              <a:t>조직범죄 등</a:t>
            </a:r>
            <a:r>
              <a:rPr lang="en-US" altLang="ko-KR" sz="1400" dirty="0"/>
              <a:t>), </a:t>
            </a:r>
            <a:r>
              <a:rPr lang="ko-KR" altLang="en-US" sz="1400" dirty="0"/>
              <a:t>범죄가 개인비밀을 누설할 우려가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있는 경우</a:t>
            </a:r>
            <a:r>
              <a:rPr lang="en-US" altLang="ko-KR" sz="1400" dirty="0"/>
              <a:t>(</a:t>
            </a:r>
            <a:r>
              <a:rPr lang="ko-KR" altLang="en-US" sz="1400" dirty="0"/>
              <a:t>성범죄 등</a:t>
            </a:r>
            <a:r>
              <a:rPr lang="en-US" altLang="ko-KR" sz="1400" dirty="0"/>
              <a:t>), </a:t>
            </a:r>
            <a:r>
              <a:rPr lang="ko-KR" altLang="en-US" sz="1400" dirty="0"/>
              <a:t>형사사법절차에 대한 부담감 등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(3) </a:t>
            </a:r>
            <a:r>
              <a:rPr lang="ko-KR" altLang="en-US" sz="1400" dirty="0">
                <a:solidFill>
                  <a:srgbClr val="FF0000"/>
                </a:solidFill>
              </a:rPr>
              <a:t>법집행기관의 선별화 과정에서의 자의적 처리에 의한 누락</a:t>
            </a:r>
            <a:r>
              <a:rPr lang="en-US" altLang="ko-KR" sz="1400" dirty="0"/>
              <a:t>(</a:t>
            </a:r>
            <a:r>
              <a:rPr lang="ko-KR" altLang="en-US" sz="1400" dirty="0"/>
              <a:t>법집행의 차별성 문제로 낙인 이론가들이 중시 </a:t>
            </a:r>
            <a:r>
              <a:rPr lang="en-US" altLang="ko-KR" sz="1400" dirty="0"/>
              <a:t>― </a:t>
            </a:r>
            <a:r>
              <a:rPr lang="ko-KR" altLang="en-US" sz="1400" dirty="0"/>
              <a:t>화이트칼라범죄</a:t>
            </a:r>
            <a:r>
              <a:rPr lang="en-US" altLang="ko-KR" sz="1400" dirty="0"/>
              <a:t>, </a:t>
            </a:r>
            <a:r>
              <a:rPr lang="ko-KR" altLang="en-US" sz="1400" dirty="0"/>
              <a:t>여성범죄 분야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이에 대해 </a:t>
            </a:r>
            <a:r>
              <a:rPr lang="en-US" altLang="ko-KR" sz="1400" dirty="0" err="1"/>
              <a:t>Sellin</a:t>
            </a:r>
            <a:r>
              <a:rPr lang="ko-KR" altLang="en-US" sz="1400" dirty="0"/>
              <a:t>은 선별과정에서의 암수를 줄이는 방법으로 경찰통계를 활용할 것을 주장함</a:t>
            </a:r>
            <a:r>
              <a:rPr lang="en-US" altLang="ko-KR" sz="1400" dirty="0"/>
              <a:t>. </a:t>
            </a:r>
            <a:r>
              <a:rPr lang="ko-KR" altLang="en-US" sz="1400" dirty="0" err="1"/>
              <a:t>셀린은</a:t>
            </a:r>
            <a:r>
              <a:rPr lang="ko-KR" altLang="en-US" sz="1400" dirty="0"/>
              <a:t> 범죄통계의 가치는 절차개입에 의하여 범죄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현장으로부터 멀어질수록 그 가치가 감소한다고 보았음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(4) </a:t>
            </a:r>
            <a:r>
              <a:rPr lang="ko-KR" altLang="en-US" sz="1400" dirty="0">
                <a:solidFill>
                  <a:srgbClr val="FF0000"/>
                </a:solidFill>
              </a:rPr>
              <a:t>형사사법기관의 활동의 소극성 및 무능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(5) </a:t>
            </a:r>
            <a:r>
              <a:rPr lang="ko-KR" altLang="en-US" sz="1400" dirty="0">
                <a:solidFill>
                  <a:srgbClr val="FF0000"/>
                </a:solidFill>
              </a:rPr>
              <a:t>형사사법기관의 이념 형사사법기관이 어떤 </a:t>
            </a:r>
            <a:r>
              <a:rPr lang="ko-KR" altLang="en-US" sz="1400" dirty="0" err="1">
                <a:solidFill>
                  <a:srgbClr val="FF0000"/>
                </a:solidFill>
              </a:rPr>
              <a:t>이념이냐에</a:t>
            </a:r>
            <a:r>
              <a:rPr lang="ko-KR" altLang="en-US" sz="1400" dirty="0">
                <a:solidFill>
                  <a:srgbClr val="FF0000"/>
                </a:solidFill>
              </a:rPr>
              <a:t> 따라서도 암수비율에 차이가 남</a:t>
            </a:r>
            <a:r>
              <a:rPr lang="en-US" altLang="ko-KR" sz="1400" dirty="0"/>
              <a:t>. </a:t>
            </a:r>
            <a:r>
              <a:rPr lang="ko-KR" altLang="en-US" sz="1400" dirty="0"/>
              <a:t>가령 응보이념을 취하면 인지된 대부분의 사건이 공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식적으로 처리되지만</a:t>
            </a:r>
            <a:r>
              <a:rPr lang="en-US" altLang="ko-KR" sz="1400" dirty="0"/>
              <a:t>, </a:t>
            </a:r>
            <a:r>
              <a:rPr lang="ko-KR" altLang="en-US" sz="1400" dirty="0"/>
              <a:t>갈등해소서 비스가 중심이념이 되면 대부분의 사건들이 비공식적으로 처리되기 때문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(6) </a:t>
            </a:r>
            <a:r>
              <a:rPr lang="ko-KR" altLang="en-US" sz="1400" dirty="0">
                <a:solidFill>
                  <a:srgbClr val="FF0000"/>
                </a:solidFill>
              </a:rPr>
              <a:t>소추하였으나 증거불충분 등으로 무죄판결을 받는 경우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(7) </a:t>
            </a:r>
            <a:r>
              <a:rPr lang="ko-KR" altLang="en-US" sz="1400" dirty="0">
                <a:solidFill>
                  <a:srgbClr val="FF0000"/>
                </a:solidFill>
              </a:rPr>
              <a:t>사법기관들의 통계행정체제의 미비로 인한 탈루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(8) </a:t>
            </a:r>
            <a:r>
              <a:rPr lang="ko-KR" altLang="en-US" sz="1400" dirty="0">
                <a:solidFill>
                  <a:srgbClr val="FF0000"/>
                </a:solidFill>
              </a:rPr>
              <a:t>정치적 이유로 통계 조작</a:t>
            </a:r>
            <a:endParaRPr lang="en-US" altLang="ko-KR" sz="14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B4163418-5D76-4381-A6F9-8503D0ED5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843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B5B28B8-DEB0-46D9-934D-AFC0A3C81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범죄통계에 있어서의 암수</a:t>
            </a:r>
            <a:r>
              <a:rPr lang="en-US" altLang="ko-KR" dirty="0"/>
              <a:t>(</a:t>
            </a:r>
            <a:r>
              <a:rPr lang="ko-KR" altLang="en-US" dirty="0"/>
              <a:t>暗數</a:t>
            </a:r>
            <a:r>
              <a:rPr lang="en-US" altLang="ko-KR" dirty="0"/>
              <a:t>)</a:t>
            </a:r>
            <a:r>
              <a:rPr lang="ko-KR" altLang="en-US" dirty="0"/>
              <a:t>의 문제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1F766FA0-AA1A-4214-BB7E-9C9A57A19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248585"/>
            <a:ext cx="11029615" cy="4448175"/>
          </a:xfrm>
        </p:spPr>
        <p:txBody>
          <a:bodyPr>
            <a:norm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암수해명방법</a:t>
            </a:r>
            <a:endParaRPr lang="en-US" altLang="ko-KR" sz="1400" dirty="0">
              <a:solidFill>
                <a:srgbClr val="FF0000"/>
              </a:solidFill>
            </a:endParaRPr>
          </a:p>
          <a:p>
            <a:endParaRPr lang="en-US" altLang="ko-KR" sz="1400" dirty="0"/>
          </a:p>
          <a:p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(1) </a:t>
            </a:r>
            <a:r>
              <a:rPr lang="ko-KR" altLang="en-US" sz="1400" dirty="0">
                <a:solidFill>
                  <a:srgbClr val="FF0000"/>
                </a:solidFill>
              </a:rPr>
              <a:t>암수조사의 범죄학적 중요성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342900" indent="-342900">
              <a:buAutoNum type="arabicParenBoth"/>
            </a:pP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(a) </a:t>
            </a:r>
            <a:r>
              <a:rPr lang="ko-KR" altLang="en-US" sz="1400" dirty="0"/>
              <a:t>암수조사에서는 범죄학적 연구의 관점이 보다 많이 고려됨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(b)</a:t>
            </a:r>
            <a:r>
              <a:rPr lang="ko-KR" altLang="en-US" sz="1400" dirty="0"/>
              <a:t> 암수범죄의 조사는 경미한 범죄와 일탈행위를</a:t>
            </a:r>
            <a:r>
              <a:rPr lang="en-US" altLang="ko-KR" sz="1400" dirty="0"/>
              <a:t>, </a:t>
            </a:r>
            <a:r>
              <a:rPr lang="ko-KR" altLang="en-US" sz="1400" dirty="0"/>
              <a:t>중대한 범죄중심의 공식통계보다 더 잘 파악함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(c) </a:t>
            </a:r>
            <a:r>
              <a:rPr lang="ko-KR" altLang="en-US" sz="1400" dirty="0"/>
              <a:t>암수범죄의 조사는 범죄로 발생한 물질적 </a:t>
            </a:r>
            <a:r>
              <a:rPr lang="en-US" altLang="ko-KR" sz="1400" dirty="0"/>
              <a:t>· </a:t>
            </a:r>
            <a:r>
              <a:rPr lang="ko-KR" altLang="en-US" sz="1400" dirty="0"/>
              <a:t>정신적 </a:t>
            </a:r>
            <a:r>
              <a:rPr lang="en-US" altLang="ko-KR" sz="1400" dirty="0"/>
              <a:t>· </a:t>
            </a:r>
            <a:r>
              <a:rPr lang="ko-KR" altLang="en-US" sz="1400" dirty="0"/>
              <a:t>신체적 피해에 대한 자료 및 시민의 범죄피해위험성에 대한 정보를 제공해 주고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사회구조 내부의 범죄피해 의 분포도와 범죄바용에 대해 알 수 있게 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(d)</a:t>
            </a:r>
            <a:r>
              <a:rPr lang="ko-KR" altLang="en-US" sz="1400" dirty="0"/>
              <a:t> 범죄피해의 연구는 형사정책에 대한 시민들의 인식과 평가를 조사할 수 있고</a:t>
            </a:r>
            <a:r>
              <a:rPr lang="en-US" altLang="ko-KR" sz="1400" dirty="0"/>
              <a:t>, </a:t>
            </a:r>
            <a:r>
              <a:rPr lang="ko-KR" altLang="en-US" sz="1400" dirty="0"/>
              <a:t>공식적 사회통제기관의 범죄통제 역할의 효율성을 평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가할 수 있게 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(e) </a:t>
            </a:r>
            <a:r>
              <a:rPr lang="ko-KR" altLang="en-US" sz="1400" dirty="0"/>
              <a:t>암수범죄의 조사는 국제적인 범죄비교를 용이하게 함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B4163418-5D76-4381-A6F9-8503D0ED5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pic>
        <p:nvPicPr>
          <p:cNvPr id="6" name="그림 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64509CE4-A7E2-4D77-BF12-E0C5BF367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661" y="2030469"/>
            <a:ext cx="2915057" cy="110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308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B5B28B8-DEB0-46D9-934D-AFC0A3C81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범죄통계에 있어서의 암수</a:t>
            </a:r>
            <a:r>
              <a:rPr lang="en-US" altLang="ko-KR" dirty="0"/>
              <a:t>(</a:t>
            </a:r>
            <a:r>
              <a:rPr lang="ko-KR" altLang="en-US" dirty="0"/>
              <a:t>暗數</a:t>
            </a:r>
            <a:r>
              <a:rPr lang="en-US" altLang="ko-KR" dirty="0"/>
              <a:t>)</a:t>
            </a:r>
            <a:r>
              <a:rPr lang="ko-KR" altLang="en-US" dirty="0"/>
              <a:t>의 문제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1F766FA0-AA1A-4214-BB7E-9C9A57A19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099315"/>
            <a:ext cx="11029615" cy="1088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(2) </a:t>
            </a:r>
            <a:r>
              <a:rPr lang="ko-KR" altLang="en-US" sz="1400" dirty="0">
                <a:solidFill>
                  <a:srgbClr val="FF0000"/>
                </a:solidFill>
              </a:rPr>
              <a:t>설문조사 방법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(a)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피해자조사</a:t>
            </a:r>
            <a:r>
              <a:rPr lang="ko-KR" altLang="en-US" sz="1400" dirty="0"/>
              <a:t> </a:t>
            </a:r>
            <a:r>
              <a:rPr lang="en-US" altLang="ko-KR" sz="1400" dirty="0"/>
              <a:t>:</a:t>
            </a:r>
            <a:r>
              <a:rPr lang="ko-KR" altLang="en-US" sz="1400" dirty="0"/>
              <a:t> 가장 전형적인 암수해명 방법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B4163418-5D76-4381-A6F9-8503D0ED5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xmlns="" id="{3352D882-BA99-418D-A44B-C83F5D7C22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038548"/>
              </p:ext>
            </p:extLst>
          </p:nvPr>
        </p:nvGraphicFramePr>
        <p:xfrm>
          <a:off x="887235" y="3236750"/>
          <a:ext cx="9938916" cy="3218151"/>
        </p:xfrm>
        <a:graphic>
          <a:graphicData uri="http://schemas.openxmlformats.org/drawingml/2006/table">
            <a:tbl>
              <a:tblPr/>
              <a:tblGrid>
                <a:gridCol w="4969458">
                  <a:extLst>
                    <a:ext uri="{9D8B030D-6E8A-4147-A177-3AD203B41FA5}">
                      <a16:colId xmlns:a16="http://schemas.microsoft.com/office/drawing/2014/main" xmlns="" val="244460342"/>
                    </a:ext>
                  </a:extLst>
                </a:gridCol>
                <a:gridCol w="4969458">
                  <a:extLst>
                    <a:ext uri="{9D8B030D-6E8A-4147-A177-3AD203B41FA5}">
                      <a16:colId xmlns:a16="http://schemas.microsoft.com/office/drawing/2014/main" xmlns="" val="3796234852"/>
                    </a:ext>
                  </a:extLst>
                </a:gridCol>
              </a:tblGrid>
              <a:tr h="2000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장점</a:t>
                      </a:r>
                    </a:p>
                  </a:txBody>
                  <a:tcPr marL="60530" marR="60530" marT="16735" marB="167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단점</a:t>
                      </a:r>
                    </a:p>
                  </a:txBody>
                  <a:tcPr marL="60530" marR="60530" marT="16735" marB="167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83469830"/>
                  </a:ext>
                </a:extLst>
              </a:tr>
              <a:tr h="295976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-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더욱 신뢰성 있는 범죄지표를 제공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-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범죄학적 이론구성을 위한 자료를 제공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-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범죄문제에 대한 관심을 제고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-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범죄비용을 산출하는데 유용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-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범죄에 대한 공포를 알아볼 수 있음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-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형사사법제도에 대한 평가가 가능</a:t>
                      </a:r>
                    </a:p>
                    <a:p>
                      <a:pPr marL="171450" marR="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범죄의 양당사자인 가해자와 피해지를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·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동시에 고려하고 피해의 상황변수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   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까지 참고하기 때문에 범죄에 대한 보다 완벽한 자료를 제공해줄 수 있음</a:t>
                      </a:r>
                    </a:p>
                  </a:txBody>
                  <a:tcPr marL="60530" marR="60530" marT="16735" marB="167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피조사자가 응답하는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·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피해가 반드시 실제 범죄의 발생을 의미하지는 않음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-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전통적 범죄가 주로 대상이 되므로 우리 사회의 전체 범죄를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파악하는데는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 불충분</a:t>
                      </a:r>
                    </a:p>
                    <a:p>
                      <a:pPr marL="171450" marR="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상사나 기업 등 조직에 의한 범죄나 피해자 없는 범죄 및 화이트칼라범죄의   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   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조사가 어려움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-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피해자조사의 결과가 공식통계상의 범죄와 직접 비교할 수 없음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-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조사가 복잡하고 시간 및 인력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경비 부담이 큼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-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과소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·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과대보고의 문제가 발생</a:t>
                      </a:r>
                    </a:p>
                    <a:p>
                      <a:pPr marL="171450" marR="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강간 등은 피해자의 수치심과 명예의 손실 등의 문제 때문에 사실상 조사가 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  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어려움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-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정치범죄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조직범죄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살인범죄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경제범죄의 분석에는 도움이 되지 못함</a:t>
                      </a:r>
                    </a:p>
                  </a:txBody>
                  <a:tcPr marL="60530" marR="60530" marT="16735" marB="167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08860044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2AA6CCB4-1F21-4366-8CE2-6D330F72A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680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03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B5B28B8-DEB0-46D9-934D-AFC0A3C81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204" y="291586"/>
            <a:ext cx="11029616" cy="1188720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범죄통계에 있어서의 암수</a:t>
            </a:r>
            <a:r>
              <a:rPr lang="en-US" altLang="ko-KR" dirty="0"/>
              <a:t>(</a:t>
            </a:r>
            <a:r>
              <a:rPr lang="ko-KR" altLang="en-US" dirty="0"/>
              <a:t>暗數</a:t>
            </a:r>
            <a:r>
              <a:rPr lang="en-US" altLang="ko-KR" dirty="0"/>
              <a:t>)</a:t>
            </a:r>
            <a:r>
              <a:rPr lang="ko-KR" altLang="en-US" dirty="0"/>
              <a:t>의 문제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1F766FA0-AA1A-4214-BB7E-9C9A57A19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91145"/>
            <a:ext cx="11029615" cy="1088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(b)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정보제공조사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범죄피해자 조사의 보조적 방법으로 활용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(c) </a:t>
            </a:r>
            <a:r>
              <a:rPr lang="ko-KR" altLang="en-US" sz="1400" dirty="0">
                <a:solidFill>
                  <a:srgbClr val="FF0000"/>
                </a:solidFill>
              </a:rPr>
              <a:t>범죄자에 대한 조사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자기보고식 조사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en-US" altLang="ko-KR" sz="1400" dirty="0"/>
              <a:t>: </a:t>
            </a:r>
            <a:r>
              <a:rPr lang="ko-KR" altLang="en-US" sz="1400" dirty="0"/>
              <a:t>여기서 범죄자는 형법상의 범죄자가 아니고 실 제 범죄를 범한 자를 의미</a:t>
            </a:r>
            <a:r>
              <a:rPr lang="en-US" altLang="ko-KR" sz="1400" dirty="0"/>
              <a:t>. </a:t>
            </a:r>
            <a:r>
              <a:rPr lang="ko-KR" altLang="en-US" sz="1400" dirty="0"/>
              <a:t>일반인 대상으로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만일 형사사법기관에 의해 인지되었다면 처벌을 받았을 범죄를 저지른 적이 있는지를 면접이나 설문지를 통하여 물어보는 방법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B4163418-5D76-4381-A6F9-8503D0ED5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xmlns="" id="{3352D882-BA99-418D-A44B-C83F5D7C22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948702"/>
              </p:ext>
            </p:extLst>
          </p:nvPr>
        </p:nvGraphicFramePr>
        <p:xfrm>
          <a:off x="910880" y="3008791"/>
          <a:ext cx="10370238" cy="3484616"/>
        </p:xfrm>
        <a:graphic>
          <a:graphicData uri="http://schemas.openxmlformats.org/drawingml/2006/table">
            <a:tbl>
              <a:tblPr/>
              <a:tblGrid>
                <a:gridCol w="5185119">
                  <a:extLst>
                    <a:ext uri="{9D8B030D-6E8A-4147-A177-3AD203B41FA5}">
                      <a16:colId xmlns:a16="http://schemas.microsoft.com/office/drawing/2014/main" xmlns="" val="244460342"/>
                    </a:ext>
                  </a:extLst>
                </a:gridCol>
                <a:gridCol w="5185119">
                  <a:extLst>
                    <a:ext uri="{9D8B030D-6E8A-4147-A177-3AD203B41FA5}">
                      <a16:colId xmlns:a16="http://schemas.microsoft.com/office/drawing/2014/main" xmlns="" val="3796234852"/>
                    </a:ext>
                  </a:extLst>
                </a:gridCol>
              </a:tblGrid>
              <a:tr h="2397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장점</a:t>
                      </a:r>
                    </a:p>
                  </a:txBody>
                  <a:tcPr marL="60530" marR="60530" marT="16735" marB="167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단점</a:t>
                      </a:r>
                    </a:p>
                  </a:txBody>
                  <a:tcPr marL="60530" marR="60530" marT="16735" marB="167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83469830"/>
                  </a:ext>
                </a:extLst>
              </a:tr>
              <a:tr h="3226229"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암수범죄나 누수범죄까지도 파악할 수 있으므로 실제 </a:t>
                      </a:r>
                      <a:r>
                        <a:rPr lang="ko-KR" altLang="en-US" sz="1100" dirty="0" err="1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범죄량과</a:t>
                      </a:r>
                      <a:r>
                        <a:rPr lang="ko-KR" altLang="en-US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 빈도를 평가할 수 있음</a:t>
                      </a:r>
                      <a:endParaRPr lang="en-US" altLang="ko-KR" sz="11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  <a:p>
                      <a:pPr marL="171450" marR="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범죄분포에 관한 포괄적 이해가 가능하고 </a:t>
                      </a:r>
                      <a:r>
                        <a:rPr lang="ko-KR" altLang="en-US" sz="1100" dirty="0" err="1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범죄성</a:t>
                      </a:r>
                      <a:r>
                        <a:rPr lang="ko-KR" altLang="en-US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 파악과 범죄통계상 존재할 수 있는 적 편견을 파악할 수 있음</a:t>
                      </a:r>
                      <a:endParaRPr lang="en-US" altLang="ko-KR" sz="11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  <a:p>
                      <a:pPr marL="171450" marR="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피조사자의 인격특성</a:t>
                      </a:r>
                      <a:r>
                        <a:rPr lang="en-US" altLang="ko-KR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가치관</a:t>
                      </a:r>
                      <a:r>
                        <a:rPr lang="en-US" altLang="ko-KR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태도</a:t>
                      </a:r>
                      <a:r>
                        <a:rPr lang="en-US" altLang="ko-KR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환경 등도 동시에 조사하기 때문에 범죄이론을 검증할 수 있고</a:t>
                      </a:r>
                      <a:r>
                        <a:rPr lang="en-US" altLang="ko-KR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범죄성인자도 분석할 수 있으며</a:t>
                      </a:r>
                      <a:r>
                        <a:rPr lang="en-US" altLang="ko-KR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나아가 범죄자와 </a:t>
                      </a:r>
                      <a:r>
                        <a:rPr lang="ko-KR" altLang="en-US" sz="1100" dirty="0" err="1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준법자</a:t>
                      </a:r>
                      <a:r>
                        <a:rPr lang="en-US" altLang="ko-KR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누범자와 초범 또는 폭력범과 비폭력범 등을 비교할 수 있는 요인이 됨</a:t>
                      </a:r>
                      <a:endParaRPr lang="en-US" altLang="ko-KR" sz="11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  <a:p>
                      <a:pPr marL="171450" marR="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공식통계는 오로지 범죄자와 비범죄자라는 이분법적인 인위적 구분만 하고 있으나 범죄자 조사는 양극단 사이에 위치하는 다양한 범인성을 파악할 수 있게 하며</a:t>
                      </a:r>
                      <a:r>
                        <a:rPr lang="en-US" altLang="ko-KR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범죄나 비행은 사람에 따라 구분되는 것이 아니라 그 사람에 내재하는 다양한 변수로서 고려되어야 한다는 사실을 일깨워 줌</a:t>
                      </a:r>
                      <a:endParaRPr lang="en-US" altLang="ko-KR" sz="11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marL="60530" marR="60530" marT="16735" marB="167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조사대상자의 정직성과 진실성의 문제로 인한 타당성이 의문시됨</a:t>
                      </a:r>
                      <a:endParaRPr lang="en-US" altLang="ko-KR" sz="11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  <a:p>
                      <a:pPr marL="171450" marR="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대표성이 없어서 연구결과의 일반화가 곤란함</a:t>
                      </a:r>
                      <a:r>
                        <a:rPr lang="en-US" altLang="ko-KR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. </a:t>
                      </a:r>
                      <a:r>
                        <a:rPr lang="ko-KR" altLang="en-US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특히 살인과 같은 강력범죄의 실태파악은 거의 불가능함</a:t>
                      </a:r>
                      <a:endParaRPr lang="en-US" altLang="ko-KR" sz="11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  <a:p>
                      <a:pPr marL="171450" marR="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조사대상자의 기억력과 정확성이 의문시됨</a:t>
                      </a:r>
                      <a:endParaRPr lang="en-US" altLang="ko-KR" sz="11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  <a:p>
                      <a:pPr marL="171450" marR="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표준화된 질문항목이 구성되어 있지 않은 상태에서 연구자들이 서로 다른 질문항목을 사용함으로써 그 결과를 상호비교하기 어려움</a:t>
                      </a:r>
                      <a:endParaRPr lang="en-US" altLang="ko-KR" sz="1100" dirty="0"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  <a:p>
                      <a:pPr marL="171450" marR="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피조사자의 </a:t>
                      </a:r>
                      <a:r>
                        <a:rPr lang="ko-KR" altLang="en-US" sz="1100" dirty="0" err="1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범인성</a:t>
                      </a:r>
                      <a:r>
                        <a:rPr lang="ko-KR" altLang="en-US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 정도를 비행의 빈도에만 의지하므로 조사자료의 처리와 해석에 있어 한계가 있음</a:t>
                      </a:r>
                      <a:r>
                        <a:rPr lang="en-US" altLang="ko-KR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(</a:t>
                      </a:r>
                      <a:r>
                        <a:rPr lang="ko-KR" altLang="en-US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비행종류와 죄질까지 동시에 고려하는 방안의 모색문제</a:t>
                      </a:r>
                      <a:r>
                        <a:rPr lang="en-US" altLang="ko-KR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)</a:t>
                      </a:r>
                    </a:p>
                    <a:p>
                      <a:pPr marL="171450" marR="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dirty="0"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과대보고와 과소보고의 문제가 발생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marL="60530" marR="60530" marT="16735" marB="167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08860044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2AA6CCB4-1F21-4366-8CE2-6D330F72A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680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241126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93_TF33552983" id="{F7E6EDE5-4D39-4CA7-9A7F-B210D5351F6C}" vid="{24018303-16E8-468E-9E09-DF107F74376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{B5396BE3-95E9-4D28-B17D-99A222901CD9}tf33552983_win32</Template>
  <TotalTime>469</TotalTime>
  <Words>2113</Words>
  <Application>Microsoft Office PowerPoint</Application>
  <PresentationFormat>와이드스크린</PresentationFormat>
  <Paragraphs>187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2" baseType="lpstr">
      <vt:lpstr>HY그래픽</vt:lpstr>
      <vt:lpstr>맑은 고딕</vt:lpstr>
      <vt:lpstr>맑은 고딕</vt:lpstr>
      <vt:lpstr>휴먼매직체</vt:lpstr>
      <vt:lpstr>Calibri</vt:lpstr>
      <vt:lpstr>Franklin Gothic Book</vt:lpstr>
      <vt:lpstr>Wingdings</vt:lpstr>
      <vt:lpstr>Wingdings 2</vt:lpstr>
      <vt:lpstr>DividendVTI</vt:lpstr>
      <vt:lpstr>범죄학세미나 제3주 – 범죄학 연구방법 </vt:lpstr>
      <vt:lpstr>1. 범죄학의 연구방법 - 개요</vt:lpstr>
      <vt:lpstr>2. 범죄학의 연구방법 – 구체적 방법</vt:lpstr>
      <vt:lpstr>2. 범죄학의 연구방법 – 구체적 방법</vt:lpstr>
      <vt:lpstr>2. 범죄학의 연구방법 – 구체적 방법</vt:lpstr>
      <vt:lpstr>2. 범죄학의 연구방법 – 구체적 방법</vt:lpstr>
      <vt:lpstr>2. 범죄학의 연구방법 – 구체적 방법</vt:lpstr>
      <vt:lpstr>2. 범죄학의 연구방법 – 구체적 방법</vt:lpstr>
      <vt:lpstr>3. 범죄통계에 있어서의 암수(暗數)의 문제  </vt:lpstr>
      <vt:lpstr>3. 범죄통계에 있어서의 암수(暗數)의 문제 </vt:lpstr>
      <vt:lpstr>3. 범죄통계에 있어서의 암수(暗數)의 문제 </vt:lpstr>
      <vt:lpstr>3. 범죄통계에 있어서의 암수(暗數)의 문제 </vt:lpstr>
      <vt:lpstr>3. 범죄통계에 있어서의 암수(暗數)의 문제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범죄학2 제1주 – 범죄학이란?</dc:title>
  <dc:creator>남재성</dc:creator>
  <cp:lastModifiedBy>user</cp:lastModifiedBy>
  <cp:revision>86</cp:revision>
  <dcterms:created xsi:type="dcterms:W3CDTF">2021-08-30T01:51:30Z</dcterms:created>
  <dcterms:modified xsi:type="dcterms:W3CDTF">2025-02-21T05:25:00Z</dcterms:modified>
</cp:coreProperties>
</file>