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C6A8F-7C2B-483F-A5FD-160C8826212D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CEF83-5E42-429D-9A41-7637338006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029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3683CA5-FA1E-455F-B1A0-7DE62E632B84}" type="datetimeFigureOut">
              <a:rPr lang="ko-KR" altLang="en-US" smtClean="0"/>
              <a:t>2021-08-31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848872" cy="1500198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3200" dirty="0"/>
              <a:t>                    과학수사론 제</a:t>
            </a:r>
            <a:r>
              <a:rPr lang="en-US" altLang="ko-KR" sz="3200"/>
              <a:t>9</a:t>
            </a:r>
            <a:r>
              <a:rPr lang="ko-KR" altLang="en-US" sz="3200"/>
              <a:t>주</a:t>
            </a:r>
            <a:br>
              <a:rPr lang="en-US" altLang="ko-KR" sz="2800" dirty="0"/>
            </a:br>
            <a:br>
              <a:rPr lang="en-US" altLang="ko-KR" sz="2800" dirty="0"/>
            </a:br>
            <a:br>
              <a:rPr lang="en-US" altLang="ko-KR" sz="2800" dirty="0"/>
            </a:br>
            <a:r>
              <a:rPr lang="en-US" altLang="ko-KR" sz="2800" dirty="0"/>
              <a:t>- </a:t>
            </a:r>
            <a:r>
              <a:rPr lang="ko-KR" altLang="en-US" sz="2800" dirty="0"/>
              <a:t>수사의</a:t>
            </a:r>
            <a:r>
              <a:rPr lang="en-US" altLang="ko-KR" sz="2800" dirty="0"/>
              <a:t> </a:t>
            </a:r>
            <a:r>
              <a:rPr lang="ko-KR" altLang="en-US" sz="2800" dirty="0"/>
              <a:t>진행 방법 </a:t>
            </a:r>
            <a:br>
              <a:rPr lang="en-US" altLang="ko-KR" sz="2800" dirty="0"/>
            </a:br>
            <a:r>
              <a:rPr lang="en-US" altLang="ko-KR" sz="2800" dirty="0"/>
              <a:t>   :</a:t>
            </a:r>
            <a:r>
              <a:rPr lang="ko-KR" altLang="en-US" sz="2800" dirty="0"/>
              <a:t>유류품 수사와 장물 수사</a:t>
            </a:r>
            <a:r>
              <a:rPr lang="en-US" altLang="ko-KR" sz="2800" dirty="0"/>
              <a:t>, </a:t>
            </a:r>
            <a:br>
              <a:rPr lang="en-US" altLang="ko-KR" sz="2800" dirty="0"/>
            </a:br>
            <a:r>
              <a:rPr lang="en-US" altLang="ko-KR" sz="2800" dirty="0"/>
              <a:t>                              </a:t>
            </a:r>
            <a:r>
              <a:rPr lang="ko-KR" altLang="en-US" sz="2800" dirty="0"/>
              <a:t>수법수사와 알리바이수사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3568" y="4437112"/>
            <a:ext cx="7500990" cy="857256"/>
          </a:xfrm>
        </p:spPr>
        <p:txBody>
          <a:bodyPr/>
          <a:lstStyle/>
          <a:p>
            <a:r>
              <a:rPr lang="ko-KR" altLang="en-US" dirty="0"/>
              <a:t>남재성 교수</a:t>
            </a:r>
          </a:p>
        </p:txBody>
      </p:sp>
    </p:spTree>
    <p:extLst>
      <p:ext uri="{BB962C8B-B14F-4D97-AF65-F5344CB8AC3E}">
        <p14:creationId xmlns:p14="http://schemas.microsoft.com/office/powerpoint/2010/main" val="2688878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600" dirty="0"/>
              <a:t>1. </a:t>
            </a:r>
            <a:r>
              <a:rPr lang="ko-KR" altLang="en-US" sz="1600" dirty="0"/>
              <a:t>의 의</a:t>
            </a:r>
            <a:endParaRPr lang="en-US" altLang="ko-KR" sz="1600" dirty="0"/>
          </a:p>
          <a:p>
            <a:pPr fontAlgn="base">
              <a:buAutoNum type="arabicPeriod"/>
            </a:pPr>
            <a:endParaRPr lang="ko-KR" altLang="en-US" sz="1400" dirty="0"/>
          </a:p>
          <a:p>
            <a:pPr fontAlgn="base"/>
            <a:r>
              <a:rPr lang="ko-KR" altLang="en-US" sz="1400" dirty="0">
                <a:solidFill>
                  <a:srgbClr val="FF0000"/>
                </a:solidFill>
              </a:rPr>
              <a:t>유류품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범행현장 및 범행현장 주변에 범인으로 추정되는 자가 흘리거나 남기고 간 흉기</a:t>
            </a:r>
            <a:r>
              <a:rPr lang="en-US" altLang="ko-KR" sz="1400" dirty="0"/>
              <a:t>, </a:t>
            </a:r>
            <a:r>
              <a:rPr lang="ko-KR" altLang="en-US" sz="1400" dirty="0"/>
              <a:t>착의 등</a:t>
            </a:r>
          </a:p>
          <a:p>
            <a:pPr fontAlgn="base"/>
            <a:endParaRPr lang="en-US" altLang="ko-KR" sz="1400" dirty="0"/>
          </a:p>
          <a:p>
            <a:pPr fontAlgn="base"/>
            <a:r>
              <a:rPr lang="ko-KR" altLang="en-US" sz="1400" dirty="0">
                <a:solidFill>
                  <a:srgbClr val="FF0000"/>
                </a:solidFill>
              </a:rPr>
              <a:t>유류품수사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>
                <a:solidFill>
                  <a:srgbClr val="FF0000"/>
                </a:solidFill>
              </a:rPr>
              <a:t>범죄현장 및 그 부근에 남겨져 있는 범인의 흉기</a:t>
            </a:r>
            <a:r>
              <a:rPr lang="en-US" altLang="ko-KR" sz="1400" dirty="0">
                <a:solidFill>
                  <a:srgbClr val="FF0000"/>
                </a:solidFill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</a:rPr>
              <a:t>착의 등을 수집</a:t>
            </a:r>
            <a:r>
              <a:rPr lang="en-US" altLang="ko-KR" sz="1400" dirty="0">
                <a:solidFill>
                  <a:srgbClr val="FF0000"/>
                </a:solidFill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</a:rPr>
              <a:t>검토</a:t>
            </a:r>
            <a:r>
              <a:rPr lang="ko-KR" altLang="en-US" sz="1400" dirty="0"/>
              <a:t>하여 범인의 것으로 판명이 되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면</a:t>
            </a:r>
            <a:r>
              <a:rPr lang="en-US" altLang="ko-KR" sz="1400" dirty="0"/>
              <a:t> </a:t>
            </a:r>
            <a:r>
              <a:rPr lang="ko-KR" altLang="en-US" sz="1400" dirty="0"/>
              <a:t>그 유류품의 제조자</a:t>
            </a:r>
            <a:r>
              <a:rPr lang="en-US" altLang="ko-KR" sz="1400" dirty="0"/>
              <a:t>, </a:t>
            </a:r>
            <a:r>
              <a:rPr lang="ko-KR" altLang="en-US" sz="1400" dirty="0"/>
              <a:t>판매자</a:t>
            </a:r>
            <a:r>
              <a:rPr lang="en-US" altLang="ko-KR" sz="1400" dirty="0"/>
              <a:t>, </a:t>
            </a:r>
            <a:r>
              <a:rPr lang="ko-KR" altLang="en-US" sz="1400" dirty="0"/>
              <a:t>소지자 등을 추적하여 </a:t>
            </a:r>
            <a:r>
              <a:rPr lang="ko-KR" altLang="en-US" sz="1400" dirty="0">
                <a:solidFill>
                  <a:srgbClr val="FF0000"/>
                </a:solidFill>
              </a:rPr>
              <a:t>범인을 특정</a:t>
            </a:r>
            <a:r>
              <a:rPr lang="en-US" altLang="ko-KR" sz="1400" dirty="0">
                <a:solidFill>
                  <a:srgbClr val="FF0000"/>
                </a:solidFill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</a:rPr>
              <a:t>발견하는 수사방법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광의</a:t>
            </a:r>
            <a:r>
              <a:rPr lang="en-US" altLang="ko-KR" sz="1400" dirty="0"/>
              <a:t>: </a:t>
            </a:r>
            <a:r>
              <a:rPr lang="ko-KR" altLang="en-US" sz="1400" dirty="0"/>
              <a:t>유류품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유류물</a:t>
            </a:r>
            <a:r>
              <a:rPr lang="en-US" altLang="ko-KR" sz="1400" dirty="0"/>
              <a:t>, </a:t>
            </a:r>
            <a:r>
              <a:rPr lang="ko-KR" altLang="en-US" sz="1400" dirty="0"/>
              <a:t>흔적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협의</a:t>
            </a:r>
            <a:r>
              <a:rPr lang="en-US" altLang="ko-KR" sz="1400" dirty="0"/>
              <a:t>: </a:t>
            </a:r>
            <a:r>
              <a:rPr lang="ko-KR" altLang="en-US" sz="1400" u="sng" dirty="0"/>
              <a:t>유류품과 흔적은 포함하지만 </a:t>
            </a:r>
            <a:r>
              <a:rPr lang="ko-KR" altLang="en-US" sz="1400" u="sng" dirty="0" err="1">
                <a:solidFill>
                  <a:srgbClr val="FF0000"/>
                </a:solidFill>
              </a:rPr>
              <a:t>유류물은</a:t>
            </a:r>
            <a:r>
              <a:rPr lang="ko-KR" altLang="en-US" sz="1400" u="sng" dirty="0">
                <a:solidFill>
                  <a:srgbClr val="FF0000"/>
                </a:solidFill>
              </a:rPr>
              <a:t> 제외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※ </a:t>
            </a:r>
            <a:r>
              <a:rPr lang="ko-KR" altLang="en-US" sz="1400" dirty="0" err="1"/>
              <a:t>유류물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지</a:t>
            </a:r>
            <a:r>
              <a:rPr lang="en-US" altLang="ko-KR" sz="1400" dirty="0"/>
              <a:t>(</a:t>
            </a:r>
            <a:r>
              <a:rPr lang="ko-KR" altLang="en-US" sz="1400" dirty="0"/>
              <a:t>指</a:t>
            </a:r>
            <a:r>
              <a:rPr lang="en-US" altLang="ko-KR" sz="1400" dirty="0"/>
              <a:t>)</a:t>
            </a:r>
            <a:r>
              <a:rPr lang="ko-KR" altLang="en-US" sz="1400" dirty="0"/>
              <a:t>문</a:t>
            </a:r>
            <a:r>
              <a:rPr lang="en-US" altLang="ko-KR" sz="1400" dirty="0"/>
              <a:t>, </a:t>
            </a:r>
            <a:r>
              <a:rPr lang="ko-KR" altLang="en-US" sz="1400" dirty="0"/>
              <a:t>장</a:t>
            </a:r>
            <a:r>
              <a:rPr lang="en-US" altLang="ko-KR" sz="1400" dirty="0"/>
              <a:t>(</a:t>
            </a:r>
            <a:r>
              <a:rPr lang="ko-KR" altLang="en-US" sz="1400" dirty="0"/>
              <a:t>掌</a:t>
            </a:r>
            <a:r>
              <a:rPr lang="en-US" altLang="ko-KR" sz="1400" dirty="0"/>
              <a:t>)</a:t>
            </a:r>
            <a:r>
              <a:rPr lang="ko-KR" altLang="en-US" sz="1400" dirty="0"/>
              <a:t>문</a:t>
            </a:r>
            <a:r>
              <a:rPr lang="en-US" altLang="ko-KR" sz="1400" dirty="0"/>
              <a:t>, </a:t>
            </a:r>
            <a:r>
              <a:rPr lang="ko-KR" altLang="en-US" sz="1400" dirty="0"/>
              <a:t>족</a:t>
            </a:r>
            <a:r>
              <a:rPr lang="en-US" altLang="ko-KR" sz="1400" dirty="0"/>
              <a:t>(</a:t>
            </a:r>
            <a:r>
              <a:rPr lang="ko-KR" altLang="en-US" sz="1400" dirty="0"/>
              <a:t>足</a:t>
            </a:r>
            <a:r>
              <a:rPr lang="en-US" altLang="ko-KR" sz="1400" dirty="0"/>
              <a:t>)</a:t>
            </a:r>
            <a:r>
              <a:rPr lang="ko-KR" altLang="en-US" sz="1400" dirty="0"/>
              <a:t>문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탈분</a:t>
            </a:r>
            <a:r>
              <a:rPr lang="en-US" altLang="ko-KR" sz="1400" dirty="0"/>
              <a:t>(</a:t>
            </a:r>
            <a:r>
              <a:rPr lang="ko-KR" altLang="en-US" sz="1400" dirty="0" err="1"/>
              <a:t>脫糞</a:t>
            </a:r>
            <a:r>
              <a:rPr lang="en-US" altLang="ko-KR" sz="1400" dirty="0"/>
              <a:t>), </a:t>
            </a:r>
            <a:r>
              <a:rPr lang="ko-KR" altLang="en-US" sz="1400" dirty="0"/>
              <a:t>정액 등 </a:t>
            </a:r>
            <a:r>
              <a:rPr lang="ko-KR" altLang="en-US" sz="1400" dirty="0">
                <a:solidFill>
                  <a:srgbClr val="FF0000"/>
                </a:solidFill>
              </a:rPr>
              <a:t>신체의 소산물</a:t>
            </a:r>
          </a:p>
          <a:p>
            <a:pPr marL="0" indent="0" fontAlgn="base">
              <a:buNone/>
            </a:pPr>
            <a:endParaRPr lang="ko-KR" altLang="en-US" sz="1400" dirty="0">
              <a:latin typeface="+mj-ea"/>
              <a:ea typeface="+mj-ea"/>
            </a:endParaRPr>
          </a:p>
          <a:p>
            <a:pPr fontAlgn="base"/>
            <a:endParaRPr lang="ko-KR" altLang="en-US" sz="14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유류품 수사</a:t>
            </a:r>
          </a:p>
        </p:txBody>
      </p:sp>
    </p:spTree>
    <p:extLst>
      <p:ext uri="{BB962C8B-B14F-4D97-AF65-F5344CB8AC3E}">
        <p14:creationId xmlns:p14="http://schemas.microsoft.com/office/powerpoint/2010/main" val="2871793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유류품의 효용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1) </a:t>
            </a:r>
            <a:r>
              <a:rPr lang="ko-KR" altLang="en-US" sz="1400" dirty="0">
                <a:solidFill>
                  <a:srgbClr val="FF0000"/>
                </a:solidFill>
              </a:rPr>
              <a:t>직접 범인추정</a:t>
            </a:r>
          </a:p>
          <a:p>
            <a:pPr marL="0" indent="0" fontAlgn="base">
              <a:buNone/>
            </a:pPr>
            <a:r>
              <a:rPr lang="en-US" altLang="ko-KR" sz="1400" dirty="0"/>
              <a:t>     . </a:t>
            </a:r>
            <a:r>
              <a:rPr lang="ko-KR" altLang="en-US" sz="1400" dirty="0"/>
              <a:t>유류품에 범인이 성명이 기입</a:t>
            </a:r>
            <a:r>
              <a:rPr lang="en-US" altLang="ko-KR" sz="1400" dirty="0"/>
              <a:t>, </a:t>
            </a:r>
            <a:r>
              <a:rPr lang="ko-KR" altLang="en-US" sz="1400" dirty="0"/>
              <a:t>지문이 남아있는 경우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2)</a:t>
            </a:r>
            <a:r>
              <a:rPr lang="ko-KR" altLang="en-US" sz="1400" dirty="0">
                <a:solidFill>
                  <a:srgbClr val="FF0000"/>
                </a:solidFill>
              </a:rPr>
              <a:t>범인의 속성추정</a:t>
            </a:r>
          </a:p>
          <a:p>
            <a:pPr marL="0" indent="0" fontAlgn="base">
              <a:buNone/>
            </a:pPr>
            <a:r>
              <a:rPr lang="en-US" altLang="ko-KR" sz="1400" dirty="0"/>
              <a:t>    . </a:t>
            </a:r>
            <a:r>
              <a:rPr lang="ko-KR" altLang="en-US" sz="1400" dirty="0"/>
              <a:t>담배꽁초에서 범인의 타액으로 혈액형 파악</a:t>
            </a:r>
          </a:p>
          <a:p>
            <a:pPr marL="0" indent="0" fontAlgn="base">
              <a:buNone/>
            </a:pPr>
            <a:r>
              <a:rPr lang="en-US" altLang="ko-KR" sz="1400" dirty="0"/>
              <a:t>    . </a:t>
            </a:r>
            <a:r>
              <a:rPr lang="ko-KR" altLang="en-US" sz="1400" dirty="0"/>
              <a:t>유류품의 마멸상태</a:t>
            </a:r>
          </a:p>
          <a:p>
            <a:pPr marL="0" indent="0" fontAlgn="base">
              <a:buNone/>
            </a:pPr>
            <a:r>
              <a:rPr lang="en-US" altLang="ko-KR" sz="1400" dirty="0"/>
              <a:t>    . </a:t>
            </a:r>
            <a:r>
              <a:rPr lang="ko-KR" altLang="en-US" sz="1400" dirty="0"/>
              <a:t>유류품의 부착물에서 범인의 직업 등 추정</a:t>
            </a:r>
          </a:p>
          <a:p>
            <a:pPr marL="0" indent="0" fontAlgn="base">
              <a:buNone/>
            </a:pPr>
            <a:r>
              <a:rPr lang="en-US" altLang="ko-KR" sz="1400" dirty="0"/>
              <a:t>    . </a:t>
            </a:r>
            <a:r>
              <a:rPr lang="ko-KR" altLang="en-US" sz="1400" dirty="0"/>
              <a:t>과일의 </a:t>
            </a:r>
            <a:r>
              <a:rPr lang="ko-KR" altLang="en-US" sz="1400" dirty="0" err="1"/>
              <a:t>치흔에서</a:t>
            </a:r>
            <a:r>
              <a:rPr lang="ko-KR" altLang="en-US" sz="1400" dirty="0"/>
              <a:t> 범인의 치아특성 파악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3) </a:t>
            </a:r>
            <a:r>
              <a:rPr lang="ko-KR" altLang="en-US" sz="1400" dirty="0">
                <a:solidFill>
                  <a:srgbClr val="FF0000"/>
                </a:solidFill>
              </a:rPr>
              <a:t>범인의 행동추정</a:t>
            </a:r>
          </a:p>
          <a:p>
            <a:pPr marL="0" indent="0" fontAlgn="base">
              <a:buNone/>
            </a:pPr>
            <a:r>
              <a:rPr lang="en-US" altLang="ko-KR" sz="1400" dirty="0"/>
              <a:t>    . </a:t>
            </a:r>
            <a:r>
              <a:rPr lang="ko-KR" altLang="en-US" sz="1400" dirty="0"/>
              <a:t>족적의 상황에서 범인의 </a:t>
            </a:r>
            <a:r>
              <a:rPr lang="ko-KR" altLang="en-US" sz="1400" dirty="0" err="1"/>
              <a:t>침입로</a:t>
            </a:r>
            <a:r>
              <a:rPr lang="ko-KR" altLang="en-US" sz="1400" dirty="0"/>
              <a:t> 및 도주로 판단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4) </a:t>
            </a:r>
            <a:r>
              <a:rPr lang="ko-KR" altLang="en-US" sz="1400" dirty="0">
                <a:solidFill>
                  <a:srgbClr val="FF0000"/>
                </a:solidFill>
              </a:rPr>
              <a:t>범행상황 추정</a:t>
            </a:r>
          </a:p>
          <a:p>
            <a:pPr marL="0" indent="0" fontAlgn="base">
              <a:buNone/>
            </a:pPr>
            <a:r>
              <a:rPr lang="en-US" altLang="ko-KR" sz="1400" dirty="0"/>
              <a:t>    . </a:t>
            </a:r>
            <a:r>
              <a:rPr lang="ko-KR" altLang="en-US" sz="1400" dirty="0"/>
              <a:t>족적의 위치에서 피해품의 물색상황 추정</a:t>
            </a:r>
          </a:p>
          <a:p>
            <a:pPr marL="0" indent="0" fontAlgn="base">
              <a:buNone/>
            </a:pPr>
            <a:r>
              <a:rPr lang="en-US" altLang="ko-KR" sz="1400" dirty="0"/>
              <a:t>    . </a:t>
            </a:r>
            <a:r>
              <a:rPr lang="ko-KR" altLang="en-US" sz="1400" dirty="0"/>
              <a:t>흉기가 남겨진 상황에서 범행의 방법 추정</a:t>
            </a:r>
          </a:p>
          <a:p>
            <a:pPr marL="0" indent="0" fontAlgn="base">
              <a:buNone/>
            </a:pPr>
            <a:r>
              <a:rPr lang="en-US" altLang="ko-KR" sz="1400" dirty="0"/>
              <a:t>    . </a:t>
            </a:r>
            <a:r>
              <a:rPr lang="ko-KR" altLang="en-US" sz="1400" dirty="0" err="1"/>
              <a:t>여러개의</a:t>
            </a:r>
            <a:r>
              <a:rPr lang="ko-KR" altLang="en-US" sz="1400" dirty="0"/>
              <a:t> 족적에서 공범자 수 추정</a:t>
            </a:r>
          </a:p>
          <a:p>
            <a:pPr marL="0" indent="0" fontAlgn="base">
              <a:buNone/>
            </a:pPr>
            <a:endParaRPr lang="ko-KR" altLang="en-US" sz="1400" dirty="0">
              <a:latin typeface="+mj-ea"/>
              <a:ea typeface="+mj-ea"/>
            </a:endParaRPr>
          </a:p>
          <a:p>
            <a:pPr fontAlgn="base"/>
            <a:endParaRPr lang="ko-KR" altLang="en-US" sz="14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유류품 수사</a:t>
            </a:r>
          </a:p>
        </p:txBody>
      </p:sp>
    </p:spTree>
    <p:extLst>
      <p:ext uri="{BB962C8B-B14F-4D97-AF65-F5344CB8AC3E}">
        <p14:creationId xmlns:p14="http://schemas.microsoft.com/office/powerpoint/2010/main" val="4084281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3. </a:t>
            </a:r>
            <a:r>
              <a:rPr lang="ko-KR" altLang="en-US" sz="1400" dirty="0"/>
              <a:t>유류품 수사의 순서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1) </a:t>
            </a:r>
            <a:r>
              <a:rPr lang="ko-KR" altLang="en-US" sz="1400" dirty="0">
                <a:solidFill>
                  <a:srgbClr val="FF0000"/>
                </a:solidFill>
              </a:rPr>
              <a:t>유류품의 확정</a:t>
            </a:r>
            <a:r>
              <a:rPr lang="en-US" altLang="ko-KR" sz="1400" dirty="0"/>
              <a:t>: </a:t>
            </a:r>
            <a:r>
              <a:rPr lang="ko-KR" altLang="en-US" sz="1400" dirty="0"/>
              <a:t>과연 범인이 유류한 것인가를 검토</a:t>
            </a:r>
            <a:r>
              <a:rPr lang="en-US" altLang="ko-KR" sz="1400" dirty="0"/>
              <a:t>!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(1) </a:t>
            </a:r>
            <a:r>
              <a:rPr lang="ko-KR" altLang="en-US" sz="1400" dirty="0">
                <a:solidFill>
                  <a:srgbClr val="FF0000"/>
                </a:solidFill>
              </a:rPr>
              <a:t>유류품 확정 시 검토사항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① 시간적 관계의 검토</a:t>
            </a:r>
          </a:p>
          <a:p>
            <a:pPr marL="0" indent="0" fontAlgn="base">
              <a:buNone/>
            </a:pPr>
            <a:r>
              <a:rPr lang="ko-KR" altLang="en-US" sz="1400" dirty="0"/>
              <a:t>      </a:t>
            </a:r>
            <a:r>
              <a:rPr lang="en-US" altLang="ko-KR" sz="1400" dirty="0"/>
              <a:t>- </a:t>
            </a:r>
            <a:r>
              <a:rPr lang="ko-KR" altLang="en-US" sz="1400" dirty="0"/>
              <a:t>범행시간 추정하고 기다리는 장소로 인정되는 곳에서 발견된 꽁초</a:t>
            </a:r>
            <a:r>
              <a:rPr lang="en-US" altLang="ko-KR" sz="1400" dirty="0"/>
              <a:t>, </a:t>
            </a:r>
            <a:r>
              <a:rPr lang="ko-KR" altLang="en-US" sz="1400" dirty="0"/>
              <a:t>신문 등은 범인의 유류품인 경우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가 많다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② 장소적 관계의 검토</a:t>
            </a:r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- </a:t>
            </a:r>
            <a:r>
              <a:rPr lang="ko-KR" altLang="en-US" sz="1400" dirty="0"/>
              <a:t>범행장소</a:t>
            </a:r>
            <a:r>
              <a:rPr lang="en-US" altLang="ko-KR" sz="1400" dirty="0"/>
              <a:t>, </a:t>
            </a:r>
            <a:r>
              <a:rPr lang="ko-KR" altLang="en-US" sz="1400" dirty="0"/>
              <a:t>부근에서 발견된 신발</a:t>
            </a:r>
            <a:r>
              <a:rPr lang="en-US" altLang="ko-KR" sz="1400" dirty="0"/>
              <a:t>, </a:t>
            </a:r>
            <a:r>
              <a:rPr lang="ko-KR" altLang="en-US" sz="1400" dirty="0"/>
              <a:t>의류</a:t>
            </a:r>
            <a:r>
              <a:rPr lang="en-US" altLang="ko-KR" sz="1400" dirty="0"/>
              <a:t>, </a:t>
            </a:r>
            <a:r>
              <a:rPr lang="ko-KR" altLang="en-US" sz="1400" dirty="0"/>
              <a:t>모자</a:t>
            </a:r>
            <a:r>
              <a:rPr lang="en-US" altLang="ko-KR" sz="1400" dirty="0"/>
              <a:t>, </a:t>
            </a:r>
            <a:r>
              <a:rPr lang="ko-KR" altLang="en-US" sz="1400" dirty="0"/>
              <a:t>등에 대한 유류품 여부 검토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③ 범인행동의 검토</a:t>
            </a:r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- </a:t>
            </a:r>
            <a:r>
              <a:rPr lang="ko-KR" altLang="en-US" sz="1400" dirty="0"/>
              <a:t>도주경로에서 소지품 등을 유기하는 경우 유류품 여부 검토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④ 감정결과의 검토</a:t>
            </a:r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- </a:t>
            </a:r>
            <a:r>
              <a:rPr lang="ko-KR" altLang="en-US" sz="1400" dirty="0"/>
              <a:t>유류품 여부 </a:t>
            </a:r>
            <a:r>
              <a:rPr lang="ko-KR" altLang="en-US" sz="1400" dirty="0" err="1"/>
              <a:t>미확정시</a:t>
            </a:r>
            <a:r>
              <a:rPr lang="ko-KR" altLang="en-US" sz="1400" dirty="0"/>
              <a:t> 감식시설 이용으로 확정</a:t>
            </a:r>
          </a:p>
          <a:p>
            <a:pPr fontAlgn="base"/>
            <a:endParaRPr lang="ko-KR" altLang="en-US" sz="14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유류품 수사</a:t>
            </a:r>
          </a:p>
        </p:txBody>
      </p:sp>
    </p:spTree>
    <p:extLst>
      <p:ext uri="{BB962C8B-B14F-4D97-AF65-F5344CB8AC3E}">
        <p14:creationId xmlns:p14="http://schemas.microsoft.com/office/powerpoint/2010/main" val="1178775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(2) </a:t>
            </a:r>
            <a:r>
              <a:rPr lang="ko-KR" altLang="en-US" sz="1200" dirty="0">
                <a:solidFill>
                  <a:srgbClr val="FF0000"/>
                </a:solidFill>
              </a:rPr>
              <a:t>유류품 확정 시 착안점 </a:t>
            </a:r>
            <a:r>
              <a:rPr lang="en-US" altLang="ko-KR" sz="1200" dirty="0">
                <a:solidFill>
                  <a:srgbClr val="FF0000"/>
                </a:solidFill>
              </a:rPr>
              <a:t>- </a:t>
            </a:r>
            <a:r>
              <a:rPr lang="ko-KR" altLang="en-US" sz="1200" dirty="0">
                <a:solidFill>
                  <a:srgbClr val="FF0000"/>
                </a:solidFill>
              </a:rPr>
              <a:t>① 동일성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② 관련성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③ </a:t>
            </a:r>
            <a:r>
              <a:rPr lang="ko-KR" altLang="en-US" sz="1200" dirty="0" err="1">
                <a:solidFill>
                  <a:srgbClr val="FF0000"/>
                </a:solidFill>
              </a:rPr>
              <a:t>기회성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④ 완전성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ko-KR" altLang="en-US" sz="1200" dirty="0"/>
              <a:t>  </a:t>
            </a:r>
            <a:r>
              <a:rPr lang="ko-KR" altLang="en-US" sz="1200" dirty="0">
                <a:solidFill>
                  <a:srgbClr val="FF0000"/>
                </a:solidFill>
              </a:rPr>
              <a:t>① 동일성</a:t>
            </a:r>
            <a:r>
              <a:rPr lang="en-US" altLang="ko-KR" sz="1200" dirty="0">
                <a:solidFill>
                  <a:srgbClr val="FF0000"/>
                </a:solidFill>
              </a:rPr>
              <a:t>: </a:t>
            </a:r>
            <a:r>
              <a:rPr lang="ko-KR" altLang="en-US" sz="1200" u="sng" dirty="0">
                <a:solidFill>
                  <a:schemeClr val="tx1"/>
                </a:solidFill>
              </a:rPr>
              <a:t>유류품과</a:t>
            </a:r>
            <a:r>
              <a:rPr lang="ko-KR" altLang="en-US" sz="1200" u="sng" dirty="0">
                <a:solidFill>
                  <a:srgbClr val="FF0000"/>
                </a:solidFill>
              </a:rPr>
              <a:t> 범행과의 관계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피해자 신체에 생긴 칼의 상처 자국과 범행현장 또는 그 주변에서 발견된 흉기 즉 유류품의 일치 여부를 파악하는 과정</a:t>
            </a:r>
          </a:p>
          <a:p>
            <a:pPr marL="0" indent="0" fontAlgn="base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동일성을 확인하기 위해서는 흉기가 존재했음을 명확히 한 후 물건의 특징</a:t>
            </a:r>
            <a:r>
              <a:rPr lang="en-US" altLang="ko-KR" sz="1200" dirty="0"/>
              <a:t>, </a:t>
            </a:r>
            <a:r>
              <a:rPr lang="ko-KR" altLang="en-US" sz="1200" dirty="0"/>
              <a:t>유류 상황과 진술 그리고 흉기와 상처부위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가 일치하는가를 검토하여야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</a:t>
            </a:r>
            <a:r>
              <a:rPr lang="ko-KR" altLang="en-US" sz="1200" dirty="0">
                <a:solidFill>
                  <a:srgbClr val="FF0000"/>
                </a:solidFill>
              </a:rPr>
              <a:t>② 관련성</a:t>
            </a:r>
            <a:r>
              <a:rPr lang="en-US" altLang="ko-KR" sz="1200" dirty="0">
                <a:solidFill>
                  <a:srgbClr val="FF0000"/>
                </a:solidFill>
              </a:rPr>
              <a:t>: </a:t>
            </a:r>
            <a:r>
              <a:rPr lang="ko-KR" altLang="en-US" sz="1200" dirty="0">
                <a:solidFill>
                  <a:schemeClr val="tx1"/>
                </a:solidFill>
              </a:rPr>
              <a:t>유류품과</a:t>
            </a:r>
            <a:r>
              <a:rPr lang="ko-KR" altLang="en-US" sz="1200" dirty="0">
                <a:solidFill>
                  <a:srgbClr val="FF0000"/>
                </a:solidFill>
              </a:rPr>
              <a:t> 범인과의 관계 </a:t>
            </a:r>
          </a:p>
          <a:p>
            <a:pPr marL="0" indent="0" fontAlgn="base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범행현장에서 발견된 유류품에 범인의 성명 등이 기재되어 있는 경우</a:t>
            </a:r>
          </a:p>
          <a:p>
            <a:pPr marL="0" indent="0" fontAlgn="base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관련성을 확인하기 위해서는 범인이 유류품 또는 그 일부라고 인정할 만한 것 과 동종의 물건을 소유하거나 휴대하고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있었는지 여부</a:t>
            </a:r>
            <a:r>
              <a:rPr lang="en-US" altLang="ko-KR" sz="1200" dirty="0"/>
              <a:t>,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유류품에 존재하는 사용버릇을 가지고 있는 인물인지 여부</a:t>
            </a:r>
            <a:r>
              <a:rPr lang="en-US" altLang="ko-KR" sz="1200" dirty="0"/>
              <a:t>, </a:t>
            </a:r>
            <a:r>
              <a:rPr lang="ko-KR" altLang="en-US" sz="1200" dirty="0"/>
              <a:t>범인이 범행시각 에 근접한 현장 및 그 부근에 있었는지 여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부를 검토하여야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</a:t>
            </a:r>
            <a:r>
              <a:rPr lang="ko-KR" altLang="en-US" sz="1200" dirty="0">
                <a:solidFill>
                  <a:srgbClr val="FF0000"/>
                </a:solidFill>
              </a:rPr>
              <a:t>③ </a:t>
            </a:r>
            <a:r>
              <a:rPr lang="ko-KR" altLang="en-US" sz="1200" dirty="0" err="1">
                <a:solidFill>
                  <a:srgbClr val="FF0000"/>
                </a:solidFill>
              </a:rPr>
              <a:t>기회성</a:t>
            </a:r>
            <a:r>
              <a:rPr lang="en-US" altLang="ko-KR" sz="1200" dirty="0">
                <a:solidFill>
                  <a:srgbClr val="FF0000"/>
                </a:solidFill>
              </a:rPr>
              <a:t>: </a:t>
            </a:r>
            <a:r>
              <a:rPr lang="ko-KR" altLang="en-US" sz="1200" u="sng" dirty="0"/>
              <a:t>유류품과 </a:t>
            </a:r>
            <a:r>
              <a:rPr lang="ko-KR" altLang="en-US" sz="1200" u="sng" dirty="0">
                <a:solidFill>
                  <a:srgbClr val="FF0000"/>
                </a:solidFill>
              </a:rPr>
              <a:t>장소와의 관계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범행현장에 범인의 휴대폰이 유류 되었다면 범인으로 추정되는 자는 휴대폰을 </a:t>
            </a:r>
            <a:r>
              <a:rPr lang="ko-KR" altLang="en-US" sz="1200" dirty="0" err="1"/>
              <a:t>도난당하지</a:t>
            </a:r>
            <a:r>
              <a:rPr lang="ko-KR" altLang="en-US" sz="1200" dirty="0"/>
              <a:t> 않은 이상 범행 현장에 </a:t>
            </a:r>
            <a:r>
              <a:rPr lang="ko-KR" altLang="en-US" sz="1200" dirty="0" err="1"/>
              <a:t>왔었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음을 추정할 수 있음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</a:t>
            </a:r>
            <a:r>
              <a:rPr lang="ko-KR" altLang="en-US" sz="1200" dirty="0">
                <a:solidFill>
                  <a:srgbClr val="FF0000"/>
                </a:solidFill>
              </a:rPr>
              <a:t>④ 완전성</a:t>
            </a:r>
            <a:r>
              <a:rPr lang="en-US" altLang="ko-KR" sz="1200" dirty="0"/>
              <a:t>:</a:t>
            </a:r>
            <a:r>
              <a:rPr lang="ko-KR" altLang="en-US" sz="1200" u="sng" dirty="0"/>
              <a:t> 유류품과 </a:t>
            </a:r>
            <a:r>
              <a:rPr lang="ko-KR" altLang="en-US" sz="1200" u="sng" dirty="0">
                <a:solidFill>
                  <a:srgbClr val="FF0000"/>
                </a:solidFill>
              </a:rPr>
              <a:t>시간과의 관계</a:t>
            </a:r>
            <a:endParaRPr lang="ko-KR" altLang="en-US" sz="12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사건현장에서 발견된 유류품이 범행 시와 동일한 상태로 보전되어 있는지</a:t>
            </a:r>
            <a:r>
              <a:rPr lang="en-US" altLang="ko-KR" sz="1200" dirty="0"/>
              <a:t>, </a:t>
            </a:r>
            <a:r>
              <a:rPr lang="ko-KR" altLang="en-US" sz="1200" dirty="0"/>
              <a:t>유류품이 범행 시와 같은 성질을 가지고 </a:t>
            </a:r>
            <a:r>
              <a:rPr lang="ko-KR" altLang="en-US" sz="1200" dirty="0" err="1"/>
              <a:t>있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 err="1"/>
              <a:t>는지</a:t>
            </a:r>
            <a:r>
              <a:rPr lang="en-US" altLang="ko-KR" sz="1200" dirty="0"/>
              <a:t>, 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/>
              <a:t>현장검증 등에 의하여 </a:t>
            </a:r>
            <a:r>
              <a:rPr lang="ko-KR" altLang="en-US" sz="1200" dirty="0" err="1"/>
              <a:t>채증</a:t>
            </a:r>
            <a:r>
              <a:rPr lang="ko-KR" altLang="en-US" sz="1200" dirty="0"/>
              <a:t> 상황을 명확히 할 수 있는지</a:t>
            </a:r>
            <a:r>
              <a:rPr lang="en-US" altLang="ko-KR" sz="1200" dirty="0"/>
              <a:t>, </a:t>
            </a:r>
            <a:r>
              <a:rPr lang="ko-KR" altLang="en-US" sz="1200" dirty="0"/>
              <a:t>인수인계 경과 상황 이 명확한지 여부 등을 검토</a:t>
            </a:r>
          </a:p>
          <a:p>
            <a:pPr marL="0" indent="0" fontAlgn="base">
              <a:buNone/>
            </a:pPr>
            <a:endParaRPr lang="ko-KR" altLang="en-US" sz="12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유류품 수사</a:t>
            </a:r>
          </a:p>
        </p:txBody>
      </p:sp>
    </p:spTree>
    <p:extLst>
      <p:ext uri="{BB962C8B-B14F-4D97-AF65-F5344CB8AC3E}">
        <p14:creationId xmlns:p14="http://schemas.microsoft.com/office/powerpoint/2010/main" val="4116767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 </a:t>
            </a:r>
            <a:r>
              <a:rPr lang="en-US" altLang="ko-KR" sz="1300" dirty="0">
                <a:solidFill>
                  <a:srgbClr val="FF0000"/>
                </a:solidFill>
              </a:rPr>
              <a:t>2) </a:t>
            </a:r>
            <a:r>
              <a:rPr lang="ko-KR" altLang="en-US" sz="1300" dirty="0">
                <a:solidFill>
                  <a:srgbClr val="FF0000"/>
                </a:solidFill>
              </a:rPr>
              <a:t>유류품 수사의 실행</a:t>
            </a:r>
          </a:p>
          <a:p>
            <a:pPr marL="0" indent="0" fontAlgn="base">
              <a:buNone/>
            </a:pPr>
            <a:r>
              <a:rPr lang="ko-KR" altLang="en-US" sz="1300" dirty="0"/>
              <a:t>   </a:t>
            </a:r>
            <a:r>
              <a:rPr lang="en-US" altLang="ko-KR" sz="1300" dirty="0"/>
              <a:t>- </a:t>
            </a:r>
            <a:r>
              <a:rPr lang="ko-KR" altLang="en-US" sz="1300" dirty="0"/>
              <a:t>유류품 수사는 유류품의 출처를 확인하여 그 경로를 따라 범인을 추정해 나가는 방법으로 진행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(1) </a:t>
            </a:r>
            <a:r>
              <a:rPr lang="ko-KR" altLang="en-US" sz="1300" dirty="0"/>
              <a:t>유류품 출처추궁</a:t>
            </a:r>
          </a:p>
          <a:p>
            <a:pPr marL="0" indent="0" fontAlgn="base">
              <a:buNone/>
            </a:pPr>
            <a:r>
              <a:rPr lang="en-US" altLang="ko-KR" sz="1300" dirty="0"/>
              <a:t>   (2) </a:t>
            </a:r>
            <a:r>
              <a:rPr lang="ko-KR" altLang="en-US" sz="1300" dirty="0"/>
              <a:t>유류품 이동경로 확인</a:t>
            </a:r>
          </a:p>
          <a:p>
            <a:pPr marL="0" indent="0" fontAlgn="base">
              <a:buNone/>
            </a:pPr>
            <a:r>
              <a:rPr lang="en-US" altLang="ko-KR" sz="1300" dirty="0"/>
              <a:t>   (3) </a:t>
            </a:r>
            <a:r>
              <a:rPr lang="ko-KR" altLang="en-US" sz="1300" dirty="0"/>
              <a:t>피의자와의 </a:t>
            </a:r>
            <a:r>
              <a:rPr lang="ko-KR" altLang="en-US" sz="1300" dirty="0" err="1"/>
              <a:t>결부성</a:t>
            </a:r>
            <a:r>
              <a:rPr lang="ko-KR" altLang="en-US" sz="1300" dirty="0"/>
              <a:t> 확인</a:t>
            </a:r>
          </a:p>
          <a:p>
            <a:pPr marL="0" indent="0" fontAlgn="base">
              <a:buNone/>
            </a:pPr>
            <a:r>
              <a:rPr lang="en-US" altLang="ko-KR" sz="1300" dirty="0"/>
              <a:t>   (4) </a:t>
            </a:r>
            <a:r>
              <a:rPr lang="ko-KR" altLang="en-US" sz="1300" dirty="0"/>
              <a:t>유류품 소지자 탐문</a:t>
            </a:r>
          </a:p>
          <a:p>
            <a:pPr marL="0" indent="0" fontAlgn="base">
              <a:buNone/>
            </a:pPr>
            <a:r>
              <a:rPr lang="en-US" altLang="ko-KR" sz="1300" dirty="0"/>
              <a:t>   (5) </a:t>
            </a:r>
            <a:r>
              <a:rPr lang="ko-KR" altLang="en-US" sz="1300" dirty="0"/>
              <a:t>유류품 본체수사</a:t>
            </a:r>
          </a:p>
          <a:p>
            <a:pPr marL="0" indent="0" fontAlgn="base">
              <a:buNone/>
            </a:pPr>
            <a:r>
              <a:rPr lang="ko-KR" altLang="en-US" sz="1300" dirty="0"/>
              <a:t>     </a:t>
            </a:r>
            <a:r>
              <a:rPr lang="en-US" altLang="ko-KR" sz="1300" dirty="0"/>
              <a:t>: </a:t>
            </a:r>
            <a:r>
              <a:rPr lang="ko-KR" altLang="en-US" sz="1300" dirty="0"/>
              <a:t>유류품의 일부로 인정되는 것의 본체 발견을 위한 노력 </a:t>
            </a:r>
          </a:p>
          <a:p>
            <a:pPr marL="0" indent="0" fontAlgn="base">
              <a:buNone/>
            </a:pPr>
            <a:r>
              <a:rPr lang="en-US" altLang="ko-KR" sz="1300" dirty="0"/>
              <a:t>   (6) </a:t>
            </a:r>
            <a:r>
              <a:rPr lang="ko-KR" altLang="en-US" sz="1300" dirty="0"/>
              <a:t>유류품 사용 습벽 소지자 수사</a:t>
            </a:r>
          </a:p>
          <a:p>
            <a:pPr marL="0" indent="0" fontAlgn="base">
              <a:buNone/>
            </a:pPr>
            <a:r>
              <a:rPr lang="ko-KR" altLang="en-US" sz="1300" dirty="0"/>
              <a:t>     </a:t>
            </a:r>
            <a:r>
              <a:rPr lang="en-US" altLang="ko-KR" sz="1300" dirty="0"/>
              <a:t>: </a:t>
            </a:r>
            <a:r>
              <a:rPr lang="ko-KR" altLang="en-US" sz="1300" dirty="0"/>
              <a:t>범행현장에서 발견된 유류품에 대하여 사용 습벽이 있는 자를 집중 수사</a:t>
            </a:r>
          </a:p>
          <a:p>
            <a:pPr marL="0" indent="0" fontAlgn="base">
              <a:buNone/>
            </a:pPr>
            <a:r>
              <a:rPr lang="en-US" altLang="ko-KR" sz="1300" dirty="0"/>
              <a:t>    (7) </a:t>
            </a:r>
            <a:r>
              <a:rPr lang="ko-KR" altLang="en-US" sz="1300" dirty="0"/>
              <a:t>유류품 여부 확인</a:t>
            </a:r>
          </a:p>
          <a:p>
            <a:pPr marL="0" indent="0" fontAlgn="base">
              <a:buNone/>
            </a:pPr>
            <a:r>
              <a:rPr lang="en-US" altLang="ko-KR" sz="1300" dirty="0"/>
              <a:t>    (8) </a:t>
            </a:r>
            <a:r>
              <a:rPr lang="ko-KR" altLang="en-US" sz="1300" dirty="0"/>
              <a:t>유류품 발견자 수사</a:t>
            </a:r>
          </a:p>
          <a:p>
            <a:pPr marL="0" indent="0" fontAlgn="base">
              <a:buNone/>
            </a:pPr>
            <a:r>
              <a:rPr lang="ko-KR" altLang="en-US" sz="1300" dirty="0"/>
              <a:t>     </a:t>
            </a:r>
            <a:r>
              <a:rPr lang="en-US" altLang="ko-KR" sz="1300" dirty="0"/>
              <a:t>: </a:t>
            </a:r>
            <a:r>
              <a:rPr lang="ko-KR" altLang="en-US" sz="1300" dirty="0"/>
              <a:t>범인의 유류품을 일반인이 습득하는 경우가 있으므로 현장 및 그 부근에 통행 한 자에 대하여 </a:t>
            </a:r>
            <a:r>
              <a:rPr lang="ko-KR" altLang="en-US" sz="1300" dirty="0" err="1"/>
              <a:t>탐문수</a:t>
            </a:r>
            <a:r>
              <a:rPr lang="ko-KR" altLang="en-US" sz="1300" dirty="0"/>
              <a:t> 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</a:t>
            </a:r>
            <a:r>
              <a:rPr lang="ko-KR" altLang="en-US" sz="1300" dirty="0"/>
              <a:t>사를 하여 유류품의 발견자를 확인하도록 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 (9) </a:t>
            </a:r>
            <a:r>
              <a:rPr lang="ko-KR" altLang="en-US" sz="1300" dirty="0"/>
              <a:t>유류품 수배</a:t>
            </a:r>
          </a:p>
          <a:p>
            <a:pPr marL="0" indent="0" fontAlgn="base">
              <a:buNone/>
            </a:pPr>
            <a:r>
              <a:rPr lang="en-US" altLang="ko-KR" sz="1300" dirty="0"/>
              <a:t>      :  </a:t>
            </a:r>
            <a:r>
              <a:rPr lang="ko-KR" altLang="en-US" sz="1300" dirty="0"/>
              <a:t>유류품의 출처를 철저히 추적하기 위하여 필요한 범위 내에서 관계 경찰 및 대상업자 등에 대한 수배</a:t>
            </a:r>
          </a:p>
          <a:p>
            <a:pPr marL="0" indent="0" fontAlgn="base">
              <a:buNone/>
            </a:pPr>
            <a:r>
              <a:rPr lang="en-US" altLang="ko-KR" sz="1300" dirty="0"/>
              <a:t>      : </a:t>
            </a:r>
            <a:r>
              <a:rPr lang="ko-KR" altLang="en-US" sz="1300" dirty="0"/>
              <a:t>업자에 대해 유류품의 형태 등을 기재한 </a:t>
            </a:r>
            <a:r>
              <a:rPr lang="ko-KR" altLang="en-US" sz="1300" dirty="0" err="1"/>
              <a:t>품표</a:t>
            </a:r>
            <a:r>
              <a:rPr lang="ko-KR" altLang="en-US" sz="1300" dirty="0"/>
              <a:t> 양식과 같은 것을 작성하여 배 부하고 협력을 얻는 방법</a:t>
            </a:r>
          </a:p>
          <a:p>
            <a:pPr marL="0" indent="0" fontAlgn="base">
              <a:buNone/>
            </a:pPr>
            <a:endParaRPr lang="ko-KR" altLang="en-US" sz="13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유류품 수사</a:t>
            </a:r>
          </a:p>
        </p:txBody>
      </p:sp>
    </p:spTree>
    <p:extLst>
      <p:ext uri="{BB962C8B-B14F-4D97-AF65-F5344CB8AC3E}">
        <p14:creationId xmlns:p14="http://schemas.microsoft.com/office/powerpoint/2010/main" val="392280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1. </a:t>
            </a:r>
            <a:r>
              <a:rPr lang="ko-KR" altLang="en-US" sz="1300" dirty="0"/>
              <a:t>의 의</a:t>
            </a:r>
            <a:endParaRPr lang="en-US" altLang="ko-KR" sz="1300" dirty="0"/>
          </a:p>
          <a:p>
            <a:pPr fontAlgn="base">
              <a:buAutoNum type="arabicPeriod"/>
            </a:pPr>
            <a:endParaRPr lang="ko-KR" altLang="en-US" sz="1300" dirty="0"/>
          </a:p>
          <a:p>
            <a:pPr fontAlgn="base"/>
            <a:r>
              <a:rPr lang="ko-KR" altLang="en-US" sz="1300" dirty="0">
                <a:solidFill>
                  <a:srgbClr val="FF0000"/>
                </a:solidFill>
              </a:rPr>
              <a:t>장물</a:t>
            </a:r>
            <a:r>
              <a:rPr lang="en-US" altLang="ko-KR" sz="1300" dirty="0">
                <a:solidFill>
                  <a:srgbClr val="FF0000"/>
                </a:solidFill>
              </a:rPr>
              <a:t>(</a:t>
            </a:r>
            <a:r>
              <a:rPr lang="ko-KR" altLang="en-US" sz="1300" dirty="0">
                <a:solidFill>
                  <a:srgbClr val="FF0000"/>
                </a:solidFill>
              </a:rPr>
              <a:t>臟物</a:t>
            </a:r>
            <a:r>
              <a:rPr lang="en-US" altLang="ko-KR" sz="1300" dirty="0">
                <a:solidFill>
                  <a:srgbClr val="FF0000"/>
                </a:solidFill>
              </a:rPr>
              <a:t>)</a:t>
            </a:r>
            <a:r>
              <a:rPr lang="ko-KR" altLang="en-US" sz="1300" dirty="0">
                <a:solidFill>
                  <a:srgbClr val="FF0000"/>
                </a:solidFill>
              </a:rPr>
              <a:t>이란 </a:t>
            </a:r>
            <a:r>
              <a:rPr lang="ko-KR" altLang="en-US" sz="1300" dirty="0"/>
              <a:t>절도</a:t>
            </a:r>
            <a:r>
              <a:rPr lang="en-US" altLang="ko-KR" sz="1300" dirty="0"/>
              <a:t>, </a:t>
            </a:r>
            <a:r>
              <a:rPr lang="ko-KR" altLang="en-US" sz="1300" dirty="0"/>
              <a:t>강도</a:t>
            </a:r>
            <a:r>
              <a:rPr lang="en-US" altLang="ko-KR" sz="1300" dirty="0"/>
              <a:t>, </a:t>
            </a:r>
            <a:r>
              <a:rPr lang="ko-KR" altLang="en-US" sz="1300" dirty="0"/>
              <a:t>횡령 등의 재산범죄에 의하여 영득한 재물</a:t>
            </a:r>
            <a:r>
              <a:rPr lang="en-US" altLang="ko-KR" sz="1300" dirty="0"/>
              <a:t>,</a:t>
            </a:r>
            <a:endParaRPr lang="ko-KR" altLang="en-US" sz="1300" dirty="0"/>
          </a:p>
          <a:p>
            <a:pPr fontAlgn="base"/>
            <a:endParaRPr lang="en-US" altLang="ko-KR" sz="1300" dirty="0"/>
          </a:p>
          <a:p>
            <a:pPr fontAlgn="base"/>
            <a:r>
              <a:rPr lang="ko-KR" altLang="en-US" sz="1300" dirty="0">
                <a:solidFill>
                  <a:srgbClr val="FF0000"/>
                </a:solidFill>
              </a:rPr>
              <a:t>장물수사란 </a:t>
            </a:r>
            <a:r>
              <a:rPr lang="ko-KR" altLang="en-US" sz="1300" dirty="0"/>
              <a:t>범죄의 </a:t>
            </a:r>
            <a:r>
              <a:rPr lang="ko-KR" altLang="en-US" sz="1300" dirty="0" err="1"/>
              <a:t>피해품</a:t>
            </a:r>
            <a:r>
              <a:rPr lang="ko-KR" altLang="en-US" sz="1300" dirty="0"/>
              <a:t> 등을 확정하여 장물의 이동경로에 따라서 출처를 역추적하여 범인을 발견하고자 하는 수사활동</a:t>
            </a:r>
            <a:endParaRPr lang="en-US" altLang="ko-KR" sz="1300" dirty="0"/>
          </a:p>
          <a:p>
            <a:pPr fontAlgn="base"/>
            <a:endParaRPr lang="ko-KR" altLang="en-US" sz="1300" dirty="0"/>
          </a:p>
          <a:p>
            <a:pPr fontAlgn="base"/>
            <a:r>
              <a:rPr lang="ko-KR" altLang="en-US" sz="1300" dirty="0"/>
              <a:t>장물수사의 목적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불법적인 장물거래가 수사와 </a:t>
            </a:r>
            <a:r>
              <a:rPr lang="ko-KR" altLang="en-US" sz="1300" dirty="0" err="1"/>
              <a:t>피해품</a:t>
            </a:r>
            <a:r>
              <a:rPr lang="ko-KR" altLang="en-US" sz="1300" dirty="0"/>
              <a:t> 회수에 막대한 지장을 초래하고 있기 때문에 각종 범죄의 예방 및 범인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</a:t>
            </a:r>
            <a:r>
              <a:rPr lang="ko-KR" altLang="en-US" sz="1300" dirty="0"/>
              <a:t>의 조기검거로 국민만족 치안을 구현</a:t>
            </a:r>
          </a:p>
          <a:p>
            <a:pPr marL="0" indent="0" fontAlgn="base">
              <a:buNone/>
            </a:pP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2. </a:t>
            </a:r>
            <a:r>
              <a:rPr lang="ko-KR" altLang="en-US" sz="1300" dirty="0">
                <a:solidFill>
                  <a:srgbClr val="FF0000"/>
                </a:solidFill>
              </a:rPr>
              <a:t>장물수사의 실행방법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ko-KR" altLang="en-US" sz="1300" dirty="0">
              <a:solidFill>
                <a:srgbClr val="FF0000"/>
              </a:solidFill>
            </a:endParaRPr>
          </a:p>
          <a:p>
            <a:pPr fontAlgn="base"/>
            <a:r>
              <a:rPr lang="ko-KR" altLang="en-US" sz="1300" dirty="0">
                <a:solidFill>
                  <a:srgbClr val="FF0000"/>
                </a:solidFill>
              </a:rPr>
              <a:t>장물수배</a:t>
            </a: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/>
              <a:t>      - </a:t>
            </a:r>
            <a:r>
              <a:rPr lang="ko-KR" altLang="en-US" sz="1300" dirty="0"/>
              <a:t>수사 중인 사건의 장물에 관하여 다른 경찰관서에 그 발견을 요청 하는 수배</a:t>
            </a:r>
            <a:r>
              <a:rPr lang="en-US" altLang="ko-KR" sz="1300" dirty="0"/>
              <a:t>(</a:t>
            </a:r>
            <a:r>
              <a:rPr lang="ko-KR" altLang="en-US" sz="1300" dirty="0"/>
              <a:t>범죄수사규칙 제</a:t>
            </a:r>
            <a:r>
              <a:rPr lang="en-US" altLang="ko-KR" sz="1300" dirty="0"/>
              <a:t>31</a:t>
            </a:r>
            <a:r>
              <a:rPr lang="ko-KR" altLang="en-US" sz="1300" dirty="0"/>
              <a:t>조 제①항</a:t>
            </a:r>
            <a:r>
              <a:rPr lang="en-US" altLang="ko-KR" sz="1300" dirty="0"/>
              <a:t>). </a:t>
            </a:r>
            <a:endParaRPr lang="ko-KR" altLang="en-US" sz="1300" dirty="0"/>
          </a:p>
          <a:p>
            <a:pPr fontAlgn="base"/>
            <a:endParaRPr lang="en-US" altLang="ko-KR" sz="1300" dirty="0"/>
          </a:p>
          <a:p>
            <a:pPr fontAlgn="base"/>
            <a:r>
              <a:rPr lang="ko-KR" altLang="en-US" sz="1300" dirty="0"/>
              <a:t>장물의 명칭</a:t>
            </a:r>
            <a:r>
              <a:rPr lang="en-US" altLang="ko-KR" sz="1300" dirty="0"/>
              <a:t>, </a:t>
            </a:r>
            <a:r>
              <a:rPr lang="ko-KR" altLang="en-US" sz="1300" dirty="0"/>
              <a:t>모양</a:t>
            </a:r>
            <a:r>
              <a:rPr lang="en-US" altLang="ko-KR" sz="1300" dirty="0"/>
              <a:t>, </a:t>
            </a:r>
            <a:r>
              <a:rPr lang="ko-KR" altLang="en-US" sz="1300" dirty="0"/>
              <a:t>상표</a:t>
            </a:r>
            <a:r>
              <a:rPr lang="en-US" altLang="ko-KR" sz="1300" dirty="0"/>
              <a:t>, </a:t>
            </a:r>
            <a:r>
              <a:rPr lang="ko-KR" altLang="en-US" sz="1300" dirty="0"/>
              <a:t>품질</a:t>
            </a:r>
            <a:r>
              <a:rPr lang="en-US" altLang="ko-KR" sz="1300" dirty="0"/>
              <a:t>, </a:t>
            </a:r>
            <a:r>
              <a:rPr lang="ko-KR" altLang="en-US" sz="1300" dirty="0"/>
              <a:t>품종 기타 특징 등을 명백히 하여야 하며 사진 도면 또는 동일한 견본 조각 등을 첨부하는 등으로 필요한 조치</a:t>
            </a:r>
          </a:p>
          <a:p>
            <a:pPr marL="0" indent="0" fontAlgn="base">
              <a:buNone/>
            </a:pPr>
            <a:r>
              <a:rPr lang="en-US" altLang="ko-KR" sz="1300" dirty="0"/>
              <a:t>      - </a:t>
            </a:r>
            <a:r>
              <a:rPr lang="ko-KR" altLang="en-US" sz="1300" dirty="0"/>
              <a:t>특히 </a:t>
            </a:r>
            <a:r>
              <a:rPr lang="ko-KR" altLang="en-US" sz="1300" u="sng" dirty="0"/>
              <a:t>수법범죄에 해당하는 사건을 인지하거나 신고를 받았을 경우 </a:t>
            </a:r>
            <a:r>
              <a:rPr lang="ko-KR" altLang="en-US" sz="1300" dirty="0"/>
              <a:t>해당 피의자를 현장에서 검거하지 </a:t>
            </a:r>
            <a:r>
              <a:rPr lang="ko-KR" altLang="en-US" sz="1300" dirty="0" err="1"/>
              <a:t>못하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</a:t>
            </a:r>
            <a:r>
              <a:rPr lang="ko-KR" altLang="en-US" sz="1300" dirty="0"/>
              <a:t>였거나 피의자의 신원이 정확히 판명되지 않은 경우에는 </a:t>
            </a:r>
            <a:r>
              <a:rPr lang="ko-KR" altLang="en-US" sz="1300" u="sng" dirty="0">
                <a:solidFill>
                  <a:srgbClr val="FF0000"/>
                </a:solidFill>
              </a:rPr>
              <a:t>현장임장경찰관은 즉시 </a:t>
            </a:r>
            <a:r>
              <a:rPr lang="ko-KR" altLang="en-US" sz="1300" u="sng" dirty="0" err="1">
                <a:solidFill>
                  <a:srgbClr val="FF0000"/>
                </a:solidFill>
              </a:rPr>
              <a:t>피해통보표를</a:t>
            </a:r>
            <a:r>
              <a:rPr lang="ko-KR" altLang="en-US" sz="1300" u="sng" dirty="0">
                <a:solidFill>
                  <a:srgbClr val="FF0000"/>
                </a:solidFill>
              </a:rPr>
              <a:t> 작성</a:t>
            </a:r>
            <a:r>
              <a:rPr lang="ko-KR" altLang="en-US" sz="1300" dirty="0"/>
              <a:t>하여야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</a:t>
            </a:r>
            <a:r>
              <a:rPr lang="ko-KR" altLang="en-US" sz="1300" dirty="0"/>
              <a:t>한다</a:t>
            </a:r>
            <a:r>
              <a:rPr lang="en-US" altLang="ko-KR" sz="1300" dirty="0"/>
              <a:t>. </a:t>
            </a:r>
            <a:endParaRPr lang="ko-KR" altLang="en-US" sz="1300" dirty="0"/>
          </a:p>
          <a:p>
            <a:pPr marL="0" indent="0" fontAlgn="base">
              <a:buNone/>
            </a:pPr>
            <a:endParaRPr lang="ko-KR" altLang="en-US" sz="1300" dirty="0">
              <a:latin typeface="+mj-ea"/>
              <a:ea typeface="+mj-ea"/>
            </a:endParaRPr>
          </a:p>
          <a:p>
            <a:pPr fontAlgn="base"/>
            <a:endParaRPr lang="ko-KR" altLang="en-US" sz="1300" dirty="0">
              <a:latin typeface="+mj-ea"/>
              <a:ea typeface="+mj-ea"/>
            </a:endParaRPr>
          </a:p>
          <a:p>
            <a:pPr marL="0" indent="0">
              <a:buNone/>
            </a:pP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장물 수사</a:t>
            </a:r>
          </a:p>
        </p:txBody>
      </p:sp>
    </p:spTree>
    <p:extLst>
      <p:ext uri="{BB962C8B-B14F-4D97-AF65-F5344CB8AC3E}">
        <p14:creationId xmlns:p14="http://schemas.microsoft.com/office/powerpoint/2010/main" val="4135927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  <a:latin typeface="+mj-ea"/>
                <a:ea typeface="+mj-ea"/>
              </a:rPr>
              <a:t>3. </a:t>
            </a:r>
            <a:r>
              <a:rPr lang="ko-KR" altLang="en-US" sz="1200" dirty="0">
                <a:solidFill>
                  <a:srgbClr val="FF0000"/>
                </a:solidFill>
              </a:rPr>
              <a:t>장물수배서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(1) </a:t>
            </a:r>
            <a:r>
              <a:rPr lang="ko-KR" altLang="en-US" sz="1200" dirty="0"/>
              <a:t>의 의</a:t>
            </a:r>
          </a:p>
          <a:p>
            <a:pPr marL="0" indent="0" fontAlgn="base">
              <a:buNone/>
            </a:pPr>
            <a:r>
              <a:rPr lang="ko-KR" altLang="en-US" sz="1200" dirty="0"/>
              <a:t>   </a:t>
            </a:r>
            <a:r>
              <a:rPr lang="en-US" altLang="ko-KR" sz="1200" dirty="0"/>
              <a:t>- </a:t>
            </a:r>
            <a:r>
              <a:rPr lang="ko-KR" altLang="en-US" sz="1200" dirty="0"/>
              <a:t>경찰서장이 장물을 신속히 발견하기 위해서 </a:t>
            </a:r>
            <a:r>
              <a:rPr lang="ko-KR" altLang="en-US" sz="1200" dirty="0">
                <a:solidFill>
                  <a:srgbClr val="FF0000"/>
                </a:solidFill>
              </a:rPr>
              <a:t>전당포주 등에게 </a:t>
            </a:r>
            <a:r>
              <a:rPr lang="ko-KR" altLang="en-US" sz="1200" dirty="0"/>
              <a:t>해당 장물을 소유 또는 소지하고 있거나 받았을 때에는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경찰관에게 </a:t>
            </a:r>
            <a:r>
              <a:rPr lang="ko-KR" altLang="en-US" sz="1200" dirty="0">
                <a:solidFill>
                  <a:srgbClr val="FF0000"/>
                </a:solidFill>
              </a:rPr>
              <a:t>즉시 신고하도록 의뢰하는 피해품의 통지서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(2) </a:t>
            </a:r>
            <a:r>
              <a:rPr lang="ko-KR" altLang="en-US" sz="1200" dirty="0"/>
              <a:t>종 류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① </a:t>
            </a:r>
            <a:r>
              <a:rPr lang="ko-KR" altLang="en-US" sz="1200" dirty="0">
                <a:solidFill>
                  <a:srgbClr val="FF0000"/>
                </a:solidFill>
              </a:rPr>
              <a:t>특별중요장물수배서</a:t>
            </a:r>
          </a:p>
          <a:p>
            <a:pPr marL="0" indent="0" fontAlgn="base">
              <a:buNone/>
            </a:pPr>
            <a:r>
              <a:rPr lang="ko-KR" altLang="en-US" sz="1200" dirty="0">
                <a:solidFill>
                  <a:srgbClr val="FF0000"/>
                </a:solidFill>
              </a:rPr>
              <a:t>       </a:t>
            </a:r>
            <a:r>
              <a:rPr lang="en-US" altLang="ko-KR" sz="1200" dirty="0">
                <a:solidFill>
                  <a:srgbClr val="FF0000"/>
                </a:solidFill>
              </a:rPr>
              <a:t>- </a:t>
            </a:r>
            <a:r>
              <a:rPr lang="ko-KR" altLang="en-US" sz="1200" u="sng" dirty="0">
                <a:solidFill>
                  <a:srgbClr val="FF0000"/>
                </a:solidFill>
              </a:rPr>
              <a:t>수사본부를 설치하고 수사하고 있는 사건</a:t>
            </a:r>
            <a:r>
              <a:rPr lang="ko-KR" altLang="en-US" sz="1200" dirty="0">
                <a:solidFill>
                  <a:srgbClr val="FF0000"/>
                </a:solidFill>
              </a:rPr>
              <a:t>에 </a:t>
            </a:r>
            <a:r>
              <a:rPr lang="ko-KR" altLang="en-US" sz="1200" dirty="0"/>
              <a:t>관하여 발부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홍색용지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</a:t>
            </a:r>
            <a:r>
              <a:rPr lang="ko-KR" altLang="en-US" sz="1200" dirty="0">
                <a:solidFill>
                  <a:srgbClr val="FF0000"/>
                </a:solidFill>
              </a:rPr>
              <a:t>② 중요장물수배서</a:t>
            </a:r>
          </a:p>
          <a:p>
            <a:pPr marL="0" indent="0" fontAlgn="base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 - </a:t>
            </a:r>
            <a:r>
              <a:rPr lang="ko-KR" altLang="en-US" sz="1200" dirty="0">
                <a:solidFill>
                  <a:srgbClr val="FF0000"/>
                </a:solidFill>
              </a:rPr>
              <a:t>수사본부를 설치하고 수사하고 있는 사건 이외의 중요한 사건</a:t>
            </a:r>
            <a:r>
              <a:rPr lang="en-US" altLang="ko-KR" sz="1200" dirty="0">
                <a:solidFill>
                  <a:srgbClr val="FF0000"/>
                </a:solidFill>
              </a:rPr>
              <a:t>,</a:t>
            </a:r>
            <a:r>
              <a:rPr lang="ko-KR" altLang="en-US" sz="1200" dirty="0">
                <a:solidFill>
                  <a:srgbClr val="FF0000"/>
                </a:solidFill>
              </a:rPr>
              <a:t>청색용지</a:t>
            </a:r>
          </a:p>
          <a:p>
            <a:pPr marL="0" indent="0" fontAlgn="base">
              <a:buNone/>
            </a:pPr>
            <a:r>
              <a:rPr lang="en-US" altLang="ko-KR" sz="1200" dirty="0"/>
              <a:t>       - </a:t>
            </a:r>
            <a:r>
              <a:rPr lang="ko-KR" altLang="en-US" sz="1200" dirty="0"/>
              <a:t>발부대상 사건</a:t>
            </a:r>
            <a:r>
              <a:rPr lang="en-US" altLang="ko-KR" sz="1200" dirty="0"/>
              <a:t>: </a:t>
            </a:r>
            <a:r>
              <a:rPr lang="ko-KR" altLang="en-US" sz="1200" dirty="0"/>
              <a:t>중요문화재 기타 이에 준하는 </a:t>
            </a:r>
            <a:r>
              <a:rPr lang="ko-KR" altLang="en-US" sz="1200" dirty="0" err="1"/>
              <a:t>피해품</a:t>
            </a:r>
            <a:r>
              <a:rPr lang="en-US" altLang="ko-KR" sz="1200" dirty="0"/>
              <a:t>,  </a:t>
            </a:r>
            <a:r>
              <a:rPr lang="ko-KR" altLang="en-US" sz="1200" dirty="0"/>
              <a:t>외교사절 등에 관련된 사건의 </a:t>
            </a:r>
            <a:r>
              <a:rPr lang="ko-KR" altLang="en-US" sz="1200" dirty="0" err="1"/>
              <a:t>피해품</a:t>
            </a:r>
            <a:r>
              <a:rPr lang="en-US" altLang="ko-KR" sz="1200" dirty="0"/>
              <a:t>, </a:t>
            </a:r>
            <a:r>
              <a:rPr lang="ko-KR" altLang="en-US" sz="1200" dirty="0"/>
              <a:t>기타 사회적 영향력이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                             </a:t>
            </a:r>
            <a:r>
              <a:rPr lang="ko-KR" altLang="en-US" sz="1200" dirty="0"/>
              <a:t>나 </a:t>
            </a:r>
            <a:r>
              <a:rPr lang="en-US" altLang="ko-KR" sz="1200" dirty="0"/>
              <a:t> </a:t>
            </a:r>
            <a:r>
              <a:rPr lang="ko-KR" altLang="en-US" sz="1200" dirty="0"/>
              <a:t>상습범이라고 인정되는 침입 절도사건의 </a:t>
            </a:r>
            <a:r>
              <a:rPr lang="ko-KR" altLang="en-US" sz="1200" dirty="0" err="1"/>
              <a:t>피해품</a:t>
            </a:r>
            <a:r>
              <a:rPr lang="en-US" altLang="ko-KR" sz="1200" dirty="0"/>
              <a:t>, </a:t>
            </a:r>
            <a:r>
              <a:rPr lang="ko-KR" altLang="en-US" sz="1200" dirty="0"/>
              <a:t> 중요 또는 특이 사건의 </a:t>
            </a:r>
            <a:r>
              <a:rPr lang="ko-KR" altLang="en-US" sz="1200" dirty="0" err="1"/>
              <a:t>피해품이</a:t>
            </a:r>
            <a:r>
              <a:rPr lang="ko-KR" altLang="en-US" sz="1200" dirty="0"/>
              <a:t> 해당됨</a:t>
            </a:r>
            <a:endParaRPr lang="en-US" altLang="ko-KR" sz="1200" dirty="0"/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③ 보통장물수배서</a:t>
            </a:r>
            <a:r>
              <a:rPr lang="en-US" altLang="ko-KR" sz="1200" dirty="0"/>
              <a:t>: </a:t>
            </a:r>
            <a:r>
              <a:rPr lang="ko-KR" altLang="en-US" sz="1200" dirty="0"/>
              <a:t>기타사건에 관하여 발부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백색용지</a:t>
            </a:r>
            <a:r>
              <a:rPr lang="ko-KR" altLang="en-US" sz="1200" dirty="0"/>
              <a:t>를 사용한다</a:t>
            </a:r>
            <a:r>
              <a:rPr lang="en-US" altLang="ko-KR" sz="1200" dirty="0"/>
              <a:t>.</a:t>
            </a:r>
          </a:p>
          <a:p>
            <a:pPr marL="0" indent="0" fontAlgn="base">
              <a:buNone/>
            </a:pPr>
            <a:endParaRPr lang="ko-KR" altLang="en-US" sz="1200" dirty="0"/>
          </a:p>
          <a:p>
            <a:pPr marL="0" indent="0" fontAlgn="base">
              <a:buNone/>
            </a:pPr>
            <a:r>
              <a:rPr lang="ko-KR" altLang="en-US" sz="1200" dirty="0"/>
              <a:t>   </a:t>
            </a:r>
            <a:r>
              <a:rPr lang="ko-KR" altLang="en-US" sz="1200" dirty="0">
                <a:solidFill>
                  <a:srgbClr val="FF0000"/>
                </a:solidFill>
              </a:rPr>
              <a:t>④ 종합장물수배서</a:t>
            </a:r>
          </a:p>
          <a:p>
            <a:pPr marL="0" indent="0" fontAlgn="base">
              <a:buNone/>
            </a:pPr>
            <a:r>
              <a:rPr lang="ko-KR" altLang="en-US" sz="1200" dirty="0"/>
              <a:t>       </a:t>
            </a:r>
            <a:r>
              <a:rPr lang="en-US" altLang="ko-KR" sz="1200" dirty="0"/>
              <a:t>-</a:t>
            </a:r>
            <a:r>
              <a:rPr lang="en-US" altLang="ko-KR" sz="1200" u="sng" dirty="0"/>
              <a:t> </a:t>
            </a:r>
            <a:r>
              <a:rPr lang="ko-KR" altLang="en-US" sz="1200" u="sng" dirty="0">
                <a:solidFill>
                  <a:srgbClr val="FF0000"/>
                </a:solidFill>
              </a:rPr>
              <a:t>보통장물수배서 중 </a:t>
            </a:r>
            <a:r>
              <a:rPr lang="ko-KR" altLang="en-US" sz="1200" u="sng" dirty="0">
                <a:solidFill>
                  <a:schemeClr val="tx1"/>
                </a:solidFill>
              </a:rPr>
              <a:t>시계</a:t>
            </a:r>
            <a:r>
              <a:rPr lang="en-US" altLang="ko-KR" sz="1200" u="sng" dirty="0">
                <a:solidFill>
                  <a:schemeClr val="tx1"/>
                </a:solidFill>
              </a:rPr>
              <a:t>·</a:t>
            </a:r>
            <a:r>
              <a:rPr lang="ko-KR" altLang="en-US" sz="1200" u="sng" dirty="0" err="1">
                <a:solidFill>
                  <a:schemeClr val="tx1"/>
                </a:solidFill>
              </a:rPr>
              <a:t>보석류</a:t>
            </a:r>
            <a:r>
              <a:rPr lang="en-US" altLang="ko-KR" sz="1200" u="sng" dirty="0">
                <a:solidFill>
                  <a:schemeClr val="tx1"/>
                </a:solidFill>
              </a:rPr>
              <a:t>, </a:t>
            </a:r>
            <a:r>
              <a:rPr lang="ko-KR" altLang="en-US" sz="1200" u="sng" dirty="0">
                <a:solidFill>
                  <a:schemeClr val="tx1"/>
                </a:solidFill>
              </a:rPr>
              <a:t>사진기류</a:t>
            </a:r>
            <a:r>
              <a:rPr lang="en-US" altLang="ko-KR" sz="1200" u="sng" dirty="0">
                <a:solidFill>
                  <a:schemeClr val="tx1"/>
                </a:solidFill>
              </a:rPr>
              <a:t>·</a:t>
            </a:r>
            <a:r>
              <a:rPr lang="ko-KR" altLang="en-US" sz="1200" u="sng" dirty="0">
                <a:solidFill>
                  <a:schemeClr val="tx1"/>
                </a:solidFill>
              </a:rPr>
              <a:t>의류</a:t>
            </a:r>
            <a:r>
              <a:rPr lang="en-US" altLang="ko-KR" sz="1200" u="sng" dirty="0">
                <a:solidFill>
                  <a:schemeClr val="tx1"/>
                </a:solidFill>
              </a:rPr>
              <a:t>, </a:t>
            </a:r>
            <a:r>
              <a:rPr lang="ko-KR" altLang="en-US" sz="1200" u="sng" dirty="0">
                <a:solidFill>
                  <a:schemeClr val="tx1"/>
                </a:solidFill>
              </a:rPr>
              <a:t>사무기류 </a:t>
            </a:r>
            <a:r>
              <a:rPr lang="ko-KR" altLang="en-US" sz="1200" dirty="0"/>
              <a:t>등에 해당하는 것으로서 간이한 그림 또는 문자만으로 </a:t>
            </a:r>
            <a:r>
              <a:rPr lang="ko-KR" altLang="en-US" sz="1200" dirty="0" err="1"/>
              <a:t>특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 </a:t>
            </a:r>
            <a:r>
              <a:rPr lang="ko-KR" altLang="en-US" sz="1200" dirty="0"/>
              <a:t>징을 표시할 수 있는 </a:t>
            </a:r>
            <a:r>
              <a:rPr lang="ko-KR" altLang="en-US" sz="1200" dirty="0" err="1"/>
              <a:t>피해품이</a:t>
            </a:r>
            <a:r>
              <a:rPr lang="ko-KR" altLang="en-US" sz="1200" dirty="0"/>
              <a:t> 이에 해당</a:t>
            </a: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장물 수사</a:t>
            </a:r>
          </a:p>
        </p:txBody>
      </p:sp>
    </p:spTree>
    <p:extLst>
      <p:ext uri="{BB962C8B-B14F-4D97-AF65-F5344CB8AC3E}">
        <p14:creationId xmlns:p14="http://schemas.microsoft.com/office/powerpoint/2010/main" val="1904641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4536504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200" dirty="0"/>
              <a:t> (3) </a:t>
            </a:r>
            <a:r>
              <a:rPr lang="ko-KR" altLang="en-US" sz="1200" dirty="0"/>
              <a:t>장물수배서 발부</a:t>
            </a:r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ko-KR" altLang="en-US" sz="1200" dirty="0"/>
              <a:t>   ① 경찰서장</a:t>
            </a:r>
          </a:p>
          <a:p>
            <a:pPr marL="0" indent="0" fontAlgn="base">
              <a:buNone/>
            </a:pPr>
            <a:r>
              <a:rPr lang="ko-KR" altLang="en-US" sz="1200" dirty="0"/>
              <a:t>    </a:t>
            </a:r>
            <a:r>
              <a:rPr lang="en-US" altLang="ko-KR" sz="1200" dirty="0"/>
              <a:t>- </a:t>
            </a:r>
            <a:r>
              <a:rPr lang="ko-KR" altLang="en-US" sz="1200" dirty="0"/>
              <a:t>경찰서장은 범죄수사상 필요하다고 인정할 때에는 장물과 관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</a:t>
            </a:r>
            <a:r>
              <a:rPr lang="ko-KR" altLang="en-US" sz="1200" dirty="0" err="1"/>
              <a:t>련이</a:t>
            </a:r>
            <a:r>
              <a:rPr lang="ko-KR" altLang="en-US" sz="1200" dirty="0"/>
              <a:t> 있는 영업주에 대하여 </a:t>
            </a:r>
            <a:r>
              <a:rPr lang="ko-KR" altLang="en-US" sz="1200" dirty="0" err="1"/>
              <a:t>장물수배서를</a:t>
            </a:r>
            <a:r>
              <a:rPr lang="ko-KR" altLang="en-US" sz="1200" dirty="0"/>
              <a:t> 발급할 수 있다</a:t>
            </a:r>
            <a:r>
              <a:rPr lang="en-US" altLang="ko-KR" sz="1200" dirty="0"/>
              <a:t>. </a:t>
            </a:r>
          </a:p>
          <a:p>
            <a:pPr marL="0" indent="0" fontAlgn="base">
              <a:buNone/>
            </a:pPr>
            <a:r>
              <a:rPr lang="en-US" altLang="ko-KR" sz="1200" dirty="0"/>
              <a:t>      ( </a:t>
            </a:r>
            <a:r>
              <a:rPr lang="ko-KR" altLang="en-US" sz="1200" dirty="0"/>
              <a:t>범죄수사규칙 제 </a:t>
            </a:r>
            <a:r>
              <a:rPr lang="en-US" altLang="ko-KR" sz="1200" dirty="0"/>
              <a:t>183</a:t>
            </a:r>
            <a:r>
              <a:rPr lang="ko-KR" altLang="en-US" sz="1200" dirty="0"/>
              <a:t>조</a:t>
            </a:r>
            <a:r>
              <a:rPr lang="en-US" altLang="ko-KR" sz="1200" dirty="0"/>
              <a:t>)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(4) </a:t>
            </a:r>
            <a:r>
              <a:rPr lang="ko-KR" altLang="en-US" sz="1200" dirty="0"/>
              <a:t>장물수배서 배부</a:t>
            </a:r>
          </a:p>
          <a:p>
            <a:pPr marL="0" indent="0" fontAlgn="base">
              <a:buNone/>
            </a:pPr>
            <a:r>
              <a:rPr lang="ko-KR" altLang="en-US" sz="1200" dirty="0"/>
              <a:t> 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① 보존기간</a:t>
            </a:r>
          </a:p>
          <a:p>
            <a:pPr marL="0" indent="0" fontAlgn="base">
              <a:buNone/>
            </a:pPr>
            <a:r>
              <a:rPr lang="ko-KR" altLang="en-US" sz="1200" dirty="0"/>
              <a:t>     </a:t>
            </a:r>
            <a:r>
              <a:rPr lang="en-US" altLang="ko-KR" sz="1200" dirty="0"/>
              <a:t>- </a:t>
            </a:r>
            <a:r>
              <a:rPr lang="ko-KR" altLang="en-US" sz="1200" dirty="0">
                <a:solidFill>
                  <a:srgbClr val="FF0000"/>
                </a:solidFill>
              </a:rPr>
              <a:t>전당포업주는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장물수배서를</a:t>
            </a:r>
            <a:r>
              <a:rPr lang="ko-KR" altLang="en-US" sz="1200" dirty="0"/>
              <a:t> 받았을 때에는 그 장물수배서의 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 </a:t>
            </a:r>
            <a:r>
              <a:rPr lang="ko-KR" altLang="en-US" sz="1200" dirty="0"/>
              <a:t>도달시기를 기재하고 그 날로부터 </a:t>
            </a:r>
            <a:r>
              <a:rPr lang="en-US" altLang="ko-KR" sz="1200" u="sng" dirty="0">
                <a:solidFill>
                  <a:srgbClr val="FF0000"/>
                </a:solidFill>
              </a:rPr>
              <a:t>6</a:t>
            </a:r>
            <a:r>
              <a:rPr lang="ko-KR" altLang="en-US" sz="1200" u="sng" dirty="0">
                <a:solidFill>
                  <a:srgbClr val="FF0000"/>
                </a:solidFill>
              </a:rPr>
              <a:t>개월간 보존</a:t>
            </a:r>
            <a:r>
              <a:rPr lang="ko-KR" altLang="en-US" sz="1200" dirty="0"/>
              <a:t>하여야 </a:t>
            </a:r>
            <a:r>
              <a:rPr lang="en-US" altLang="ko-KR" sz="1200" dirty="0"/>
              <a:t> </a:t>
            </a:r>
            <a:r>
              <a:rPr lang="ko-KR" altLang="en-US" sz="1200" dirty="0"/>
              <a:t>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② 배 부</a:t>
            </a:r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장물의 종별</a:t>
            </a:r>
            <a:r>
              <a:rPr lang="en-US" altLang="ko-KR" sz="1200" dirty="0"/>
              <a:t>·</a:t>
            </a:r>
            <a:r>
              <a:rPr lang="ko-KR" altLang="en-US" sz="1200" dirty="0"/>
              <a:t>특징 등을 설명하고 협력을 의뢰하는 동시에 장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 err="1"/>
              <a:t>물수배서의</a:t>
            </a:r>
            <a:r>
              <a:rPr lang="ko-KR" altLang="en-US" sz="1200" dirty="0"/>
              <a:t> 보존</a:t>
            </a:r>
            <a:r>
              <a:rPr lang="en-US" altLang="ko-KR" sz="1200" dirty="0"/>
              <a:t>, </a:t>
            </a:r>
            <a:r>
              <a:rPr lang="ko-KR" altLang="en-US" sz="1200" dirty="0"/>
              <a:t>해당 장물 발견 시 조치요령 등을 지도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단</a:t>
            </a:r>
            <a:r>
              <a:rPr lang="en-US" altLang="ko-KR" sz="1200" dirty="0"/>
              <a:t>, </a:t>
            </a:r>
            <a:r>
              <a:rPr lang="ko-KR" altLang="en-US" sz="1200" dirty="0"/>
              <a:t>업자의 조합이나 협회 등에 일괄 배부하여서는 안되며</a:t>
            </a:r>
            <a:r>
              <a:rPr lang="en-US" altLang="ko-KR" sz="1200" dirty="0"/>
              <a:t>, </a:t>
            </a:r>
            <a:r>
              <a:rPr lang="ko-KR" altLang="en-US" sz="1200" dirty="0"/>
              <a:t>장</a:t>
            </a:r>
            <a:endParaRPr lang="en-US" altLang="ko-KR" sz="1200" dirty="0"/>
          </a:p>
          <a:p>
            <a:pPr marL="0" indent="0" fontAlgn="base">
              <a:buNone/>
            </a:pPr>
            <a:r>
              <a:rPr lang="en-US" altLang="ko-KR" sz="1200" dirty="0"/>
              <a:t>       </a:t>
            </a:r>
            <a:r>
              <a:rPr lang="ko-KR" altLang="en-US" sz="1200" dirty="0" err="1"/>
              <a:t>물수배서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배부부를</a:t>
            </a:r>
            <a:r>
              <a:rPr lang="ko-KR" altLang="en-US" sz="1200" dirty="0"/>
              <a:t> 수사과</a:t>
            </a:r>
            <a:r>
              <a:rPr lang="en-US" altLang="ko-KR" sz="1200" dirty="0"/>
              <a:t>, </a:t>
            </a:r>
            <a:r>
              <a:rPr lang="ko-KR" altLang="en-US" sz="1200" dirty="0"/>
              <a:t>파출소마다 비치한다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0" indent="0" fontAlgn="base">
              <a:buNone/>
            </a:pPr>
            <a:endParaRPr lang="ko-KR" altLang="en-US" sz="12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장물 수사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96752"/>
            <a:ext cx="3762375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6175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4. </a:t>
            </a:r>
            <a:r>
              <a:rPr lang="ko-KR" altLang="en-US" sz="1400" dirty="0"/>
              <a:t>장물조회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(1) </a:t>
            </a:r>
            <a:r>
              <a:rPr lang="ko-KR" altLang="en-US" sz="1400" dirty="0"/>
              <a:t>의 의</a:t>
            </a:r>
            <a:endParaRPr lang="en-US" altLang="ko-KR" sz="1400" dirty="0"/>
          </a:p>
          <a:p>
            <a:pPr fontAlgn="base"/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>
                <a:solidFill>
                  <a:srgbClr val="FF0000"/>
                </a:solidFill>
              </a:rPr>
              <a:t>수사관이 장물로 의심이 되는 물품을 발견하여 장물여부를 확인하여 피해자 발견을 의뢰하는 것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즉 불심검문</a:t>
            </a:r>
            <a:r>
              <a:rPr lang="en-US" altLang="ko-KR" sz="1400" dirty="0"/>
              <a:t>, </a:t>
            </a:r>
            <a:r>
              <a:rPr lang="ko-KR" altLang="en-US" sz="1400" dirty="0"/>
              <a:t>여죄수사 등을 통하여 장물로 인정되는 물품을 발견했을 때에는 지방경찰청 수사과 수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법주무계에 조회하여 장물여부를 확인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(2) </a:t>
            </a:r>
            <a:r>
              <a:rPr lang="ko-KR" altLang="en-US" sz="1400" dirty="0"/>
              <a:t>장물조회의 방법</a:t>
            </a:r>
          </a:p>
          <a:p>
            <a:pPr marL="0" indent="0" fontAlgn="base">
              <a:buNone/>
            </a:pPr>
            <a:r>
              <a:rPr lang="en-US" altLang="ko-KR" sz="1400" dirty="0"/>
              <a:t>       - </a:t>
            </a:r>
            <a:r>
              <a:rPr lang="ko-KR" altLang="en-US" sz="1400" dirty="0"/>
              <a:t>피해자 발견을 의뢰 할 때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: </a:t>
            </a:r>
            <a:r>
              <a:rPr lang="ko-KR" altLang="en-US" sz="1400" dirty="0" err="1"/>
              <a:t>장물조회표를</a:t>
            </a:r>
            <a:r>
              <a:rPr lang="ko-KR" altLang="en-US" sz="1400" dirty="0"/>
              <a:t> 작성하여 장물수배의 각 요령에 준하여 송부</a:t>
            </a:r>
            <a:r>
              <a:rPr lang="en-US" altLang="ko-KR" sz="1400" dirty="0"/>
              <a:t>·</a:t>
            </a:r>
            <a:r>
              <a:rPr lang="ko-KR" altLang="en-US" sz="1400" dirty="0"/>
              <a:t>조회</a:t>
            </a:r>
          </a:p>
          <a:p>
            <a:pPr marL="0" indent="0" fontAlgn="base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/>
              <a:t>긴급을 요하여 문서로써 행할 여유가 없는 경우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: </a:t>
            </a:r>
            <a:r>
              <a:rPr lang="ko-KR" altLang="en-US" sz="1400" dirty="0"/>
              <a:t>장물여부를 경비전화를 사용 </a:t>
            </a:r>
            <a:r>
              <a:rPr lang="ko-KR" altLang="en-US" sz="1400" dirty="0" err="1"/>
              <a:t>조회처인</a:t>
            </a:r>
            <a:r>
              <a:rPr lang="ko-KR" altLang="en-US" sz="1400" dirty="0"/>
              <a:t> 지방경찰청 수사과 </a:t>
            </a:r>
            <a:r>
              <a:rPr lang="ko-KR" altLang="en-US" sz="1400" dirty="0" err="1"/>
              <a:t>수법주무계에</a:t>
            </a:r>
            <a:r>
              <a:rPr lang="ko-KR" altLang="en-US" sz="1400" dirty="0"/>
              <a:t> 연락하여 장물여부 조회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(3) </a:t>
            </a:r>
            <a:r>
              <a:rPr lang="ko-KR" altLang="en-US" sz="1400" dirty="0"/>
              <a:t>장물조회의 접수처리</a:t>
            </a:r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- </a:t>
            </a:r>
            <a:r>
              <a:rPr lang="ko-KR" altLang="en-US" sz="1400" dirty="0" err="1"/>
              <a:t>피해통보표에</a:t>
            </a:r>
            <a:r>
              <a:rPr lang="ko-KR" altLang="en-US" sz="1400" dirty="0"/>
              <a:t> 의하여 작성</a:t>
            </a:r>
            <a:r>
              <a:rPr lang="en-US" altLang="ko-KR" sz="1400" dirty="0"/>
              <a:t>·</a:t>
            </a:r>
            <a:r>
              <a:rPr lang="ko-KR" altLang="en-US" sz="1400" dirty="0"/>
              <a:t>보관 중인 </a:t>
            </a:r>
            <a:r>
              <a:rPr lang="ko-KR" altLang="en-US" sz="1400" dirty="0" err="1"/>
              <a:t>장물소표</a:t>
            </a:r>
            <a:r>
              <a:rPr lang="ko-KR" altLang="en-US" sz="1400" dirty="0"/>
              <a:t> 및 공조 제보로서 받은 </a:t>
            </a:r>
            <a:r>
              <a:rPr lang="ko-KR" altLang="en-US" sz="1400" dirty="0" err="1"/>
              <a:t>장물수</a:t>
            </a:r>
            <a:r>
              <a:rPr lang="ko-KR" altLang="en-US" sz="1400" dirty="0"/>
              <a:t> 배표를 다른 </a:t>
            </a:r>
            <a:r>
              <a:rPr lang="ko-KR" altLang="en-US" sz="1400" dirty="0" err="1"/>
              <a:t>수기관에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서 보내 온 </a:t>
            </a:r>
            <a:r>
              <a:rPr lang="ko-KR" altLang="en-US" sz="1400" dirty="0" err="1"/>
              <a:t>장물조회표와</a:t>
            </a:r>
            <a:r>
              <a:rPr lang="ko-KR" altLang="en-US" sz="1400" dirty="0"/>
              <a:t> 비교대조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(4) </a:t>
            </a:r>
            <a:r>
              <a:rPr lang="ko-KR" altLang="en-US" sz="1400" dirty="0">
                <a:solidFill>
                  <a:srgbClr val="FF0000"/>
                </a:solidFill>
              </a:rPr>
              <a:t>장물조회의 폐기</a:t>
            </a:r>
          </a:p>
          <a:p>
            <a:pPr marL="0" indent="0" fontAlgn="base">
              <a:buNone/>
            </a:pPr>
            <a:r>
              <a:rPr lang="ko-KR" altLang="en-US" sz="1400" dirty="0"/>
              <a:t>     </a:t>
            </a:r>
            <a:r>
              <a:rPr lang="en-US" altLang="ko-KR" sz="1400" dirty="0"/>
              <a:t>- </a:t>
            </a:r>
            <a:r>
              <a:rPr lang="ko-KR" altLang="en-US" sz="1400" u="sng" dirty="0">
                <a:solidFill>
                  <a:srgbClr val="FF0000"/>
                </a:solidFill>
              </a:rPr>
              <a:t>장물조회는 작성 후 </a:t>
            </a:r>
            <a:r>
              <a:rPr lang="en-US" altLang="ko-KR" sz="1400" u="sng" dirty="0">
                <a:solidFill>
                  <a:srgbClr val="FF0000"/>
                </a:solidFill>
              </a:rPr>
              <a:t>6</a:t>
            </a:r>
            <a:r>
              <a:rPr lang="ko-KR" altLang="en-US" sz="1400" u="sng" dirty="0">
                <a:solidFill>
                  <a:srgbClr val="FF0000"/>
                </a:solidFill>
              </a:rPr>
              <a:t>개월을 경과했을 때 또는 </a:t>
            </a:r>
            <a:r>
              <a:rPr lang="ko-KR" altLang="en-US" sz="1400" u="sng" dirty="0" err="1">
                <a:solidFill>
                  <a:srgbClr val="FF0000"/>
                </a:solidFill>
              </a:rPr>
              <a:t>장물수배표</a:t>
            </a:r>
            <a:r>
              <a:rPr lang="ko-KR" altLang="en-US" sz="1400" u="sng" dirty="0">
                <a:solidFill>
                  <a:srgbClr val="FF0000"/>
                </a:solidFill>
              </a:rPr>
              <a:t> 및 </a:t>
            </a:r>
            <a:r>
              <a:rPr lang="ko-KR" altLang="en-US" sz="1400" u="sng" dirty="0" err="1">
                <a:solidFill>
                  <a:srgbClr val="FF0000"/>
                </a:solidFill>
              </a:rPr>
              <a:t>장물소표를</a:t>
            </a:r>
            <a:r>
              <a:rPr lang="ko-KR" altLang="en-US" sz="1400" u="sng" dirty="0">
                <a:solidFill>
                  <a:srgbClr val="FF0000"/>
                </a:solidFill>
              </a:rPr>
              <a:t> 발견 했을 때에는 폐기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장물 수사</a:t>
            </a:r>
          </a:p>
        </p:txBody>
      </p:sp>
    </p:spTree>
    <p:extLst>
      <p:ext uri="{BB962C8B-B14F-4D97-AF65-F5344CB8AC3E}">
        <p14:creationId xmlns:p14="http://schemas.microsoft.com/office/powerpoint/2010/main" val="1138218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5. </a:t>
            </a:r>
            <a:r>
              <a:rPr lang="ko-KR" altLang="en-US" sz="1400" dirty="0">
                <a:solidFill>
                  <a:srgbClr val="FF0000"/>
                </a:solidFill>
              </a:rPr>
              <a:t>장물수사의 종류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1) </a:t>
            </a:r>
            <a:r>
              <a:rPr lang="ko-KR" altLang="en-US" sz="1400" dirty="0">
                <a:solidFill>
                  <a:srgbClr val="FF0000"/>
                </a:solidFill>
              </a:rPr>
              <a:t>일반수사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피의자</a:t>
            </a:r>
            <a:r>
              <a:rPr lang="en-US" altLang="ko-KR" sz="1400" dirty="0"/>
              <a:t>, </a:t>
            </a:r>
            <a:r>
              <a:rPr lang="ko-KR" altLang="en-US" sz="1400" dirty="0"/>
              <a:t>장물을 특정하지 않고 </a:t>
            </a:r>
            <a:r>
              <a:rPr lang="ko-KR" altLang="en-US" sz="1400" u="sng" dirty="0">
                <a:solidFill>
                  <a:srgbClr val="FF0000"/>
                </a:solidFill>
              </a:rPr>
              <a:t>장물취급 가능성이 있는 대상자에 대하여 수사를 하여 장물임이 확인  </a:t>
            </a:r>
            <a:endParaRPr lang="en-US" altLang="ko-KR" sz="1400" u="sng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 </a:t>
            </a:r>
            <a:r>
              <a:rPr lang="ko-KR" altLang="en-US" sz="1400" u="sng" dirty="0">
                <a:solidFill>
                  <a:srgbClr val="FF0000"/>
                </a:solidFill>
              </a:rPr>
              <a:t>된 경우 그것을 단서로 범인을 검거하는 수사활동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고물상</a:t>
            </a:r>
            <a:r>
              <a:rPr lang="en-US" altLang="ko-KR" sz="1400" dirty="0"/>
              <a:t>·</a:t>
            </a:r>
            <a:r>
              <a:rPr lang="ko-KR" altLang="en-US" sz="1400" dirty="0"/>
              <a:t>전당포 등에 대한 임검수사</a:t>
            </a:r>
            <a:r>
              <a:rPr lang="en-US" altLang="ko-KR" sz="1400" dirty="0"/>
              <a:t>, </a:t>
            </a:r>
            <a:r>
              <a:rPr lang="ko-KR" altLang="en-US" sz="1400" dirty="0"/>
              <a:t>귀금속가공업자</a:t>
            </a:r>
            <a:r>
              <a:rPr lang="en-US" altLang="ko-KR" sz="1400" dirty="0"/>
              <a:t>, </a:t>
            </a:r>
            <a:r>
              <a:rPr lang="ko-KR" altLang="en-US" sz="1400" dirty="0"/>
              <a:t>각종수리수선업자 등에 대 한 수사</a:t>
            </a:r>
            <a:r>
              <a:rPr lang="en-US" altLang="ko-KR" sz="1400" dirty="0"/>
              <a:t>, </a:t>
            </a:r>
            <a:r>
              <a:rPr lang="ko-KR" altLang="en-US" sz="1400" dirty="0"/>
              <a:t>장물아비에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대한 수사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u="sng" dirty="0">
                <a:solidFill>
                  <a:srgbClr val="FF0000"/>
                </a:solidFill>
              </a:rPr>
              <a:t>피해자에게 직접 확인하는 경우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2) </a:t>
            </a:r>
            <a:r>
              <a:rPr lang="ko-KR" altLang="en-US" sz="1400" dirty="0">
                <a:solidFill>
                  <a:srgbClr val="FF0000"/>
                </a:solidFill>
              </a:rPr>
              <a:t>특별수사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u="sng" dirty="0">
                <a:solidFill>
                  <a:srgbClr val="FF0000"/>
                </a:solidFill>
              </a:rPr>
              <a:t>특정장물의 발견을 목적</a:t>
            </a:r>
            <a:r>
              <a:rPr lang="ko-KR" altLang="en-US" sz="1400" dirty="0">
                <a:solidFill>
                  <a:srgbClr val="FF0000"/>
                </a:solidFill>
              </a:rPr>
              <a:t>으로 하거나 또는 </a:t>
            </a:r>
            <a:r>
              <a:rPr lang="ko-KR" altLang="en-US" sz="1400" u="sng" dirty="0">
                <a:solidFill>
                  <a:srgbClr val="FF0000"/>
                </a:solidFill>
              </a:rPr>
              <a:t>특정범인에 관한 장물의 발견을 목</a:t>
            </a:r>
            <a:r>
              <a:rPr lang="ko-KR" altLang="en-US" sz="1400" dirty="0">
                <a:solidFill>
                  <a:srgbClr val="FF0000"/>
                </a:solidFill>
              </a:rPr>
              <a:t>적으로 하는 수사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특별중요장물수배서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중요장물수배서에</a:t>
            </a:r>
            <a:r>
              <a:rPr lang="ko-KR" altLang="en-US" sz="1400" dirty="0"/>
              <a:t> 의한 장물수배</a:t>
            </a:r>
            <a:r>
              <a:rPr lang="en-US" altLang="ko-KR" sz="1400" dirty="0"/>
              <a:t>, </a:t>
            </a:r>
            <a:r>
              <a:rPr lang="ko-KR" altLang="en-US" sz="1400" dirty="0"/>
              <a:t>기타 다액절도사건의 장물</a:t>
            </a:r>
            <a:r>
              <a:rPr lang="en-US" altLang="ko-KR" sz="1400" dirty="0"/>
              <a:t>, </a:t>
            </a:r>
            <a:r>
              <a:rPr lang="ko-KR" altLang="en-US" sz="1400" dirty="0"/>
              <a:t>범인상대 </a:t>
            </a:r>
            <a:r>
              <a:rPr lang="ko-KR" altLang="en-US" sz="1400" dirty="0" err="1"/>
              <a:t>장물수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사가 이에 해당</a:t>
            </a: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장물 수사</a:t>
            </a:r>
          </a:p>
        </p:txBody>
      </p:sp>
    </p:spTree>
    <p:extLst>
      <p:ext uri="{BB962C8B-B14F-4D97-AF65-F5344CB8AC3E}">
        <p14:creationId xmlns:p14="http://schemas.microsoft.com/office/powerpoint/2010/main" val="2679138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6. </a:t>
            </a:r>
            <a:r>
              <a:rPr lang="ko-KR" altLang="en-US" sz="1400" dirty="0"/>
              <a:t>장물발견 후의 수사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1) </a:t>
            </a:r>
            <a:r>
              <a:rPr lang="ko-KR" altLang="en-US" sz="1400" dirty="0"/>
              <a:t>장물발견 후의 조치</a:t>
            </a:r>
            <a:r>
              <a:rPr lang="en-US" altLang="ko-KR" sz="1400" dirty="0"/>
              <a:t>: </a:t>
            </a:r>
            <a:r>
              <a:rPr lang="ko-KR" altLang="en-US" sz="1400" dirty="0"/>
              <a:t>압수에 필요한 조치</a:t>
            </a:r>
            <a:r>
              <a:rPr lang="en-US" altLang="ko-KR" sz="1400" dirty="0"/>
              <a:t>, </a:t>
            </a:r>
            <a:r>
              <a:rPr lang="ko-KR" altLang="en-US" sz="1400" dirty="0"/>
              <a:t>관계서류 작성 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장물발견 후 작성되어야 하는 수사서류</a:t>
            </a:r>
          </a:p>
          <a:p>
            <a:pPr marL="0" indent="0" fontAlgn="base">
              <a:buNone/>
            </a:pPr>
            <a:r>
              <a:rPr lang="en-US" altLang="ko-KR" sz="1400" dirty="0"/>
              <a:t>     . </a:t>
            </a:r>
            <a:r>
              <a:rPr lang="ko-KR" altLang="en-US" sz="1400" dirty="0"/>
              <a:t>장물발견보고서</a:t>
            </a:r>
            <a:r>
              <a:rPr lang="en-US" altLang="ko-KR" sz="1400" dirty="0"/>
              <a:t>, </a:t>
            </a:r>
            <a:r>
              <a:rPr lang="ko-KR" altLang="en-US" sz="1400" dirty="0"/>
              <a:t>피해확인서</a:t>
            </a:r>
            <a:r>
              <a:rPr lang="en-US" altLang="ko-KR" sz="1400" dirty="0"/>
              <a:t>, </a:t>
            </a:r>
            <a:r>
              <a:rPr lang="ko-KR" altLang="en-US" sz="1400" dirty="0"/>
              <a:t>매입자술서</a:t>
            </a:r>
            <a:r>
              <a:rPr lang="en-US" altLang="ko-KR" sz="1400" dirty="0"/>
              <a:t>, </a:t>
            </a:r>
            <a:r>
              <a:rPr lang="ko-KR" altLang="en-US" sz="1400" dirty="0"/>
              <a:t>압수조서</a:t>
            </a:r>
            <a:r>
              <a:rPr lang="en-US" altLang="ko-KR" sz="1400" dirty="0"/>
              <a:t>, </a:t>
            </a:r>
            <a:r>
              <a:rPr lang="ko-KR" altLang="en-US" sz="1400" dirty="0"/>
              <a:t>관계자의 진술서 등</a:t>
            </a:r>
          </a:p>
          <a:p>
            <a:pPr marL="0" indent="0" fontAlgn="base">
              <a:buNone/>
            </a:pPr>
            <a:r>
              <a:rPr lang="en-US" altLang="ko-KR" sz="1400" dirty="0"/>
              <a:t>      ※ </a:t>
            </a:r>
            <a:r>
              <a:rPr lang="ko-KR" altLang="en-US" sz="1400" dirty="0" err="1"/>
              <a:t>피해통보표는</a:t>
            </a:r>
            <a:r>
              <a:rPr lang="ko-KR" altLang="en-US" sz="1400" dirty="0"/>
              <a:t> 장물수사를 진행하기 위하여 수법범죄 발생 후 범인 </a:t>
            </a:r>
            <a:r>
              <a:rPr lang="ko-KR" altLang="en-US" sz="1400" dirty="0" err="1"/>
              <a:t>미검</a:t>
            </a:r>
            <a:r>
              <a:rPr lang="ko-KR" altLang="en-US" sz="1400" dirty="0"/>
              <a:t> 거 시 작성되어야 하는 것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   </a:t>
            </a:r>
            <a:r>
              <a:rPr lang="ko-KR" altLang="en-US" sz="1400" dirty="0"/>
              <a:t>이기 때문에 장물발견 후 작성되어야 하는 수사서 류에는 해당하지 않는다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2) </a:t>
            </a:r>
            <a:r>
              <a:rPr lang="ko-KR" altLang="en-US" sz="1400" dirty="0"/>
              <a:t>장물소지</a:t>
            </a:r>
            <a:r>
              <a:rPr lang="en-US" altLang="ko-KR" sz="1400" dirty="0"/>
              <a:t>(</a:t>
            </a:r>
            <a:r>
              <a:rPr lang="ko-KR" altLang="en-US" sz="1400" dirty="0"/>
              <a:t>취득</a:t>
            </a:r>
            <a:r>
              <a:rPr lang="en-US" altLang="ko-KR" sz="1400" dirty="0"/>
              <a:t>)</a:t>
            </a:r>
            <a:r>
              <a:rPr lang="ko-KR" altLang="en-US" sz="1400" dirty="0"/>
              <a:t>자 수사</a:t>
            </a:r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절도 </a:t>
            </a:r>
            <a:r>
              <a:rPr lang="ko-KR" altLang="en-US" sz="1400" dirty="0" err="1"/>
              <a:t>본범의</a:t>
            </a:r>
            <a:r>
              <a:rPr lang="ko-KR" altLang="en-US" sz="1400" dirty="0"/>
              <a:t> 수사만으로 수사를 마무리해서는 안되며</a:t>
            </a:r>
            <a:r>
              <a:rPr lang="en-US" altLang="ko-KR" sz="1400" dirty="0"/>
              <a:t>, </a:t>
            </a:r>
            <a:r>
              <a:rPr lang="ko-KR" altLang="en-US" sz="1400" dirty="0"/>
              <a:t>장물의 소지자가 </a:t>
            </a:r>
            <a:r>
              <a:rPr lang="ko-KR" altLang="en-US" sz="1400" dirty="0" err="1"/>
              <a:t>장물여</a:t>
            </a:r>
            <a:r>
              <a:rPr lang="ko-KR" altLang="en-US" sz="1400" dirty="0"/>
              <a:t> 부를 알고 있었는지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여부를 확인</a:t>
            </a:r>
            <a:r>
              <a:rPr lang="en-US" altLang="ko-KR" sz="1400" dirty="0"/>
              <a:t>, </a:t>
            </a:r>
            <a:r>
              <a:rPr lang="ko-KR" altLang="en-US" sz="1400" dirty="0"/>
              <a:t>장물죄의 피의자로 검거하여야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3) </a:t>
            </a:r>
            <a:r>
              <a:rPr lang="ko-KR" altLang="en-US" sz="1400" dirty="0"/>
              <a:t>장물처분자의 수사</a:t>
            </a:r>
          </a:p>
          <a:p>
            <a:pPr marL="0" indent="0" fontAlgn="base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장물을 발견한 경우 그 처분자가 범인이라고 단정할 수 없으므로 </a:t>
            </a:r>
            <a:r>
              <a:rPr lang="ko-KR" altLang="en-US" sz="1400" dirty="0" err="1"/>
              <a:t>처분자에</a:t>
            </a:r>
            <a:r>
              <a:rPr lang="ko-KR" altLang="en-US" sz="1400" dirty="0"/>
              <a:t> 대 한 수사가 필요하다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endParaRPr lang="ko-KR" altLang="en-US" sz="14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장물 수사</a:t>
            </a:r>
          </a:p>
        </p:txBody>
      </p:sp>
    </p:spTree>
    <p:extLst>
      <p:ext uri="{BB962C8B-B14F-4D97-AF65-F5344CB8AC3E}">
        <p14:creationId xmlns:p14="http://schemas.microsoft.com/office/powerpoint/2010/main" val="3292631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의의</a:t>
            </a:r>
            <a:endParaRPr lang="en-US" altLang="ko-KR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범죄수법</a:t>
            </a:r>
            <a:r>
              <a:rPr lang="en-US" altLang="ko-KR" sz="1400" dirty="0"/>
              <a:t>  </a:t>
            </a:r>
          </a:p>
          <a:p>
            <a:pPr marL="0" indent="0" fontAlgn="base">
              <a:buNone/>
            </a:pPr>
            <a:r>
              <a:rPr lang="en-US" altLang="ko-KR" sz="1400" dirty="0"/>
              <a:t>     : </a:t>
            </a:r>
            <a:r>
              <a:rPr lang="ko-KR" altLang="en-US" sz="1400" dirty="0">
                <a:solidFill>
                  <a:srgbClr val="FF0000"/>
                </a:solidFill>
              </a:rPr>
              <a:t>반복</a:t>
            </a:r>
            <a:r>
              <a:rPr lang="ko-KR" altLang="en-US" sz="1400" dirty="0"/>
              <a:t>적으로 행해지는 범행수단과 방법 및 습벽에 의하여 범인을 식별하려는 </a:t>
            </a:r>
            <a:r>
              <a:rPr lang="ko-KR" altLang="en-US" sz="1400" dirty="0" err="1"/>
              <a:t>인적특징의</a:t>
            </a:r>
            <a:r>
              <a:rPr lang="ko-KR" altLang="en-US" sz="1400" dirty="0"/>
              <a:t> 기준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(</a:t>
            </a:r>
            <a:r>
              <a:rPr lang="ko-KR" altLang="en-US" sz="1400" dirty="0"/>
              <a:t>범죄수법공조자료관리규칙 제</a:t>
            </a:r>
            <a:r>
              <a:rPr lang="en-US" altLang="ko-KR" sz="1400" dirty="0"/>
              <a:t>2</a:t>
            </a:r>
            <a:r>
              <a:rPr lang="ko-KR" altLang="en-US" sz="1400" dirty="0"/>
              <a:t>조</a:t>
            </a:r>
            <a:r>
              <a:rPr lang="en-US" altLang="ko-KR" sz="1400" dirty="0"/>
              <a:t>).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- </a:t>
            </a:r>
            <a:r>
              <a:rPr lang="ko-KR" altLang="en-US" sz="1400" dirty="0">
                <a:solidFill>
                  <a:srgbClr val="FF0000"/>
                </a:solidFill>
              </a:rPr>
              <a:t>수법수사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: </a:t>
            </a:r>
            <a:r>
              <a:rPr lang="ko-KR" altLang="en-US" sz="1400" dirty="0">
                <a:solidFill>
                  <a:srgbClr val="FF0000"/>
                </a:solidFill>
              </a:rPr>
              <a:t>범죄현장에 남겨진 범죄수법을 발견</a:t>
            </a:r>
            <a:r>
              <a:rPr lang="en-US" altLang="ko-KR" sz="1400" dirty="0">
                <a:solidFill>
                  <a:srgbClr val="FF0000"/>
                </a:solidFill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</a:rPr>
              <a:t>분석하여 범인을 특정하고 검거하는 수사방법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※ </a:t>
            </a:r>
            <a:r>
              <a:rPr lang="ko-KR" altLang="en-US" sz="1400" dirty="0"/>
              <a:t>수법수사가 진행되기 위해서는 사전에 범인의 범행수단</a:t>
            </a:r>
            <a:r>
              <a:rPr lang="en-US" altLang="ko-KR" sz="1400" dirty="0"/>
              <a:t>·</a:t>
            </a:r>
            <a:r>
              <a:rPr lang="ko-KR" altLang="en-US" sz="1400" dirty="0"/>
              <a:t>방법</a:t>
            </a:r>
            <a:r>
              <a:rPr lang="en-US" altLang="ko-KR" sz="1400" dirty="0"/>
              <a:t>·</a:t>
            </a:r>
            <a:r>
              <a:rPr lang="ko-KR" altLang="en-US" sz="1400" dirty="0"/>
              <a:t>습벽 등에 대한 </a:t>
            </a:r>
            <a:r>
              <a:rPr lang="ko-KR" altLang="en-US" sz="1400" dirty="0" err="1"/>
              <a:t>특징점들을</a:t>
            </a:r>
            <a:r>
              <a:rPr lang="ko-KR" altLang="en-US" sz="1400" dirty="0"/>
              <a:t> 수사자료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화하여 실제 범죄 발생 시 범인</a:t>
            </a:r>
            <a:r>
              <a:rPr lang="en-US" altLang="ko-KR" sz="1400" dirty="0"/>
              <a:t>·</a:t>
            </a:r>
            <a:r>
              <a:rPr lang="ko-KR" altLang="en-US" sz="1400" dirty="0"/>
              <a:t>여죄</a:t>
            </a:r>
            <a:r>
              <a:rPr lang="en-US" altLang="ko-KR" sz="1400" dirty="0"/>
              <a:t>·</a:t>
            </a:r>
            <a:r>
              <a:rPr lang="ko-KR" altLang="en-US" sz="1400" dirty="0"/>
              <a:t>장물을 발견하고 대조</a:t>
            </a:r>
            <a:r>
              <a:rPr lang="en-US" altLang="ko-KR" sz="1400" dirty="0"/>
              <a:t>·</a:t>
            </a:r>
            <a:r>
              <a:rPr lang="ko-KR" altLang="en-US" sz="1400" dirty="0"/>
              <a:t>활용하도록 하는 </a:t>
            </a:r>
            <a:r>
              <a:rPr lang="ko-KR" altLang="en-US" sz="1400" dirty="0" err="1"/>
              <a:t>개인식별제를</a:t>
            </a:r>
            <a:r>
              <a:rPr lang="ko-KR" altLang="en-US" sz="1400" dirty="0"/>
              <a:t> 체계화  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하여 두었는데 이를 범죄수법 제도라 함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범죄수법과 범죄수법제도의 이용</a:t>
            </a:r>
          </a:p>
          <a:p>
            <a:pPr marL="0" indent="0" fontAlgn="base">
              <a:buNone/>
            </a:pPr>
            <a:r>
              <a:rPr lang="en-US" altLang="ko-KR" sz="1400" dirty="0"/>
              <a:t>   1) </a:t>
            </a:r>
            <a:r>
              <a:rPr lang="ko-KR" altLang="en-US" sz="1400" dirty="0"/>
              <a:t>지능범죄에 대처</a:t>
            </a:r>
          </a:p>
          <a:p>
            <a:pPr marL="0" indent="0" fontAlgn="base">
              <a:buNone/>
            </a:pPr>
            <a:r>
              <a:rPr lang="en-US" altLang="ko-KR" sz="1400" dirty="0"/>
              <a:t>   2) </a:t>
            </a:r>
            <a:r>
              <a:rPr lang="ko-KR" altLang="en-US" sz="1400" dirty="0"/>
              <a:t>효율적인 조직수사 가능</a:t>
            </a:r>
          </a:p>
          <a:p>
            <a:pPr marL="0" indent="0" fontAlgn="base">
              <a:buNone/>
            </a:pPr>
            <a:r>
              <a:rPr lang="en-US" altLang="ko-KR" sz="1400" dirty="0"/>
              <a:t>   3) </a:t>
            </a:r>
            <a:r>
              <a:rPr lang="ko-KR" altLang="en-US" sz="1400" dirty="0"/>
              <a:t>수사의 계속성 보장</a:t>
            </a:r>
          </a:p>
          <a:p>
            <a:pPr marL="0" indent="0" fontAlgn="base">
              <a:buNone/>
            </a:pPr>
            <a:r>
              <a:rPr lang="en-US" altLang="ko-KR" sz="1400" dirty="0"/>
              <a:t>   4) </a:t>
            </a:r>
            <a:r>
              <a:rPr lang="ko-KR" altLang="en-US" sz="1400" dirty="0"/>
              <a:t>수사자료열람의 신속성 보장</a:t>
            </a:r>
          </a:p>
          <a:p>
            <a:pPr marL="0" indent="0" fontAlgn="base">
              <a:buNone/>
            </a:pPr>
            <a:r>
              <a:rPr lang="en-US" altLang="ko-KR" sz="1400" dirty="0"/>
              <a:t>   5) </a:t>
            </a:r>
            <a:r>
              <a:rPr lang="ko-KR" altLang="en-US" sz="1400" dirty="0"/>
              <a:t>범죄수법의 경향 및 범죄추세 파악</a:t>
            </a:r>
          </a:p>
          <a:p>
            <a:pPr marL="0" indent="0" fontAlgn="base">
              <a:buNone/>
            </a:pPr>
            <a:r>
              <a:rPr lang="en-US" altLang="ko-KR" sz="1400" dirty="0"/>
              <a:t>   6) </a:t>
            </a:r>
            <a:r>
              <a:rPr lang="ko-KR" altLang="en-US" sz="1400" dirty="0"/>
              <a:t>다각적인 수사효과</a:t>
            </a:r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수법 수사</a:t>
            </a:r>
          </a:p>
        </p:txBody>
      </p:sp>
    </p:spTree>
    <p:extLst>
      <p:ext uri="{BB962C8B-B14F-4D97-AF65-F5344CB8AC3E}">
        <p14:creationId xmlns:p14="http://schemas.microsoft.com/office/powerpoint/2010/main" val="686967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496944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3. </a:t>
            </a:r>
            <a:r>
              <a:rPr lang="ko-KR" altLang="en-US" sz="1400" dirty="0"/>
              <a:t>범죄수법의 특성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 err="1"/>
              <a:t>한스</a:t>
            </a:r>
            <a:r>
              <a:rPr lang="ko-KR" altLang="en-US" sz="1400" dirty="0"/>
              <a:t> </a:t>
            </a:r>
            <a:r>
              <a:rPr lang="ko-KR" altLang="en-US" sz="1400" dirty="0" err="1"/>
              <a:t>그로스</a:t>
            </a:r>
            <a:r>
              <a:rPr lang="en-US" altLang="ko-KR" sz="1400" dirty="0"/>
              <a:t>(Hans Gross, 1847~1915) :  19C </a:t>
            </a:r>
            <a:r>
              <a:rPr lang="ko-KR" altLang="en-US" sz="1400" dirty="0"/>
              <a:t>말 오스트리아의 형사학자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범죄수법의 </a:t>
            </a:r>
            <a:r>
              <a:rPr lang="ko-KR" altLang="en-US" sz="1400" u="sng" dirty="0">
                <a:solidFill>
                  <a:srgbClr val="FF0000"/>
                </a:solidFill>
              </a:rPr>
              <a:t>반복성과 </a:t>
            </a:r>
            <a:r>
              <a:rPr lang="ko-KR" altLang="en-US" sz="1400" u="sng" dirty="0" err="1">
                <a:solidFill>
                  <a:srgbClr val="FF0000"/>
                </a:solidFill>
              </a:rPr>
              <a:t>잔존성</a:t>
            </a:r>
            <a:r>
              <a:rPr lang="ko-KR" altLang="en-US" sz="1400" u="sng" dirty="0">
                <a:solidFill>
                  <a:srgbClr val="FF0000"/>
                </a:solidFill>
              </a:rPr>
              <a:t> 강조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1) </a:t>
            </a:r>
            <a:r>
              <a:rPr lang="ko-KR" altLang="en-US" sz="1400" dirty="0"/>
              <a:t>수법의 반복성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범죄수법은 범죄자 개개인마다 각기 다르게 나타나는 개인적 특징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개인 식별의 기준</a:t>
            </a:r>
            <a:r>
              <a:rPr lang="en-US" altLang="ko-KR" sz="1400" dirty="0"/>
              <a:t>, </a:t>
            </a:r>
            <a:r>
              <a:rPr lang="ko-KR" altLang="en-US" sz="1400" dirty="0"/>
              <a:t>일정한 정형으로 고정되어 있는 경향이 있어 쉽사리 변경 되지 않으며 반복되는 특성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2) </a:t>
            </a:r>
            <a:r>
              <a:rPr lang="ko-KR" altLang="en-US" sz="1400" dirty="0"/>
              <a:t>수법의 </a:t>
            </a:r>
            <a:r>
              <a:rPr lang="ko-KR" altLang="en-US" sz="1400" dirty="0" err="1"/>
              <a:t>잔존성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범죄수법은 반드시 그 현장에 잔류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수사가 미궁으로 빠지고 미제 사건이 발생하는 이유</a:t>
            </a:r>
          </a:p>
          <a:p>
            <a:pPr marL="0" indent="0" fontAlgn="base">
              <a:buNone/>
            </a:pPr>
            <a:r>
              <a:rPr lang="en-US" altLang="ko-KR" sz="1400" dirty="0"/>
              <a:t>     . </a:t>
            </a:r>
            <a:r>
              <a:rPr lang="ko-KR" altLang="en-US" sz="1400" dirty="0" err="1"/>
              <a:t>초동수사의</a:t>
            </a:r>
            <a:r>
              <a:rPr lang="ko-KR" altLang="en-US" sz="1400" dirty="0"/>
              <a:t> 실패</a:t>
            </a:r>
            <a:r>
              <a:rPr lang="en-US" altLang="ko-KR" sz="1400" dirty="0"/>
              <a:t>, </a:t>
            </a:r>
            <a:r>
              <a:rPr lang="ko-KR" altLang="en-US" sz="1400" dirty="0"/>
              <a:t>현장보존의 실패 또는 수사활동에 있어서 법령상</a:t>
            </a:r>
            <a:r>
              <a:rPr lang="en-US" altLang="ko-KR" sz="1400" dirty="0"/>
              <a:t>, </a:t>
            </a:r>
            <a:r>
              <a:rPr lang="ko-KR" altLang="en-US" sz="1400" dirty="0"/>
              <a:t>사실상 의 제약에 의한 것이다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. </a:t>
            </a:r>
            <a:r>
              <a:rPr lang="ko-KR" altLang="en-US" sz="1400" dirty="0"/>
              <a:t>따라서 수법을 잔류하지 않고 범행을 한다는 것은 절대로 불가능하며 완전 범죄란 있을 수 없다</a:t>
            </a:r>
            <a:r>
              <a:rPr lang="en-US" altLang="ko-KR" sz="1400" dirty="0"/>
              <a:t>.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4. </a:t>
            </a:r>
            <a:r>
              <a:rPr lang="ko-KR" altLang="en-US" sz="1400" dirty="0">
                <a:solidFill>
                  <a:srgbClr val="FF0000"/>
                </a:solidFill>
              </a:rPr>
              <a:t>수법범죄의 종류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범죄수법공조자료관리규칙 제</a:t>
            </a:r>
            <a:r>
              <a:rPr lang="en-US" altLang="ko-KR" sz="1400" dirty="0"/>
              <a:t>3</a:t>
            </a:r>
            <a:r>
              <a:rPr lang="ko-KR" altLang="en-US" sz="1400" dirty="0"/>
              <a:t>조</a:t>
            </a:r>
          </a:p>
          <a:p>
            <a:pPr marL="0" indent="0" fontAlgn="base">
              <a:buNone/>
            </a:pPr>
            <a:r>
              <a:rPr lang="en-US" altLang="ko-KR" sz="1400" dirty="0"/>
              <a:t>   . </a:t>
            </a:r>
            <a:r>
              <a:rPr lang="ko-KR" altLang="en-US" sz="1400" dirty="0">
                <a:solidFill>
                  <a:srgbClr val="FF0000"/>
                </a:solidFill>
              </a:rPr>
              <a:t>강도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절도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사기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위조</a:t>
            </a:r>
            <a:r>
              <a:rPr lang="en-US" altLang="ko-KR" sz="1400" dirty="0">
                <a:solidFill>
                  <a:srgbClr val="FF0000"/>
                </a:solidFill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</a:rPr>
              <a:t>변조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통화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유가증권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우표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인지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인장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문서</a:t>
            </a:r>
            <a:r>
              <a:rPr lang="en-US" altLang="ko-KR" sz="1400" dirty="0">
                <a:solidFill>
                  <a:srgbClr val="FF0000"/>
                </a:solidFill>
              </a:rPr>
              <a:t>), </a:t>
            </a:r>
            <a:r>
              <a:rPr lang="ko-KR" altLang="en-US" sz="1400" dirty="0">
                <a:solidFill>
                  <a:srgbClr val="FF0000"/>
                </a:solidFill>
              </a:rPr>
              <a:t>약취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유인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공갈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방화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강간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이들 범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죄 중 특별법에 위반하는 죄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장물죄 규정</a:t>
            </a:r>
          </a:p>
          <a:p>
            <a:pPr marL="0" indent="0" fontAlgn="base">
              <a:buNone/>
            </a:pP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수법 수사</a:t>
            </a:r>
          </a:p>
        </p:txBody>
      </p:sp>
    </p:spTree>
    <p:extLst>
      <p:ext uri="{BB962C8B-B14F-4D97-AF65-F5344CB8AC3E}">
        <p14:creationId xmlns:p14="http://schemas.microsoft.com/office/powerpoint/2010/main" val="1567228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496944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5. </a:t>
            </a:r>
            <a:r>
              <a:rPr lang="ko-KR" altLang="en-US" sz="1300" dirty="0"/>
              <a:t>범죄수법자료의 종류 </a:t>
            </a:r>
            <a:r>
              <a:rPr lang="en-US" altLang="ko-KR" sz="1300" dirty="0"/>
              <a:t>– </a:t>
            </a:r>
            <a:r>
              <a:rPr lang="ko-KR" altLang="en-US" sz="1300" dirty="0">
                <a:solidFill>
                  <a:srgbClr val="7030A0"/>
                </a:solidFill>
              </a:rPr>
              <a:t>수법원지</a:t>
            </a:r>
            <a:r>
              <a:rPr lang="en-US" altLang="ko-KR" sz="1300" dirty="0">
                <a:solidFill>
                  <a:srgbClr val="7030A0"/>
                </a:solidFill>
              </a:rPr>
              <a:t>, </a:t>
            </a:r>
            <a:r>
              <a:rPr lang="ko-KR" altLang="en-US" sz="1300" dirty="0" err="1">
                <a:solidFill>
                  <a:srgbClr val="7030A0"/>
                </a:solidFill>
              </a:rPr>
              <a:t>피해통보표</a:t>
            </a:r>
            <a:r>
              <a:rPr lang="en-US" altLang="ko-KR" sz="1300" dirty="0">
                <a:solidFill>
                  <a:srgbClr val="7030A0"/>
                </a:solidFill>
              </a:rPr>
              <a:t>, </a:t>
            </a:r>
            <a:r>
              <a:rPr lang="ko-KR" altLang="en-US" sz="1300" dirty="0">
                <a:solidFill>
                  <a:srgbClr val="7030A0"/>
                </a:solidFill>
              </a:rPr>
              <a:t>공조제보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1) </a:t>
            </a:r>
            <a:r>
              <a:rPr lang="ko-KR" altLang="en-US" sz="1300" dirty="0">
                <a:solidFill>
                  <a:srgbClr val="FF0000"/>
                </a:solidFill>
              </a:rPr>
              <a:t>수법원지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(1) </a:t>
            </a:r>
            <a:r>
              <a:rPr lang="ko-KR" altLang="en-US" sz="1300" dirty="0"/>
              <a:t>개 </a:t>
            </a:r>
            <a:r>
              <a:rPr lang="ko-KR" altLang="en-US" sz="1300" dirty="0" err="1"/>
              <a:t>념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 - </a:t>
            </a:r>
            <a:r>
              <a:rPr lang="ko-KR" altLang="en-US" sz="1300" dirty="0"/>
              <a:t>수법원지라 함은 수법범인의 </a:t>
            </a:r>
            <a:r>
              <a:rPr lang="ko-KR" altLang="en-US" sz="1300" dirty="0" err="1"/>
              <a:t>인적사항</a:t>
            </a:r>
            <a:r>
              <a:rPr lang="en-US" altLang="ko-KR" sz="1300" dirty="0"/>
              <a:t>, </a:t>
            </a:r>
            <a:r>
              <a:rPr lang="ko-KR" altLang="en-US" sz="1300" dirty="0"/>
              <a:t>인상특징</a:t>
            </a:r>
            <a:r>
              <a:rPr lang="en-US" altLang="ko-KR" sz="1300" dirty="0"/>
              <a:t>, </a:t>
            </a:r>
            <a:r>
              <a:rPr lang="ko-KR" altLang="en-US" sz="1300" dirty="0"/>
              <a:t>수법내용</a:t>
            </a:r>
            <a:r>
              <a:rPr lang="en-US" altLang="ko-KR" sz="1300" dirty="0"/>
              <a:t>, </a:t>
            </a:r>
            <a:r>
              <a:rPr lang="ko-KR" altLang="en-US" sz="1300" dirty="0"/>
              <a:t>범죄사실</a:t>
            </a:r>
            <a:r>
              <a:rPr lang="en-US" altLang="ko-KR" sz="1300" dirty="0"/>
              <a:t>, </a:t>
            </a:r>
            <a:r>
              <a:rPr lang="ko-KR" altLang="en-US" sz="1300" dirty="0"/>
              <a:t>직업</a:t>
            </a:r>
            <a:r>
              <a:rPr lang="en-US" altLang="ko-KR" sz="1300" dirty="0"/>
              <a:t>, </a:t>
            </a:r>
            <a:r>
              <a:rPr lang="ko-KR" altLang="en-US" sz="1300" dirty="0"/>
              <a:t>사진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필적등을</a:t>
            </a:r>
            <a:r>
              <a:rPr lang="ko-KR" altLang="en-US" sz="1300" dirty="0"/>
              <a:t> 수록한 기록지</a:t>
            </a:r>
          </a:p>
          <a:p>
            <a:pPr marL="0" indent="0" fontAlgn="base">
              <a:buNone/>
            </a:pPr>
            <a:r>
              <a:rPr lang="en-US" altLang="ko-KR" sz="1300" dirty="0"/>
              <a:t>     - </a:t>
            </a:r>
            <a:r>
              <a:rPr lang="ko-KR" altLang="en-US" sz="1300" dirty="0"/>
              <a:t>범인을 </a:t>
            </a:r>
            <a:r>
              <a:rPr lang="ko-KR" altLang="en-US" sz="1300" u="sng" dirty="0">
                <a:solidFill>
                  <a:srgbClr val="FF0000"/>
                </a:solidFill>
              </a:rPr>
              <a:t>수사하거나 조사 송치하는 경찰공무원이 직접 작성</a:t>
            </a:r>
            <a:r>
              <a:rPr lang="en-US" altLang="ko-KR" sz="1300" u="sng" dirty="0">
                <a:solidFill>
                  <a:srgbClr val="FF0000"/>
                </a:solidFill>
              </a:rPr>
              <a:t>, </a:t>
            </a:r>
            <a:r>
              <a:rPr lang="ko-KR" altLang="en-US" sz="1300" u="sng" dirty="0">
                <a:solidFill>
                  <a:srgbClr val="FF0000"/>
                </a:solidFill>
              </a:rPr>
              <a:t>날인</a:t>
            </a:r>
            <a:r>
              <a:rPr lang="ko-KR" altLang="en-US" sz="1300" dirty="0">
                <a:solidFill>
                  <a:srgbClr val="FF0000"/>
                </a:solidFill>
              </a:rPr>
              <a:t>하고 </a:t>
            </a:r>
            <a:r>
              <a:rPr lang="ko-KR" altLang="en-US" sz="1300" u="sng" dirty="0" err="1">
                <a:solidFill>
                  <a:srgbClr val="FF0000"/>
                </a:solidFill>
              </a:rPr>
              <a:t>범죄사건부</a:t>
            </a:r>
            <a:r>
              <a:rPr lang="ko-KR" altLang="en-US" sz="1300" u="sng" dirty="0">
                <a:solidFill>
                  <a:srgbClr val="FF0000"/>
                </a:solidFill>
              </a:rPr>
              <a:t> </a:t>
            </a:r>
            <a:r>
              <a:rPr lang="ko-KR" altLang="en-US" sz="1300" u="sng" dirty="0" err="1">
                <a:solidFill>
                  <a:srgbClr val="FF0000"/>
                </a:solidFill>
              </a:rPr>
              <a:t>해당란에</a:t>
            </a:r>
            <a:r>
              <a:rPr lang="ko-KR" altLang="en-US" sz="1300" u="sng" dirty="0">
                <a:solidFill>
                  <a:srgbClr val="FF0000"/>
                </a:solidFill>
              </a:rPr>
              <a:t> 수법원지 작성여부</a:t>
            </a:r>
            <a:endParaRPr lang="en-US" altLang="ko-KR" sz="1300" u="sng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  </a:t>
            </a:r>
            <a:r>
              <a:rPr lang="ko-KR" altLang="en-US" sz="1300" u="sng" dirty="0">
                <a:solidFill>
                  <a:srgbClr val="FF0000"/>
                </a:solidFill>
              </a:rPr>
              <a:t>를 표시</a:t>
            </a:r>
            <a:r>
              <a:rPr lang="ko-KR" altLang="en-US" sz="1300" dirty="0"/>
              <a:t>하여야 한다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(2) </a:t>
            </a:r>
            <a:r>
              <a:rPr lang="ko-KR" altLang="en-US" sz="1300" dirty="0"/>
              <a:t>작성대상</a:t>
            </a:r>
          </a:p>
          <a:p>
            <a:pPr marL="0" indent="0" fontAlgn="base">
              <a:buNone/>
            </a:pPr>
            <a:r>
              <a:rPr lang="en-US" altLang="ko-KR" sz="1300" dirty="0"/>
              <a:t>     - </a:t>
            </a:r>
            <a:r>
              <a:rPr lang="ko-KR" altLang="en-US" sz="1300" u="sng" dirty="0">
                <a:solidFill>
                  <a:schemeClr val="tx1"/>
                </a:solidFill>
              </a:rPr>
              <a:t>대상범죄의 피의자를 검거하였거나 인도받아 조사하여 </a:t>
            </a:r>
            <a:r>
              <a:rPr lang="ko-KR" altLang="en-US" sz="1300" u="sng" dirty="0">
                <a:solidFill>
                  <a:srgbClr val="FF0000"/>
                </a:solidFill>
              </a:rPr>
              <a:t>구속 송치할 때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- </a:t>
            </a:r>
            <a:r>
              <a:rPr lang="ko-KR" altLang="en-US" sz="1300" u="sng" dirty="0">
                <a:solidFill>
                  <a:srgbClr val="FF0000"/>
                </a:solidFill>
              </a:rPr>
              <a:t>불구속 피의자도 재범의 우려가 있다고 인정되는 자</a:t>
            </a:r>
            <a:r>
              <a:rPr lang="en-US" altLang="ko-KR" sz="1300" u="sng" dirty="0">
                <a:solidFill>
                  <a:srgbClr val="FF0000"/>
                </a:solidFill>
              </a:rPr>
              <a:t>, </a:t>
            </a:r>
            <a:r>
              <a:rPr lang="ko-KR" altLang="en-US" sz="1300" u="sng" dirty="0" err="1">
                <a:solidFill>
                  <a:srgbClr val="FF0000"/>
                </a:solidFill>
              </a:rPr>
              <a:t>특이수법자</a:t>
            </a:r>
            <a:r>
              <a:rPr lang="ko-KR" altLang="en-US" sz="1300" dirty="0" err="1">
                <a:solidFill>
                  <a:srgbClr val="FF0000"/>
                </a:solidFill>
              </a:rPr>
              <a:t>에</a:t>
            </a:r>
            <a:r>
              <a:rPr lang="ko-KR" altLang="en-US" sz="1300" dirty="0">
                <a:solidFill>
                  <a:srgbClr val="FF0000"/>
                </a:solidFill>
              </a:rPr>
              <a:t> 대하여</a:t>
            </a:r>
            <a:r>
              <a:rPr lang="ko-KR" altLang="en-US" sz="1300" dirty="0"/>
              <a:t>는 작성할 수 있다</a:t>
            </a:r>
            <a:r>
              <a:rPr lang="en-US" altLang="ko-KR" sz="1300" dirty="0"/>
              <a:t>(</a:t>
            </a:r>
            <a:r>
              <a:rPr lang="ko-KR" altLang="en-US" sz="1300" dirty="0"/>
              <a:t>범죄수법공조자료</a:t>
            </a:r>
            <a:r>
              <a:rPr lang="en-US" altLang="ko-KR" sz="1300" dirty="0"/>
              <a:t>       </a:t>
            </a:r>
          </a:p>
          <a:p>
            <a:pPr marL="0" indent="0" fontAlgn="base">
              <a:buNone/>
            </a:pPr>
            <a:r>
              <a:rPr lang="en-US" altLang="ko-KR" sz="1300" dirty="0"/>
              <a:t>       </a:t>
            </a:r>
            <a:r>
              <a:rPr lang="ko-KR" altLang="en-US" sz="1300" dirty="0"/>
              <a:t>관리규칙 제</a:t>
            </a:r>
            <a:r>
              <a:rPr lang="en-US" altLang="ko-KR" sz="1300" dirty="0"/>
              <a:t>3</a:t>
            </a:r>
            <a:r>
              <a:rPr lang="ko-KR" altLang="en-US" sz="1300" dirty="0"/>
              <a:t>조 제➀항</a:t>
            </a:r>
            <a:r>
              <a:rPr lang="en-US" altLang="ko-KR" sz="1300" dirty="0"/>
              <a:t>). 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 - </a:t>
            </a:r>
            <a:r>
              <a:rPr lang="ko-KR" altLang="en-US" sz="1300" dirty="0"/>
              <a:t>그러나 </a:t>
            </a:r>
            <a:r>
              <a:rPr lang="ko-KR" altLang="en-US" sz="1300" u="sng" dirty="0">
                <a:solidFill>
                  <a:srgbClr val="FF0000"/>
                </a:solidFill>
              </a:rPr>
              <a:t>구속된 농아자의 경우에는 죄명을 불문하고 모든 범</a:t>
            </a:r>
            <a:r>
              <a:rPr lang="ko-KR" altLang="en-US" sz="1300" dirty="0">
                <a:solidFill>
                  <a:srgbClr val="FF0000"/>
                </a:solidFill>
              </a:rPr>
              <a:t>죄에 대하여 수법 원지를 작성</a:t>
            </a:r>
            <a:r>
              <a:rPr lang="ko-KR" altLang="en-US" sz="1300" dirty="0"/>
              <a:t>하여야 한다</a:t>
            </a:r>
            <a:r>
              <a:rPr lang="en-US" altLang="ko-KR" sz="1300" dirty="0"/>
              <a:t>. </a:t>
            </a:r>
            <a:r>
              <a:rPr lang="ko-KR" altLang="en-US" sz="1300" dirty="0"/>
              <a:t>따라서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</a:t>
            </a:r>
            <a:r>
              <a:rPr lang="ko-KR" altLang="en-US" sz="1300" dirty="0"/>
              <a:t>구속된 농아자</a:t>
            </a:r>
            <a:r>
              <a:rPr lang="en-US" altLang="ko-KR" sz="1300" dirty="0"/>
              <a:t>(</a:t>
            </a:r>
            <a:r>
              <a:rPr lang="ko-KR" altLang="en-US" sz="1300" dirty="0" err="1"/>
              <a:t>聾啞者</a:t>
            </a:r>
            <a:r>
              <a:rPr lang="en-US" altLang="ko-KR" sz="1300" dirty="0"/>
              <a:t>) </a:t>
            </a:r>
            <a:r>
              <a:rPr lang="ko-KR" altLang="en-US" sz="1300" dirty="0"/>
              <a:t>전원은 신체 특징을 기재하며</a:t>
            </a:r>
            <a:r>
              <a:rPr lang="en-US" altLang="ko-KR" sz="1300" dirty="0"/>
              <a:t>, </a:t>
            </a:r>
            <a:r>
              <a:rPr lang="ko-KR" altLang="en-US" sz="1300" dirty="0"/>
              <a:t>교통사고특례법으로 구속된 농아자도 작성을 하여야 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(3) </a:t>
            </a:r>
            <a:r>
              <a:rPr lang="ko-KR" altLang="en-US" sz="1300" dirty="0"/>
              <a:t>이용목적</a:t>
            </a:r>
          </a:p>
          <a:p>
            <a:pPr marL="0" indent="0" fontAlgn="base">
              <a:buNone/>
            </a:pPr>
            <a:r>
              <a:rPr lang="ko-KR" altLang="en-US" sz="1300" dirty="0"/>
              <a:t>     </a:t>
            </a:r>
            <a:r>
              <a:rPr lang="en-US" altLang="ko-KR" sz="1300" dirty="0"/>
              <a:t>- </a:t>
            </a:r>
            <a:r>
              <a:rPr lang="ko-KR" altLang="en-US" sz="1300" dirty="0"/>
              <a:t>범인불명의 수법범죄가 발생하였을 경우 동일수법 또는 유사수법 용의자 파악</a:t>
            </a:r>
            <a:r>
              <a:rPr lang="en-US" altLang="ko-KR" sz="1300" dirty="0"/>
              <a:t>, </a:t>
            </a:r>
            <a:r>
              <a:rPr lang="ko-KR" altLang="en-US" sz="1300" dirty="0"/>
              <a:t>범인의 </a:t>
            </a:r>
            <a:r>
              <a:rPr lang="ko-KR" altLang="en-US" sz="1300" dirty="0" err="1"/>
              <a:t>배회처</a:t>
            </a:r>
            <a:r>
              <a:rPr lang="en-US" altLang="ko-KR" sz="1300" dirty="0"/>
              <a:t>, </a:t>
            </a:r>
            <a:r>
              <a:rPr lang="ko-KR" altLang="en-US" sz="1300" dirty="0"/>
              <a:t>범인이 소유한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</a:t>
            </a:r>
            <a:r>
              <a:rPr lang="ko-KR" altLang="en-US" sz="1300" dirty="0"/>
              <a:t>습벽</a:t>
            </a:r>
            <a:r>
              <a:rPr lang="en-US" altLang="ko-KR" sz="1300" dirty="0"/>
              <a:t>, </a:t>
            </a:r>
            <a:r>
              <a:rPr lang="ko-KR" altLang="en-US" sz="1300" dirty="0"/>
              <a:t>범인의 직장경력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여행성</a:t>
            </a:r>
            <a:r>
              <a:rPr lang="en-US" altLang="ko-KR" sz="1300" dirty="0"/>
              <a:t>(</a:t>
            </a:r>
            <a:r>
              <a:rPr lang="ko-KR" altLang="en-US" sz="1300" dirty="0" err="1"/>
              <a:t>旅行性</a:t>
            </a:r>
            <a:r>
              <a:rPr lang="en-US" altLang="ko-KR" sz="1300" dirty="0"/>
              <a:t>) </a:t>
            </a:r>
            <a:r>
              <a:rPr lang="ko-KR" altLang="en-US" sz="1300" dirty="0"/>
              <a:t>범인여부</a:t>
            </a:r>
            <a:r>
              <a:rPr lang="en-US" altLang="ko-KR" sz="1300" dirty="0"/>
              <a:t>, </a:t>
            </a:r>
            <a:r>
              <a:rPr lang="ko-KR" altLang="en-US" sz="1300" dirty="0"/>
              <a:t>필적대조</a:t>
            </a:r>
            <a:r>
              <a:rPr lang="en-US" altLang="ko-KR" sz="1300" dirty="0"/>
              <a:t>, </a:t>
            </a:r>
            <a:r>
              <a:rPr lang="ko-KR" altLang="en-US" sz="1300" dirty="0"/>
              <a:t>장물처분 방법 및 </a:t>
            </a:r>
            <a:r>
              <a:rPr lang="ko-KR" altLang="en-US" sz="1300" dirty="0" err="1"/>
              <a:t>처분처</a:t>
            </a:r>
            <a:r>
              <a:rPr lang="en-US" altLang="ko-KR" sz="1300" dirty="0"/>
              <a:t>, </a:t>
            </a:r>
            <a:r>
              <a:rPr lang="ko-KR" altLang="en-US" sz="1300" dirty="0"/>
              <a:t>연고관계</a:t>
            </a:r>
            <a:r>
              <a:rPr lang="en-US" altLang="ko-KR" sz="1300" dirty="0"/>
              <a:t>, </a:t>
            </a:r>
            <a:r>
              <a:rPr lang="ko-KR" altLang="en-US" sz="1300" dirty="0"/>
              <a:t>지문대조 등의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</a:t>
            </a:r>
            <a:r>
              <a:rPr lang="ko-KR" altLang="en-US" sz="1300" dirty="0"/>
              <a:t>목적으로 사용</a:t>
            </a:r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수법 수사</a:t>
            </a:r>
          </a:p>
        </p:txBody>
      </p:sp>
    </p:spTree>
    <p:extLst>
      <p:ext uri="{BB962C8B-B14F-4D97-AF65-F5344CB8AC3E}">
        <p14:creationId xmlns:p14="http://schemas.microsoft.com/office/powerpoint/2010/main" val="2401117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496944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100" dirty="0"/>
              <a:t>(4) </a:t>
            </a:r>
            <a:r>
              <a:rPr lang="ko-KR" altLang="en-US" sz="1100" dirty="0"/>
              <a:t>기재내용</a:t>
            </a:r>
          </a:p>
          <a:p>
            <a:pPr marL="0" indent="0" fontAlgn="base">
              <a:buNone/>
            </a:pPr>
            <a:endParaRPr lang="en-US" altLang="ko-KR" sz="1100" dirty="0"/>
          </a:p>
          <a:p>
            <a:pPr marL="0" indent="0" fontAlgn="base">
              <a:buNone/>
            </a:pPr>
            <a:r>
              <a:rPr lang="en-US" altLang="ko-KR" sz="1100" dirty="0"/>
              <a:t>   </a:t>
            </a:r>
            <a:r>
              <a:rPr lang="ko-KR" altLang="en-US" sz="1100" dirty="0"/>
              <a:t>① 해당죄명 </a:t>
            </a:r>
            <a:r>
              <a:rPr lang="en-US" altLang="ko-KR" sz="1100" dirty="0"/>
              <a:t>: </a:t>
            </a:r>
            <a:r>
              <a:rPr lang="ko-KR" altLang="en-US" sz="1100" dirty="0"/>
              <a:t>해당되는 죄명 “○”표시를 한다</a:t>
            </a:r>
            <a:r>
              <a:rPr lang="en-US" altLang="ko-KR" sz="1100" dirty="0"/>
              <a:t>.</a:t>
            </a:r>
            <a:endParaRPr lang="ko-KR" altLang="en-US" sz="1100" dirty="0"/>
          </a:p>
          <a:p>
            <a:pPr marL="0" indent="0" fontAlgn="base">
              <a:buNone/>
            </a:pPr>
            <a:r>
              <a:rPr lang="ko-KR" altLang="en-US" sz="1100" dirty="0"/>
              <a:t>   ② 번호부여 </a:t>
            </a:r>
            <a:r>
              <a:rPr lang="en-US" altLang="ko-KR" sz="1100" dirty="0"/>
              <a:t>: </a:t>
            </a:r>
            <a:r>
              <a:rPr lang="ko-KR" altLang="en-US" sz="1100" dirty="0"/>
              <a:t>작성관서</a:t>
            </a:r>
            <a:r>
              <a:rPr lang="en-US" altLang="ko-KR" sz="1100" dirty="0"/>
              <a:t>·</a:t>
            </a:r>
            <a:r>
              <a:rPr lang="ko-KR" altLang="en-US" sz="1100" dirty="0"/>
              <a:t>일자순으로 수법원지에 작성번호를 부여하고 사건연도와 번호를 기재한다</a:t>
            </a:r>
            <a:r>
              <a:rPr lang="en-US" altLang="ko-KR" sz="1100" dirty="0"/>
              <a:t>.</a:t>
            </a:r>
            <a:endParaRPr lang="ko-KR" altLang="en-US" sz="1100" dirty="0"/>
          </a:p>
          <a:p>
            <a:pPr marL="0" indent="0" fontAlgn="base">
              <a:buNone/>
            </a:pPr>
            <a:r>
              <a:rPr lang="ko-KR" altLang="en-US" sz="1100" dirty="0"/>
              <a:t>   ③ 성별표시 </a:t>
            </a:r>
            <a:r>
              <a:rPr lang="en-US" altLang="ko-KR" sz="1100" dirty="0"/>
              <a:t>: </a:t>
            </a:r>
            <a:r>
              <a:rPr lang="ko-KR" altLang="en-US" sz="1100" dirty="0"/>
              <a:t>피의자의 해당 성별에 “○”표시를 한다</a:t>
            </a:r>
            <a:r>
              <a:rPr lang="en-US" altLang="ko-KR" sz="1100" dirty="0"/>
              <a:t>.</a:t>
            </a:r>
            <a:endParaRPr lang="ko-KR" altLang="en-US" sz="1100" dirty="0"/>
          </a:p>
          <a:p>
            <a:pPr marL="0" indent="0" fontAlgn="base">
              <a:buNone/>
            </a:pPr>
            <a:r>
              <a:rPr lang="ko-KR" altLang="en-US" sz="1100" dirty="0"/>
              <a:t>   ④ </a:t>
            </a:r>
            <a:r>
              <a:rPr lang="ko-KR" altLang="en-US" sz="1100" dirty="0" err="1"/>
              <a:t>인적사항</a:t>
            </a:r>
            <a:r>
              <a:rPr lang="ko-KR" altLang="en-US" sz="1100" dirty="0"/>
              <a:t> </a:t>
            </a:r>
            <a:r>
              <a:rPr lang="en-US" altLang="ko-KR" sz="1100" dirty="0"/>
              <a:t>: </a:t>
            </a:r>
            <a:r>
              <a:rPr lang="ko-KR" altLang="en-US" sz="1100" dirty="0"/>
              <a:t>피의자의 성명과 주민등록번호는 타인의 </a:t>
            </a:r>
            <a:r>
              <a:rPr lang="ko-KR" altLang="en-US" sz="1100" dirty="0" err="1"/>
              <a:t>인적사항을</a:t>
            </a:r>
            <a:r>
              <a:rPr lang="ko-KR" altLang="en-US" sz="1100" dirty="0"/>
              <a:t> 도용하는 일이 없도록 지문자료 대조 확인 등 정확히 파악하여 기재</a:t>
            </a:r>
            <a:endParaRPr lang="en-US" altLang="ko-KR" sz="1100" dirty="0"/>
          </a:p>
          <a:p>
            <a:pPr marL="0" indent="0" fontAlgn="base">
              <a:buNone/>
            </a:pPr>
            <a:r>
              <a:rPr lang="en-US" altLang="ko-KR" sz="1100" dirty="0"/>
              <a:t>                            </a:t>
            </a:r>
            <a:r>
              <a:rPr lang="ko-KR" altLang="en-US" sz="1100" dirty="0"/>
              <a:t>하여야 한다</a:t>
            </a:r>
            <a:r>
              <a:rPr lang="en-US" altLang="ko-KR" sz="1100" dirty="0"/>
              <a:t>.</a:t>
            </a:r>
            <a:endParaRPr lang="ko-KR" altLang="en-US" sz="1100" dirty="0"/>
          </a:p>
          <a:p>
            <a:pPr marL="0" indent="0" fontAlgn="base">
              <a:buNone/>
            </a:pPr>
            <a:r>
              <a:rPr lang="ko-KR" altLang="en-US" sz="1100" dirty="0"/>
              <a:t>   ⑤ 이명</a:t>
            </a:r>
            <a:r>
              <a:rPr lang="en-US" altLang="ko-KR" sz="1100" dirty="0"/>
              <a:t>(</a:t>
            </a:r>
            <a:r>
              <a:rPr lang="ko-KR" altLang="en-US" sz="1100" dirty="0"/>
              <a:t>異名</a:t>
            </a:r>
            <a:r>
              <a:rPr lang="en-US" altLang="ko-KR" sz="1100" dirty="0"/>
              <a:t>) : </a:t>
            </a:r>
            <a:r>
              <a:rPr lang="ko-KR" altLang="en-US" sz="1100" dirty="0"/>
              <a:t>피의자의 공범 등에게 확인하여 범인의 이명</a:t>
            </a:r>
            <a:r>
              <a:rPr lang="en-US" altLang="ko-KR" sz="1100" dirty="0"/>
              <a:t>·</a:t>
            </a:r>
            <a:r>
              <a:rPr lang="ko-KR" altLang="en-US" sz="1100" dirty="0"/>
              <a:t>별명</a:t>
            </a:r>
            <a:r>
              <a:rPr lang="en-US" altLang="ko-KR" sz="1100" dirty="0"/>
              <a:t>·</a:t>
            </a:r>
            <a:r>
              <a:rPr lang="ko-KR" altLang="en-US" sz="1100" dirty="0"/>
              <a:t>아명</a:t>
            </a:r>
            <a:r>
              <a:rPr lang="en-US" altLang="ko-KR" sz="1100" dirty="0"/>
              <a:t>·</a:t>
            </a:r>
            <a:r>
              <a:rPr lang="ko-KR" altLang="en-US" sz="1100" dirty="0"/>
              <a:t>속명 등 을 최대한 기재한다</a:t>
            </a:r>
            <a:r>
              <a:rPr lang="en-US" altLang="ko-KR" sz="1100" dirty="0"/>
              <a:t>.</a:t>
            </a:r>
            <a:endParaRPr lang="ko-KR" altLang="en-US" sz="1100" dirty="0"/>
          </a:p>
          <a:p>
            <a:pPr marL="0" indent="0" fontAlgn="base">
              <a:buNone/>
            </a:pPr>
            <a:r>
              <a:rPr lang="ko-KR" altLang="en-US" sz="1100" dirty="0"/>
              <a:t>   ⑥ 직업 </a:t>
            </a:r>
            <a:r>
              <a:rPr lang="en-US" altLang="ko-KR" sz="1100" dirty="0"/>
              <a:t>: </a:t>
            </a:r>
            <a:r>
              <a:rPr lang="ko-KR" altLang="en-US" sz="1100" dirty="0"/>
              <a:t>단순히 무직</a:t>
            </a:r>
            <a:r>
              <a:rPr lang="en-US" altLang="ko-KR" sz="1100" dirty="0"/>
              <a:t>, </a:t>
            </a:r>
            <a:r>
              <a:rPr lang="ko-KR" altLang="en-US" sz="1100" dirty="0"/>
              <a:t>없음 등으로 기재하기보다는 과거의 직업 등도 파악하여 주된 것을 기재하여야 한다</a:t>
            </a:r>
            <a:r>
              <a:rPr lang="en-US" altLang="ko-KR" sz="1100" dirty="0"/>
              <a:t>.</a:t>
            </a:r>
            <a:endParaRPr lang="ko-KR" altLang="en-US" sz="1100" dirty="0"/>
          </a:p>
          <a:p>
            <a:pPr marL="0" indent="0" fontAlgn="base">
              <a:buNone/>
            </a:pPr>
            <a:r>
              <a:rPr lang="ko-KR" altLang="en-US" sz="1100" dirty="0"/>
              <a:t>   ⑦ 수법 소분류 </a:t>
            </a:r>
            <a:r>
              <a:rPr lang="en-US" altLang="ko-KR" sz="1100" dirty="0"/>
              <a:t>: ‘</a:t>
            </a:r>
            <a:r>
              <a:rPr lang="ko-KR" altLang="en-US" sz="1100" dirty="0"/>
              <a:t>수법</a:t>
            </a:r>
            <a:r>
              <a:rPr lang="en-US" altLang="ko-KR" sz="1100" dirty="0"/>
              <a:t>·</a:t>
            </a:r>
            <a:r>
              <a:rPr lang="ko-KR" altLang="en-US" sz="1100" dirty="0"/>
              <a:t>수배</a:t>
            </a:r>
            <a:r>
              <a:rPr lang="en-US" altLang="ko-KR" sz="1100" dirty="0"/>
              <a:t>·</a:t>
            </a:r>
            <a:r>
              <a:rPr lang="ko-KR" altLang="en-US" sz="1100" dirty="0"/>
              <a:t>피해통보 전산자료 입력코드번호부’에 따라 피의자의 주된 범행수법을 정확히 분류하여 기재한다</a:t>
            </a:r>
            <a:r>
              <a:rPr lang="en-US" altLang="ko-KR" sz="1100" dirty="0"/>
              <a:t>.</a:t>
            </a:r>
            <a:endParaRPr lang="ko-KR" altLang="en-US" sz="1100" dirty="0"/>
          </a:p>
          <a:p>
            <a:pPr marL="0" indent="0" fontAlgn="base">
              <a:buNone/>
            </a:pPr>
            <a:r>
              <a:rPr lang="ko-KR" altLang="en-US" sz="1100" dirty="0"/>
              <a:t>   ⑧ 수법내용 </a:t>
            </a:r>
            <a:r>
              <a:rPr lang="en-US" altLang="ko-KR" sz="1100" dirty="0"/>
              <a:t>: </a:t>
            </a:r>
            <a:r>
              <a:rPr lang="ko-KR" altLang="en-US" sz="1100" dirty="0"/>
              <a:t>해당 코드번호와 그 내용을 동시 기재한다</a:t>
            </a:r>
            <a:r>
              <a:rPr lang="en-US" altLang="ko-KR" sz="1100" dirty="0"/>
              <a:t>.</a:t>
            </a:r>
            <a:endParaRPr lang="ko-KR" altLang="en-US" sz="1100" dirty="0"/>
          </a:p>
          <a:p>
            <a:pPr marL="0" indent="0" fontAlgn="base">
              <a:buNone/>
            </a:pPr>
            <a:r>
              <a:rPr lang="ko-KR" altLang="en-US" sz="1100" dirty="0"/>
              <a:t>   ⑨ 출생지 </a:t>
            </a:r>
            <a:r>
              <a:rPr lang="en-US" altLang="ko-KR" sz="1100" dirty="0"/>
              <a:t>: </a:t>
            </a:r>
            <a:r>
              <a:rPr lang="ko-KR" altLang="en-US" sz="1100" dirty="0"/>
              <a:t>출생지</a:t>
            </a:r>
            <a:r>
              <a:rPr lang="en-US" altLang="ko-KR" sz="1100" dirty="0"/>
              <a:t>, </a:t>
            </a:r>
            <a:r>
              <a:rPr lang="ko-KR" altLang="en-US" sz="1100" dirty="0"/>
              <a:t>본적</a:t>
            </a:r>
            <a:r>
              <a:rPr lang="en-US" altLang="ko-KR" sz="1100" dirty="0"/>
              <a:t>, </a:t>
            </a:r>
            <a:r>
              <a:rPr lang="ko-KR" altLang="en-US" sz="1100" dirty="0"/>
              <a:t>주소는 수법원지 작성 당해 피의자의 것을 기재한다</a:t>
            </a:r>
            <a:r>
              <a:rPr lang="en-US" altLang="ko-KR" sz="1100" dirty="0"/>
              <a:t>.</a:t>
            </a:r>
            <a:endParaRPr lang="ko-KR" altLang="en-US" sz="1100" dirty="0"/>
          </a:p>
          <a:p>
            <a:pPr marL="0" indent="0" fontAlgn="base">
              <a:buNone/>
            </a:pPr>
            <a:r>
              <a:rPr lang="ko-KR" altLang="en-US" sz="1100" dirty="0"/>
              <a:t>   ⑩ 공범 </a:t>
            </a:r>
            <a:r>
              <a:rPr lang="en-US" altLang="ko-KR" sz="1100" dirty="0"/>
              <a:t>: </a:t>
            </a:r>
            <a:r>
              <a:rPr lang="ko-KR" altLang="en-US" sz="1100" dirty="0"/>
              <a:t>당해 피의자의 공범 모두</a:t>
            </a:r>
            <a:r>
              <a:rPr lang="en-US" altLang="ko-KR" sz="1100" dirty="0"/>
              <a:t>(</a:t>
            </a:r>
            <a:r>
              <a:rPr lang="ko-KR" altLang="en-US" sz="1100" dirty="0" err="1"/>
              <a:t>미검거</a:t>
            </a:r>
            <a:r>
              <a:rPr lang="ko-KR" altLang="en-US" sz="1100" dirty="0"/>
              <a:t> 공범 포함</a:t>
            </a:r>
            <a:r>
              <a:rPr lang="en-US" altLang="ko-KR" sz="1100" dirty="0"/>
              <a:t>)</a:t>
            </a:r>
            <a:r>
              <a:rPr lang="ko-KR" altLang="en-US" sz="1100" dirty="0"/>
              <a:t>의 성명과 생년월일을 기재하고</a:t>
            </a:r>
            <a:r>
              <a:rPr lang="en-US" altLang="ko-KR" sz="1100" dirty="0"/>
              <a:t>, </a:t>
            </a:r>
            <a:r>
              <a:rPr lang="ko-KR" altLang="en-US" sz="1100" dirty="0"/>
              <a:t>그 수가 많을 경우에는 각 공범이 수법원지상 상</a:t>
            </a:r>
            <a:endParaRPr lang="en-US" altLang="ko-KR" sz="1100" dirty="0"/>
          </a:p>
          <a:p>
            <a:pPr marL="0" indent="0" fontAlgn="base">
              <a:buNone/>
            </a:pPr>
            <a:r>
              <a:rPr lang="en-US" altLang="ko-KR" sz="1100" dirty="0"/>
              <a:t>                    </a:t>
            </a:r>
            <a:r>
              <a:rPr lang="ko-KR" altLang="en-US" sz="1100" dirty="0"/>
              <a:t>호 연계될 수 있도록 기재한다</a:t>
            </a:r>
            <a:r>
              <a:rPr lang="en-US" altLang="ko-KR" sz="1100" dirty="0"/>
              <a:t>.</a:t>
            </a:r>
            <a:endParaRPr lang="ko-KR" altLang="en-US" sz="1100" dirty="0"/>
          </a:p>
          <a:p>
            <a:pPr marL="0" indent="0" fontAlgn="base">
              <a:buNone/>
            </a:pPr>
            <a:r>
              <a:rPr lang="ko-KR" altLang="en-US" sz="1100" dirty="0"/>
              <a:t>   ⑪ 신체특징 </a:t>
            </a:r>
            <a:r>
              <a:rPr lang="en-US" altLang="ko-KR" sz="1100" dirty="0"/>
              <a:t>: </a:t>
            </a:r>
            <a:r>
              <a:rPr lang="ko-KR" altLang="en-US" sz="1100" dirty="0"/>
              <a:t>인상 및 신체적 특징은 수사자료로 활용할 수 있도록 특징종별</a:t>
            </a:r>
            <a:r>
              <a:rPr lang="en-US" altLang="ko-KR" sz="1100" dirty="0"/>
              <a:t>, </a:t>
            </a:r>
            <a:r>
              <a:rPr lang="ko-KR" altLang="en-US" sz="1100" dirty="0"/>
              <a:t>부위</a:t>
            </a:r>
            <a:r>
              <a:rPr lang="en-US" altLang="ko-KR" sz="1100" dirty="0"/>
              <a:t>, </a:t>
            </a:r>
            <a:r>
              <a:rPr lang="ko-KR" altLang="en-US" sz="1100" dirty="0"/>
              <a:t>형태 또는 크기 등을 상세하게 파악 기재한다</a:t>
            </a:r>
            <a:r>
              <a:rPr lang="en-US" altLang="ko-KR" sz="1100" dirty="0"/>
              <a:t>.</a:t>
            </a:r>
            <a:endParaRPr lang="ko-KR" altLang="en-US" sz="1100" dirty="0"/>
          </a:p>
          <a:p>
            <a:pPr marL="0" indent="0" fontAlgn="base">
              <a:buNone/>
            </a:pPr>
            <a:r>
              <a:rPr lang="ko-KR" altLang="en-US" sz="1100" dirty="0"/>
              <a:t>   ⑫ 혈액형 </a:t>
            </a:r>
            <a:r>
              <a:rPr lang="en-US" altLang="ko-KR" sz="1100" dirty="0"/>
              <a:t>: </a:t>
            </a:r>
            <a:r>
              <a:rPr lang="ko-KR" altLang="en-US" sz="1100" dirty="0"/>
              <a:t>혈액형은 ‘</a:t>
            </a:r>
            <a:r>
              <a:rPr lang="en-US" altLang="ko-KR" sz="1100" dirty="0"/>
              <a:t>A, </a:t>
            </a:r>
            <a:r>
              <a:rPr lang="ko-KR" altLang="en-US" sz="1100" dirty="0"/>
              <a:t>에이’</a:t>
            </a:r>
            <a:r>
              <a:rPr lang="en-US" altLang="ko-KR" sz="1100" dirty="0"/>
              <a:t>, ‘B, </a:t>
            </a:r>
            <a:r>
              <a:rPr lang="ko-KR" altLang="en-US" sz="1100" dirty="0"/>
              <a:t>비’</a:t>
            </a:r>
            <a:r>
              <a:rPr lang="en-US" altLang="ko-KR" sz="1100" dirty="0"/>
              <a:t>, ‘AB, </a:t>
            </a:r>
            <a:r>
              <a:rPr lang="ko-KR" altLang="en-US" sz="1100" dirty="0" err="1"/>
              <a:t>에이비</a:t>
            </a:r>
            <a:r>
              <a:rPr lang="ko-KR" altLang="en-US" sz="1100" dirty="0"/>
              <a:t>’</a:t>
            </a:r>
            <a:r>
              <a:rPr lang="en-US" altLang="ko-KR" sz="1100" dirty="0"/>
              <a:t>, ‘O, </a:t>
            </a:r>
            <a:r>
              <a:rPr lang="ko-KR" altLang="en-US" sz="1100" dirty="0"/>
              <a:t>오’로 기재하되</a:t>
            </a:r>
            <a:r>
              <a:rPr lang="en-US" altLang="ko-KR" sz="1100" dirty="0"/>
              <a:t>, </a:t>
            </a:r>
            <a:r>
              <a:rPr lang="ko-KR" altLang="en-US" sz="1100" dirty="0"/>
              <a:t>혈액형을 모르거나 불확실한 경우에 한하여 ‘</a:t>
            </a:r>
            <a:r>
              <a:rPr lang="en-US" altLang="ko-KR" sz="1100" dirty="0"/>
              <a:t>X, </a:t>
            </a:r>
            <a:r>
              <a:rPr lang="ko-KR" altLang="en-US" sz="1100" dirty="0"/>
              <a:t>모름’</a:t>
            </a:r>
            <a:endParaRPr lang="en-US" altLang="ko-KR" sz="1100" dirty="0"/>
          </a:p>
          <a:p>
            <a:pPr marL="0" indent="0" fontAlgn="base">
              <a:buNone/>
            </a:pPr>
            <a:r>
              <a:rPr lang="en-US" altLang="ko-KR" sz="1100" dirty="0"/>
              <a:t>                        </a:t>
            </a:r>
            <a:r>
              <a:rPr lang="ko-KR" altLang="en-US" sz="1100" dirty="0"/>
              <a:t>으로 기재한다</a:t>
            </a:r>
            <a:r>
              <a:rPr lang="en-US" altLang="ko-KR" sz="1100" dirty="0"/>
              <a:t>.</a:t>
            </a:r>
            <a:endParaRPr lang="ko-KR" altLang="en-US" sz="1100" dirty="0"/>
          </a:p>
          <a:p>
            <a:pPr marL="0" indent="0" fontAlgn="base">
              <a:buNone/>
            </a:pPr>
            <a:r>
              <a:rPr lang="ko-KR" altLang="en-US" sz="1100" dirty="0"/>
              <a:t>   ⑬ 지문번호 </a:t>
            </a:r>
            <a:r>
              <a:rPr lang="en-US" altLang="ko-KR" sz="1100" dirty="0"/>
              <a:t>: </a:t>
            </a:r>
            <a:r>
              <a:rPr lang="ko-KR" altLang="en-US" sz="1100" dirty="0"/>
              <a:t>지문번호는 반드시 피의자의 신원확인 조회 또는 범죄경력 조회를 실시하여 전산상의 지문분류 번호를 기재한다</a:t>
            </a:r>
            <a:r>
              <a:rPr lang="en-US" altLang="ko-KR" sz="1100" dirty="0"/>
              <a:t>. </a:t>
            </a:r>
            <a:r>
              <a:rPr lang="ko-KR" altLang="en-US" sz="1100" dirty="0"/>
              <a:t>다만</a:t>
            </a:r>
            <a:r>
              <a:rPr lang="en-US" altLang="ko-KR" sz="1100" dirty="0"/>
              <a:t>, </a:t>
            </a:r>
          </a:p>
          <a:p>
            <a:pPr marL="0" indent="0" fontAlgn="base">
              <a:buNone/>
            </a:pPr>
            <a:r>
              <a:rPr lang="en-US" altLang="ko-KR" sz="1100" dirty="0"/>
              <a:t>                            </a:t>
            </a:r>
            <a:r>
              <a:rPr lang="ko-KR" altLang="en-US" sz="1100" dirty="0"/>
              <a:t>전산상 신원확인자료</a:t>
            </a:r>
            <a:r>
              <a:rPr lang="en-US" altLang="ko-KR" sz="1100" dirty="0"/>
              <a:t>·</a:t>
            </a:r>
            <a:r>
              <a:rPr lang="ko-KR" altLang="en-US" sz="1100" dirty="0"/>
              <a:t>범죄경력이 없는 피의자의 경우에는 지문번호를 직접 분류하여 기재한다</a:t>
            </a:r>
            <a:r>
              <a:rPr lang="en-US" altLang="ko-KR" sz="1100" dirty="0"/>
              <a:t>.</a:t>
            </a:r>
            <a:endParaRPr lang="ko-KR" altLang="en-US" sz="1100" dirty="0"/>
          </a:p>
          <a:p>
            <a:pPr marL="0" indent="0" fontAlgn="base">
              <a:buNone/>
            </a:pPr>
            <a:r>
              <a:rPr lang="ko-KR" altLang="en-US" sz="1100" dirty="0"/>
              <a:t>   ⑭ 범행수법 </a:t>
            </a:r>
            <a:r>
              <a:rPr lang="en-US" altLang="ko-KR" sz="1100" dirty="0"/>
              <a:t>: </a:t>
            </a:r>
            <a:r>
              <a:rPr lang="ko-KR" altLang="en-US" sz="1100" dirty="0"/>
              <a:t>범행</a:t>
            </a:r>
            <a:r>
              <a:rPr lang="en-US" altLang="ko-KR" sz="1100" dirty="0"/>
              <a:t>(</a:t>
            </a:r>
            <a:r>
              <a:rPr lang="ko-KR" altLang="en-US" sz="1100" dirty="0"/>
              <a:t>수법</a:t>
            </a:r>
            <a:r>
              <a:rPr lang="en-US" altLang="ko-KR" sz="1100" dirty="0"/>
              <a:t>)</a:t>
            </a:r>
            <a:r>
              <a:rPr lang="ko-KR" altLang="en-US" sz="1100" dirty="0"/>
              <a:t>개요는 피의자의 주된 범행수단과 방법이 부각되도록 상세히 기재한다</a:t>
            </a:r>
            <a:r>
              <a:rPr lang="en-US" altLang="ko-KR" sz="1100" dirty="0"/>
              <a:t>.</a:t>
            </a:r>
            <a:endParaRPr lang="ko-KR" altLang="en-US" sz="1100" dirty="0"/>
          </a:p>
          <a:p>
            <a:pPr marL="0" indent="0" fontAlgn="base">
              <a:buNone/>
            </a:pPr>
            <a:r>
              <a:rPr lang="ko-KR" altLang="en-US" sz="1100" dirty="0"/>
              <a:t>   ⑮ 피의자 사진촬영 </a:t>
            </a:r>
            <a:r>
              <a:rPr lang="en-US" altLang="ko-KR" sz="1100" dirty="0"/>
              <a:t>: </a:t>
            </a:r>
            <a:r>
              <a:rPr lang="ko-KR" altLang="en-US" sz="1100" dirty="0"/>
              <a:t>검거피의자 사진은 명함판</a:t>
            </a:r>
            <a:r>
              <a:rPr lang="en-US" altLang="ko-KR" sz="1100" dirty="0"/>
              <a:t>(5</a:t>
            </a:r>
            <a:r>
              <a:rPr lang="ko-KR" altLang="en-US" sz="1100" dirty="0"/>
              <a:t>㎝</a:t>
            </a:r>
            <a:r>
              <a:rPr lang="en-US" altLang="ko-KR" sz="1100" dirty="0"/>
              <a:t>x8</a:t>
            </a:r>
            <a:r>
              <a:rPr lang="ko-KR" altLang="en-US" sz="1100" dirty="0"/>
              <a:t>㎝</a:t>
            </a:r>
            <a:r>
              <a:rPr lang="en-US" altLang="ko-KR" sz="1100" dirty="0"/>
              <a:t>)</a:t>
            </a:r>
            <a:r>
              <a:rPr lang="ko-KR" altLang="en-US" sz="1100" dirty="0"/>
              <a:t>크기로 </a:t>
            </a:r>
            <a:r>
              <a:rPr lang="ko-KR" altLang="en-US" sz="1100" u="sng" dirty="0"/>
              <a:t>전신상과 상반신정면</a:t>
            </a:r>
            <a:r>
              <a:rPr lang="en-US" altLang="ko-KR" sz="1100" u="sng" dirty="0"/>
              <a:t>, </a:t>
            </a:r>
            <a:r>
              <a:rPr lang="ko-KR" altLang="en-US" sz="1100" u="sng" dirty="0"/>
              <a:t>측면상을 촬영</a:t>
            </a:r>
            <a:r>
              <a:rPr lang="ko-KR" altLang="en-US" sz="1100" dirty="0"/>
              <a:t>하고</a:t>
            </a:r>
            <a:r>
              <a:rPr lang="en-US" altLang="ko-KR" sz="1100" dirty="0"/>
              <a:t>, </a:t>
            </a:r>
            <a:r>
              <a:rPr lang="ko-KR" altLang="en-US" sz="1100" dirty="0"/>
              <a:t>측면상은 원칙적으로 우측</a:t>
            </a:r>
            <a:endParaRPr lang="en-US" altLang="ko-KR" sz="1100" dirty="0"/>
          </a:p>
          <a:p>
            <a:pPr marL="0" indent="0" fontAlgn="base">
              <a:buNone/>
            </a:pPr>
            <a:r>
              <a:rPr lang="en-US" altLang="ko-KR" sz="1100" dirty="0"/>
              <a:t>                                          </a:t>
            </a:r>
            <a:r>
              <a:rPr lang="ko-KR" altLang="en-US" sz="1100" dirty="0"/>
              <a:t>면상을 촬영하되 </a:t>
            </a:r>
            <a:r>
              <a:rPr lang="ko-KR" altLang="en-US" sz="1100" dirty="0" err="1"/>
              <a:t>좌측면에</a:t>
            </a:r>
            <a:r>
              <a:rPr lang="ko-KR" altLang="en-US" sz="1100" dirty="0"/>
              <a:t> 신체적 특징이 있을 때에는 좌측면상을 촬영한다</a:t>
            </a:r>
            <a:r>
              <a:rPr lang="en-US" altLang="ko-KR" sz="1100" dirty="0"/>
              <a:t>. </a:t>
            </a:r>
            <a:r>
              <a:rPr lang="ko-KR" altLang="en-US" sz="1100" dirty="0"/>
              <a:t>그리고 사진은 인상 및 신체적 특징    </a:t>
            </a:r>
            <a:endParaRPr lang="en-US" altLang="ko-KR" sz="1100" dirty="0"/>
          </a:p>
          <a:p>
            <a:pPr marL="0" indent="0" fontAlgn="base">
              <a:buNone/>
            </a:pPr>
            <a:r>
              <a:rPr lang="en-US" altLang="ko-KR" sz="1100" dirty="0"/>
              <a:t>                                          </a:t>
            </a:r>
            <a:r>
              <a:rPr lang="ko-KR" altLang="en-US" sz="1100" dirty="0"/>
              <a:t>부위가 크게 부각되도록 촬영하고</a:t>
            </a:r>
            <a:r>
              <a:rPr lang="en-US" altLang="ko-KR" sz="1100" dirty="0"/>
              <a:t>, </a:t>
            </a:r>
            <a:r>
              <a:rPr lang="ko-KR" altLang="en-US" sz="1100" dirty="0"/>
              <a:t>정면상 촬영 시는 촬영관서</a:t>
            </a:r>
            <a:r>
              <a:rPr lang="en-US" altLang="ko-KR" sz="1100" dirty="0"/>
              <a:t>, </a:t>
            </a:r>
            <a:r>
              <a:rPr lang="ko-KR" altLang="en-US" sz="1100" dirty="0"/>
              <a:t>년</a:t>
            </a:r>
            <a:r>
              <a:rPr lang="en-US" altLang="ko-KR" sz="1100" dirty="0"/>
              <a:t>, </a:t>
            </a:r>
            <a:r>
              <a:rPr lang="ko-KR" altLang="en-US" sz="1100" dirty="0"/>
              <a:t>월</a:t>
            </a:r>
            <a:r>
              <a:rPr lang="en-US" altLang="ko-KR" sz="1100" dirty="0"/>
              <a:t>, </a:t>
            </a:r>
            <a:r>
              <a:rPr lang="ko-KR" altLang="en-US" sz="1100" dirty="0"/>
              <a:t>일</a:t>
            </a:r>
            <a:r>
              <a:rPr lang="en-US" altLang="ko-KR" sz="1100" dirty="0"/>
              <a:t>, </a:t>
            </a:r>
            <a:r>
              <a:rPr lang="ko-KR" altLang="en-US" sz="1100" dirty="0"/>
              <a:t>성명을 기재한 </a:t>
            </a:r>
            <a:r>
              <a:rPr lang="ko-KR" altLang="en-US" sz="1100" u="sng" dirty="0"/>
              <a:t>가로</a:t>
            </a:r>
            <a:r>
              <a:rPr lang="en-US" altLang="ko-KR" sz="1100" u="sng" dirty="0"/>
              <a:t>24</a:t>
            </a:r>
            <a:r>
              <a:rPr lang="ko-KR" altLang="en-US" sz="1100" u="sng" dirty="0"/>
              <a:t>㎝</a:t>
            </a:r>
            <a:r>
              <a:rPr lang="en-US" altLang="ko-KR" sz="1100" u="sng" dirty="0"/>
              <a:t>, </a:t>
            </a:r>
            <a:r>
              <a:rPr lang="ko-KR" altLang="en-US" sz="1100" u="sng" dirty="0"/>
              <a:t>세로 </a:t>
            </a:r>
            <a:r>
              <a:rPr lang="en-US" altLang="ko-KR" sz="1100" u="sng" dirty="0"/>
              <a:t>8</a:t>
            </a:r>
            <a:r>
              <a:rPr lang="ko-KR" altLang="en-US" sz="1100" u="sng" dirty="0"/>
              <a:t>㎝의 표</a:t>
            </a:r>
            <a:endParaRPr lang="en-US" altLang="ko-KR" sz="1100" u="sng" dirty="0"/>
          </a:p>
          <a:p>
            <a:pPr marL="0" indent="0" fontAlgn="base">
              <a:buNone/>
            </a:pPr>
            <a:r>
              <a:rPr lang="en-US" altLang="ko-KR" sz="1100" dirty="0"/>
              <a:t>                                         </a:t>
            </a:r>
            <a:r>
              <a:rPr lang="ko-KR" altLang="en-US" sz="1100" u="sng" dirty="0" err="1"/>
              <a:t>지판을</a:t>
            </a:r>
            <a:r>
              <a:rPr lang="ko-KR" altLang="en-US" sz="1100" u="sng" dirty="0"/>
              <a:t> 앞가슴에 부착</a:t>
            </a:r>
            <a:r>
              <a:rPr lang="ko-KR" altLang="en-US" sz="1100" dirty="0"/>
              <a:t>하고 얼굴이 크게 나타나도록 하고 사진의 배경이 단색</a:t>
            </a:r>
            <a:r>
              <a:rPr lang="en-US" altLang="ko-KR" sz="1100" dirty="0"/>
              <a:t>(</a:t>
            </a:r>
            <a:r>
              <a:rPr lang="ko-KR" altLang="en-US" sz="1100" dirty="0"/>
              <a:t>회색</a:t>
            </a:r>
            <a:r>
              <a:rPr lang="en-US" altLang="ko-KR" sz="1100" dirty="0"/>
              <a:t>)</a:t>
            </a:r>
            <a:r>
              <a:rPr lang="ko-KR" altLang="en-US" sz="1100" dirty="0"/>
              <a:t>이 되고 전신상에 있어서는 신</a:t>
            </a:r>
            <a:endParaRPr lang="en-US" altLang="ko-KR" sz="1100" dirty="0"/>
          </a:p>
          <a:p>
            <a:pPr marL="0" indent="0" fontAlgn="base">
              <a:buNone/>
            </a:pPr>
            <a:r>
              <a:rPr lang="en-US" altLang="ko-KR" sz="1100" dirty="0"/>
              <a:t>                                         </a:t>
            </a:r>
            <a:r>
              <a:rPr lang="ko-KR" altLang="en-US" sz="1100" dirty="0"/>
              <a:t>장을 나타내는 눈금이 선명하게 표시되도록 촬영을 한다</a:t>
            </a:r>
            <a:r>
              <a:rPr lang="en-US" altLang="ko-KR" sz="1100" dirty="0"/>
              <a:t>(</a:t>
            </a:r>
            <a:r>
              <a:rPr lang="ko-KR" altLang="en-US" sz="1100" dirty="0"/>
              <a:t>범죄수법공조자료관리규칙 제</a:t>
            </a:r>
            <a:r>
              <a:rPr lang="en-US" altLang="ko-KR" sz="1100" dirty="0"/>
              <a:t>5</a:t>
            </a:r>
            <a:r>
              <a:rPr lang="ko-KR" altLang="en-US" sz="1100" dirty="0"/>
              <a:t>조</a:t>
            </a:r>
            <a:r>
              <a:rPr lang="en-US" altLang="ko-KR" sz="1100" dirty="0"/>
              <a:t>).</a:t>
            </a:r>
            <a:endParaRPr lang="ko-KR" altLang="en-US" sz="1100" dirty="0"/>
          </a:p>
          <a:p>
            <a:pPr marL="0" indent="0" fontAlgn="base">
              <a:buNone/>
            </a:pPr>
            <a:endParaRPr lang="ko-KR" altLang="en-US" sz="11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수법 수사</a:t>
            </a:r>
          </a:p>
        </p:txBody>
      </p:sp>
    </p:spTree>
    <p:extLst>
      <p:ext uri="{BB962C8B-B14F-4D97-AF65-F5344CB8AC3E}">
        <p14:creationId xmlns:p14="http://schemas.microsoft.com/office/powerpoint/2010/main" val="1683119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12776"/>
            <a:ext cx="8496944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 (5) </a:t>
            </a:r>
            <a:r>
              <a:rPr lang="ko-KR" altLang="en-US" sz="1300" dirty="0"/>
              <a:t>작성방법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수법범죄의 피의자가 여죄가 있고 그것이 범죄수법 소분류가 각각 상이한 유 형의 수법일 때에는 그 수법마다 수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</a:t>
            </a:r>
            <a:r>
              <a:rPr lang="ko-KR" altLang="en-US" sz="1300" dirty="0" err="1"/>
              <a:t>법원지를</a:t>
            </a:r>
            <a:r>
              <a:rPr lang="ko-KR" altLang="en-US" sz="1300" dirty="0"/>
              <a:t> 작성하여야 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범인이 성명 </a:t>
            </a:r>
            <a:r>
              <a:rPr lang="ko-KR" altLang="en-US" sz="1300" dirty="0" err="1"/>
              <a:t>불상자로</a:t>
            </a:r>
            <a:r>
              <a:rPr lang="ko-KR" altLang="en-US" sz="1300" dirty="0"/>
              <a:t> </a:t>
            </a:r>
            <a:r>
              <a:rPr lang="ko-KR" altLang="en-US" sz="1300" dirty="0" err="1"/>
              <a:t>미검인</a:t>
            </a:r>
            <a:r>
              <a:rPr lang="ko-KR" altLang="en-US" sz="1300" dirty="0"/>
              <a:t> 경우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 : </a:t>
            </a:r>
            <a:r>
              <a:rPr lang="ko-KR" altLang="en-US" sz="1300" dirty="0"/>
              <a:t>수법원지를 작성하지 않고</a:t>
            </a:r>
            <a:r>
              <a:rPr lang="en-US" altLang="ko-KR" sz="1300" dirty="0"/>
              <a:t>, </a:t>
            </a:r>
            <a:r>
              <a:rPr lang="ko-KR" altLang="en-US" sz="1300" dirty="0"/>
              <a:t>공범자들 중 일부라도 검거된 경우에 </a:t>
            </a:r>
            <a:r>
              <a:rPr lang="en-US" altLang="ko-KR" sz="1300" dirty="0"/>
              <a:t> </a:t>
            </a:r>
            <a:r>
              <a:rPr lang="ko-KR" altLang="en-US" sz="1300" dirty="0"/>
              <a:t>하여 작성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(6) </a:t>
            </a:r>
            <a:r>
              <a:rPr lang="ko-KR" altLang="en-US" sz="1300" dirty="0"/>
              <a:t>처리 및 보관</a:t>
            </a:r>
          </a:p>
          <a:p>
            <a:pPr marL="0" indent="0" fontAlgn="base">
              <a:buNone/>
            </a:pPr>
            <a:r>
              <a:rPr lang="ko-KR" altLang="en-US" sz="1300" dirty="0"/>
              <a:t>    </a:t>
            </a:r>
            <a:r>
              <a:rPr lang="en-US" altLang="ko-KR" sz="1300" dirty="0"/>
              <a:t>- </a:t>
            </a:r>
            <a:r>
              <a:rPr lang="ko-KR" altLang="en-US" sz="1300" dirty="0"/>
              <a:t>수법원지는 성별</a:t>
            </a:r>
            <a:r>
              <a:rPr lang="en-US" altLang="ko-KR" sz="1300" dirty="0"/>
              <a:t>, </a:t>
            </a:r>
            <a:r>
              <a:rPr lang="ko-KR" altLang="en-US" sz="1300" dirty="0"/>
              <a:t>수법 </a:t>
            </a:r>
            <a:r>
              <a:rPr lang="ko-KR" altLang="en-US" sz="1300" dirty="0" err="1"/>
              <a:t>소분류별</a:t>
            </a:r>
            <a:r>
              <a:rPr lang="en-US" altLang="ko-KR" sz="1300" dirty="0"/>
              <a:t>, </a:t>
            </a:r>
            <a:r>
              <a:rPr lang="ko-KR" altLang="en-US" sz="1300" dirty="0"/>
              <a:t>생년월일 순으로 보관</a:t>
            </a:r>
            <a:r>
              <a:rPr lang="en-US" altLang="ko-KR" sz="1300" dirty="0"/>
              <a:t>(</a:t>
            </a:r>
            <a:r>
              <a:rPr lang="ko-KR" altLang="en-US" sz="1300" dirty="0"/>
              <a:t>범죄수법공조자료관리 규칙 제</a:t>
            </a:r>
            <a:r>
              <a:rPr lang="en-US" altLang="ko-KR" sz="1300" dirty="0"/>
              <a:t>6</a:t>
            </a:r>
            <a:r>
              <a:rPr lang="ko-KR" altLang="en-US" sz="1300" dirty="0"/>
              <a:t>조</a:t>
            </a:r>
            <a:r>
              <a:rPr lang="en-US" altLang="ko-KR" sz="1300" dirty="0"/>
              <a:t>).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(7) </a:t>
            </a:r>
            <a:r>
              <a:rPr lang="ko-KR" altLang="en-US" sz="1300" dirty="0"/>
              <a:t>활용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범죄현장에는 감식</a:t>
            </a:r>
            <a:r>
              <a:rPr lang="en-US" altLang="ko-KR" sz="1300" dirty="0"/>
              <a:t>·</a:t>
            </a:r>
            <a:r>
              <a:rPr lang="ko-KR" altLang="en-US" sz="1300" dirty="0"/>
              <a:t>감정대상이 되는 지문</a:t>
            </a:r>
            <a:r>
              <a:rPr lang="en-US" altLang="ko-KR" sz="1300" dirty="0"/>
              <a:t>, </a:t>
            </a:r>
            <a:r>
              <a:rPr lang="ko-KR" altLang="en-US" sz="1300" dirty="0"/>
              <a:t>혈흔</a:t>
            </a:r>
            <a:r>
              <a:rPr lang="en-US" altLang="ko-KR" sz="1300" dirty="0"/>
              <a:t>, </a:t>
            </a:r>
            <a:r>
              <a:rPr lang="ko-KR" altLang="en-US" sz="1300" dirty="0"/>
              <a:t>족적 등의 유형의 자료 외에 무형의 </a:t>
            </a:r>
            <a:r>
              <a:rPr lang="ko-KR" altLang="en-US" sz="1300" dirty="0" err="1"/>
              <a:t>유류물인</a:t>
            </a:r>
            <a:r>
              <a:rPr lang="ko-KR" altLang="en-US" sz="1300" dirty="0"/>
              <a:t> 범행수법은 </a:t>
            </a:r>
            <a:r>
              <a:rPr lang="ko-KR" altLang="en-US" sz="1300" dirty="0" err="1"/>
              <a:t>반드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 </a:t>
            </a:r>
            <a:r>
              <a:rPr lang="ko-KR" altLang="en-US" sz="1300" dirty="0"/>
              <a:t>시 존재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수법을 파악한 후 각 경찰관서의 범죄수법전산시스템에 의한 수법조회를 실 시</a:t>
            </a:r>
            <a:r>
              <a:rPr lang="en-US" altLang="ko-KR" sz="1300" dirty="0"/>
              <a:t>, </a:t>
            </a:r>
            <a:r>
              <a:rPr lang="ko-KR" altLang="en-US" sz="1300" dirty="0"/>
              <a:t>신속한 사건 해결과 범인검거에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</a:t>
            </a:r>
            <a:r>
              <a:rPr lang="ko-KR" altLang="en-US" sz="1300" dirty="0"/>
              <a:t>활용</a:t>
            </a:r>
          </a:p>
          <a:p>
            <a:pPr fontAlgn="base"/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(8) </a:t>
            </a:r>
            <a:r>
              <a:rPr lang="ko-KR" altLang="en-US" sz="1300" dirty="0"/>
              <a:t>폐기</a:t>
            </a:r>
          </a:p>
          <a:p>
            <a:pPr marL="0" indent="0" fontAlgn="base">
              <a:buNone/>
            </a:pPr>
            <a:r>
              <a:rPr lang="en-US" altLang="ko-KR" sz="1300" dirty="0"/>
              <a:t>    </a:t>
            </a:r>
            <a:r>
              <a:rPr lang="en-US" altLang="ko-KR" sz="1300" dirty="0">
                <a:solidFill>
                  <a:srgbClr val="FF0000"/>
                </a:solidFill>
              </a:rPr>
              <a:t>- </a:t>
            </a:r>
            <a:r>
              <a:rPr lang="ko-KR" altLang="en-US" sz="1300" dirty="0" err="1">
                <a:solidFill>
                  <a:srgbClr val="FF0000"/>
                </a:solidFill>
              </a:rPr>
              <a:t>피작성자가</a:t>
            </a:r>
            <a:r>
              <a:rPr lang="ko-KR" altLang="en-US" sz="1300" dirty="0">
                <a:solidFill>
                  <a:srgbClr val="FF0000"/>
                </a:solidFill>
              </a:rPr>
              <a:t> 사망하였을 때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- </a:t>
            </a:r>
            <a:r>
              <a:rPr lang="ko-KR" altLang="en-US" sz="1300" dirty="0" err="1">
                <a:solidFill>
                  <a:srgbClr val="FF0000"/>
                </a:solidFill>
              </a:rPr>
              <a:t>피작성자가</a:t>
            </a:r>
            <a:r>
              <a:rPr lang="ko-KR" altLang="en-US" sz="1300" dirty="0">
                <a:solidFill>
                  <a:srgbClr val="FF0000"/>
                </a:solidFill>
              </a:rPr>
              <a:t> </a:t>
            </a:r>
            <a:r>
              <a:rPr lang="en-US" altLang="ko-KR" sz="1300" dirty="0">
                <a:solidFill>
                  <a:srgbClr val="FF0000"/>
                </a:solidFill>
              </a:rPr>
              <a:t>80</a:t>
            </a:r>
            <a:r>
              <a:rPr lang="ko-KR" altLang="en-US" sz="1300" dirty="0">
                <a:solidFill>
                  <a:srgbClr val="FF0000"/>
                </a:solidFill>
              </a:rPr>
              <a:t>세 이상이 되었을 때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- </a:t>
            </a:r>
            <a:r>
              <a:rPr lang="ko-KR" altLang="en-US" sz="1300" dirty="0">
                <a:solidFill>
                  <a:srgbClr val="FF0000"/>
                </a:solidFill>
              </a:rPr>
              <a:t>원지작성 후 </a:t>
            </a:r>
            <a:r>
              <a:rPr lang="en-US" altLang="ko-KR" sz="1300" dirty="0">
                <a:solidFill>
                  <a:srgbClr val="FF0000"/>
                </a:solidFill>
              </a:rPr>
              <a:t>10</a:t>
            </a:r>
            <a:r>
              <a:rPr lang="ko-KR" altLang="en-US" sz="1300" dirty="0">
                <a:solidFill>
                  <a:srgbClr val="FF0000"/>
                </a:solidFill>
              </a:rPr>
              <a:t>년이 경과하였을 때</a:t>
            </a:r>
            <a:r>
              <a:rPr lang="en-US" altLang="ko-KR" sz="1300" dirty="0">
                <a:solidFill>
                  <a:srgbClr val="FF0000"/>
                </a:solidFill>
              </a:rPr>
              <a:t>,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수법 수사</a:t>
            </a:r>
          </a:p>
        </p:txBody>
      </p:sp>
    </p:spTree>
    <p:extLst>
      <p:ext uri="{BB962C8B-B14F-4D97-AF65-F5344CB8AC3E}">
        <p14:creationId xmlns:p14="http://schemas.microsoft.com/office/powerpoint/2010/main" val="2780278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12776"/>
            <a:ext cx="8496944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2) </a:t>
            </a:r>
            <a:r>
              <a:rPr lang="ko-KR" altLang="en-US" sz="1400" dirty="0" err="1">
                <a:solidFill>
                  <a:srgbClr val="FF0000"/>
                </a:solidFill>
              </a:rPr>
              <a:t>피해통보표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fontAlgn="base"/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개 </a:t>
            </a:r>
            <a:r>
              <a:rPr lang="ko-KR" altLang="en-US" sz="1400" dirty="0" err="1"/>
              <a:t>념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수법범죄 피해사건이 발생하여 </a:t>
            </a:r>
            <a:r>
              <a:rPr lang="ko-KR" altLang="en-US" sz="1400" dirty="0">
                <a:solidFill>
                  <a:srgbClr val="FF0000"/>
                </a:solidFill>
              </a:rPr>
              <a:t>그 </a:t>
            </a:r>
            <a:r>
              <a:rPr lang="ko-KR" altLang="en-US" sz="1400" u="sng" dirty="0">
                <a:solidFill>
                  <a:srgbClr val="FF0000"/>
                </a:solidFill>
              </a:rPr>
              <a:t>범인이 누구인지 판명되지 아니하였을 때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/>
              <a:t>해당 사건의 피해자</a:t>
            </a:r>
            <a:r>
              <a:rPr lang="en-US" altLang="ko-KR" sz="1400" dirty="0"/>
              <a:t>, </a:t>
            </a:r>
            <a:r>
              <a:rPr lang="ko-KR" altLang="en-US" sz="1400" dirty="0"/>
              <a:t>범인의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인상</a:t>
            </a:r>
            <a:r>
              <a:rPr lang="en-US" altLang="ko-KR" sz="1400" dirty="0"/>
              <a:t>·</a:t>
            </a:r>
            <a:r>
              <a:rPr lang="ko-KR" altLang="en-US" sz="1400" dirty="0"/>
              <a:t>신체</a:t>
            </a:r>
            <a:r>
              <a:rPr lang="en-US" altLang="ko-KR" sz="1400" dirty="0"/>
              <a:t>·</a:t>
            </a:r>
            <a:r>
              <a:rPr lang="ko-KR" altLang="en-US" sz="1400" dirty="0"/>
              <a:t>기타 특징</a:t>
            </a:r>
            <a:r>
              <a:rPr lang="en-US" altLang="ko-KR" sz="1400" dirty="0"/>
              <a:t>, </a:t>
            </a:r>
            <a:r>
              <a:rPr lang="ko-KR" altLang="en-US" sz="1400" dirty="0"/>
              <a:t>범행수법</a:t>
            </a:r>
            <a:r>
              <a:rPr lang="en-US" altLang="ko-KR" sz="1400" dirty="0"/>
              <a:t>, </a:t>
            </a:r>
            <a:r>
              <a:rPr lang="ko-KR" altLang="en-US" sz="1400" dirty="0"/>
              <a:t>피해사실</a:t>
            </a:r>
            <a:r>
              <a:rPr lang="en-US" altLang="ko-KR" sz="1400" dirty="0"/>
              <a:t>, </a:t>
            </a:r>
            <a:r>
              <a:rPr lang="ko-KR" altLang="en-US" sz="1400" dirty="0"/>
              <a:t>용의자 </a:t>
            </a:r>
            <a:r>
              <a:rPr lang="ko-KR" altLang="en-US" sz="1400" dirty="0" err="1"/>
              <a:t>인적사항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피해품</a:t>
            </a:r>
            <a:r>
              <a:rPr lang="en-US" altLang="ko-KR" sz="1400" dirty="0"/>
              <a:t>, </a:t>
            </a:r>
            <a:r>
              <a:rPr lang="ko-KR" altLang="en-US" sz="1400" dirty="0"/>
              <a:t>유류품 등 수사자료가 될 수 있는 내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용을 수록한 기록지</a:t>
            </a:r>
            <a:r>
              <a:rPr lang="en-US" altLang="ko-KR" sz="1400" dirty="0"/>
              <a:t>(</a:t>
            </a:r>
            <a:r>
              <a:rPr lang="ko-KR" altLang="en-US" sz="1400" dirty="0"/>
              <a:t>범죄수법공조자료관리규칙 제</a:t>
            </a:r>
            <a:r>
              <a:rPr lang="en-US" altLang="ko-KR" sz="1400" dirty="0"/>
              <a:t>2</a:t>
            </a:r>
            <a:r>
              <a:rPr lang="ko-KR" altLang="en-US" sz="1400" dirty="0"/>
              <a:t>조 제</a:t>
            </a:r>
            <a:r>
              <a:rPr lang="en-US" altLang="ko-KR" sz="1400" dirty="0"/>
              <a:t>5</a:t>
            </a:r>
            <a:r>
              <a:rPr lang="ko-KR" altLang="en-US" sz="1400" dirty="0"/>
              <a:t>호</a:t>
            </a:r>
            <a:r>
              <a:rPr lang="en-US" altLang="ko-KR" sz="1400" dirty="0"/>
              <a:t>).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(2) </a:t>
            </a:r>
            <a:r>
              <a:rPr lang="ko-KR" altLang="en-US" sz="1400" dirty="0"/>
              <a:t>작성대상</a:t>
            </a:r>
            <a:r>
              <a:rPr lang="en-US" altLang="ko-KR" sz="1400" dirty="0"/>
              <a:t>(</a:t>
            </a:r>
            <a:r>
              <a:rPr lang="ko-KR" altLang="en-US" sz="1400" dirty="0"/>
              <a:t>범인 </a:t>
            </a:r>
            <a:r>
              <a:rPr lang="ko-KR" altLang="en-US" sz="1400" dirty="0" err="1"/>
              <a:t>미검시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수법원지 작성과 동일 범죄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 err="1"/>
              <a:t>피해통보표는</a:t>
            </a:r>
            <a:r>
              <a:rPr lang="ko-KR" altLang="en-US" sz="1400" dirty="0"/>
              <a:t> 반드시 </a:t>
            </a:r>
            <a:r>
              <a:rPr lang="ko-KR" altLang="en-US" sz="1400" dirty="0">
                <a:solidFill>
                  <a:srgbClr val="7030A0"/>
                </a:solidFill>
              </a:rPr>
              <a:t>범죄현장을 임장한 수사경찰관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7030A0"/>
                </a:solidFill>
              </a:rPr>
              <a:t>고소</a:t>
            </a:r>
            <a:r>
              <a:rPr lang="en-US" altLang="ko-KR" sz="1400" dirty="0">
                <a:solidFill>
                  <a:srgbClr val="7030A0"/>
                </a:solidFill>
              </a:rPr>
              <a:t>·</a:t>
            </a:r>
            <a:r>
              <a:rPr lang="ko-KR" altLang="en-US" sz="1400" dirty="0">
                <a:solidFill>
                  <a:srgbClr val="7030A0"/>
                </a:solidFill>
              </a:rPr>
              <a:t>고발사건 등의 경우는 </a:t>
            </a:r>
            <a:r>
              <a:rPr lang="ko-KR" altLang="en-US" sz="1400" dirty="0" err="1">
                <a:solidFill>
                  <a:srgbClr val="7030A0"/>
                </a:solidFill>
              </a:rPr>
              <a:t>당해사건을</a:t>
            </a:r>
            <a:r>
              <a:rPr lang="ko-KR" altLang="en-US" sz="1400" dirty="0">
                <a:solidFill>
                  <a:srgbClr val="7030A0"/>
                </a:solidFill>
              </a:rPr>
              <a:t> </a:t>
            </a:r>
            <a:r>
              <a:rPr lang="ko-KR" altLang="en-US" sz="1400" dirty="0" err="1">
                <a:solidFill>
                  <a:srgbClr val="7030A0"/>
                </a:solidFill>
              </a:rPr>
              <a:t>담당하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7030A0"/>
                </a:solidFill>
              </a:rPr>
              <a:t>        </a:t>
            </a:r>
            <a:r>
              <a:rPr lang="ko-KR" altLang="en-US" sz="1400" dirty="0">
                <a:solidFill>
                  <a:srgbClr val="7030A0"/>
                </a:solidFill>
              </a:rPr>
              <a:t>는</a:t>
            </a:r>
            <a:r>
              <a:rPr lang="en-US" altLang="ko-KR" sz="1400" dirty="0">
                <a:solidFill>
                  <a:srgbClr val="7030A0"/>
                </a:solidFill>
              </a:rPr>
              <a:t> </a:t>
            </a:r>
            <a:r>
              <a:rPr lang="ko-KR" altLang="en-US" sz="1400" dirty="0">
                <a:solidFill>
                  <a:srgbClr val="7030A0"/>
                </a:solidFill>
              </a:rPr>
              <a:t>수사경찰관</a:t>
            </a:r>
            <a:r>
              <a:rPr lang="ko-KR" altLang="en-US" sz="1400" dirty="0"/>
              <a:t>이 작성하고 </a:t>
            </a:r>
            <a:r>
              <a:rPr lang="ko-KR" altLang="en-US" sz="1400" dirty="0" err="1"/>
              <a:t>해당란에</a:t>
            </a:r>
            <a:r>
              <a:rPr lang="ko-KR" altLang="en-US" sz="1400" dirty="0"/>
              <a:t> 날인</a:t>
            </a:r>
            <a:r>
              <a:rPr lang="en-US" altLang="ko-KR" sz="1400" dirty="0"/>
              <a:t>(</a:t>
            </a:r>
            <a:r>
              <a:rPr lang="ko-KR" altLang="en-US" sz="1400" dirty="0"/>
              <a:t>범죄수법공조자료관리규칙 제</a:t>
            </a:r>
            <a:r>
              <a:rPr lang="en-US" altLang="ko-KR" sz="1400" dirty="0"/>
              <a:t>7</a:t>
            </a:r>
            <a:r>
              <a:rPr lang="ko-KR" altLang="en-US" sz="1400" dirty="0"/>
              <a:t>조 제②항</a:t>
            </a:r>
            <a:r>
              <a:rPr lang="en-US" altLang="ko-KR" sz="1400" dirty="0"/>
              <a:t>).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en-US" altLang="ko-KR" sz="1400" dirty="0">
                <a:solidFill>
                  <a:srgbClr val="FF0000"/>
                </a:solidFill>
              </a:rPr>
              <a:t>※ </a:t>
            </a:r>
            <a:r>
              <a:rPr lang="ko-KR" altLang="en-US" sz="1400" u="sng" dirty="0">
                <a:solidFill>
                  <a:srgbClr val="FF0000"/>
                </a:solidFill>
              </a:rPr>
              <a:t>수법원지의 작성자가 범인을 수사하거나 조사한 경찰관이라는 점과 대조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(3) </a:t>
            </a:r>
            <a:r>
              <a:rPr lang="ko-KR" altLang="en-US" sz="1400" dirty="0"/>
              <a:t>이용목적</a:t>
            </a:r>
          </a:p>
          <a:p>
            <a:pPr marL="0" indent="0" fontAlgn="base">
              <a:buNone/>
            </a:pPr>
            <a:r>
              <a:rPr lang="en-US" altLang="ko-KR" sz="1400" dirty="0"/>
              <a:t>     - </a:t>
            </a:r>
            <a:r>
              <a:rPr lang="ko-KR" altLang="en-US" sz="1400" dirty="0"/>
              <a:t>피해사건의 수법내용</a:t>
            </a:r>
            <a:r>
              <a:rPr lang="en-US" altLang="ko-KR" sz="1400" dirty="0"/>
              <a:t>, </a:t>
            </a:r>
            <a:r>
              <a:rPr lang="ko-KR" altLang="en-US" sz="1400" dirty="0"/>
              <a:t>피해자의 주소</a:t>
            </a:r>
            <a:r>
              <a:rPr lang="en-US" altLang="ko-KR" sz="1400" dirty="0"/>
              <a:t>·</a:t>
            </a:r>
            <a:r>
              <a:rPr lang="ko-KR" altLang="en-US" sz="1400" dirty="0"/>
              <a:t>성명 파악</a:t>
            </a:r>
            <a:r>
              <a:rPr lang="en-US" altLang="ko-KR" sz="1400" dirty="0"/>
              <a:t>, </a:t>
            </a:r>
            <a:r>
              <a:rPr lang="ko-KR" altLang="en-US" sz="1400" dirty="0"/>
              <a:t>범인의 여죄 파악</a:t>
            </a:r>
            <a:r>
              <a:rPr lang="en-US" altLang="ko-KR" sz="1400" dirty="0"/>
              <a:t>, </a:t>
            </a:r>
            <a:r>
              <a:rPr lang="ko-KR" altLang="en-US" sz="1400" dirty="0"/>
              <a:t>피해품의 일괄 파악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연속다발하는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 </a:t>
            </a:r>
            <a:r>
              <a:rPr lang="ko-KR" altLang="en-US" sz="1400" dirty="0"/>
              <a:t>사건의 경우 이를 일괄 검토함으로써 수사방향 설 정 등 수사방침 수립이 가능</a:t>
            </a:r>
            <a:r>
              <a:rPr lang="en-US" altLang="ko-KR" sz="1400" dirty="0"/>
              <a:t>, </a:t>
            </a:r>
            <a:r>
              <a:rPr lang="ko-KR" altLang="en-US" sz="1400" dirty="0"/>
              <a:t>범인의 추적수사가 가능</a:t>
            </a:r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수법 수사</a:t>
            </a:r>
          </a:p>
        </p:txBody>
      </p:sp>
    </p:spTree>
    <p:extLst>
      <p:ext uri="{BB962C8B-B14F-4D97-AF65-F5344CB8AC3E}">
        <p14:creationId xmlns:p14="http://schemas.microsoft.com/office/powerpoint/2010/main" val="2406230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496944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 (4) </a:t>
            </a:r>
            <a:r>
              <a:rPr lang="ko-KR" altLang="en-US" sz="1300" dirty="0"/>
              <a:t>작성방법</a:t>
            </a:r>
          </a:p>
          <a:p>
            <a:pPr marL="0" indent="0" fontAlgn="base">
              <a:buNone/>
            </a:pPr>
            <a:r>
              <a:rPr lang="ko-KR" altLang="en-US" sz="1300" dirty="0"/>
              <a:t>   </a:t>
            </a:r>
            <a:r>
              <a:rPr lang="en-US" altLang="ko-KR" sz="1300" dirty="0"/>
              <a:t>- </a:t>
            </a:r>
            <a:r>
              <a:rPr lang="ko-KR" altLang="en-US" sz="1300" dirty="0">
                <a:solidFill>
                  <a:srgbClr val="FF0000"/>
                </a:solidFill>
              </a:rPr>
              <a:t>수사 주무과장은 </a:t>
            </a:r>
            <a:r>
              <a:rPr lang="ko-KR" altLang="en-US" sz="1300" dirty="0"/>
              <a:t>사건발생보고서 검토 시 피해통보표의 작성여부 및 작성된 피 </a:t>
            </a:r>
            <a:r>
              <a:rPr lang="ko-KR" altLang="en-US" sz="1300" dirty="0" err="1"/>
              <a:t>해통보표</a:t>
            </a:r>
            <a:r>
              <a:rPr lang="ko-KR" altLang="en-US" sz="1300" dirty="0"/>
              <a:t> 내용의 오기나 </a:t>
            </a:r>
            <a:r>
              <a:rPr lang="ko-KR" altLang="en-US" sz="1300" dirty="0" err="1"/>
              <a:t>기재사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항 누락 여부를 검토</a:t>
            </a:r>
            <a:r>
              <a:rPr lang="en-US" altLang="ko-KR" sz="1300" dirty="0"/>
              <a:t>, </a:t>
            </a:r>
            <a:r>
              <a:rPr lang="ko-KR" altLang="en-US" sz="1300" dirty="0"/>
              <a:t>보완 수정하고 </a:t>
            </a:r>
            <a:r>
              <a:rPr lang="ko-KR" altLang="en-US" sz="1300" u="sng" dirty="0" err="1">
                <a:solidFill>
                  <a:srgbClr val="FF0000"/>
                </a:solidFill>
              </a:rPr>
              <a:t>책임자란에</a:t>
            </a:r>
            <a:r>
              <a:rPr lang="ko-KR" altLang="en-US" sz="1300" u="sng" dirty="0">
                <a:solidFill>
                  <a:srgbClr val="FF0000"/>
                </a:solidFill>
              </a:rPr>
              <a:t> 직접 날인</a:t>
            </a:r>
            <a:r>
              <a:rPr lang="ko-KR" altLang="en-US" sz="1300" dirty="0"/>
              <a:t>하여야 한다</a:t>
            </a:r>
            <a:r>
              <a:rPr lang="en-US" altLang="ko-KR" sz="1300" dirty="0"/>
              <a:t>. </a:t>
            </a:r>
            <a:r>
              <a:rPr lang="ko-KR" altLang="en-US" sz="1300" dirty="0"/>
              <a:t>또한 </a:t>
            </a:r>
            <a:r>
              <a:rPr lang="ko-KR" altLang="en-US" sz="1300" dirty="0" err="1">
                <a:solidFill>
                  <a:srgbClr val="FF0000"/>
                </a:solidFill>
              </a:rPr>
              <a:t>피해통보표를</a:t>
            </a:r>
            <a:r>
              <a:rPr lang="ko-KR" altLang="en-US" sz="1300" dirty="0">
                <a:solidFill>
                  <a:srgbClr val="FF0000"/>
                </a:solidFill>
              </a:rPr>
              <a:t> 작성하였을 때에는 </a:t>
            </a:r>
            <a:r>
              <a:rPr lang="ko-KR" altLang="en-US" sz="1300" u="sng" dirty="0">
                <a:solidFill>
                  <a:srgbClr val="FF0000"/>
                </a:solidFill>
              </a:rPr>
              <a:t>범</a:t>
            </a:r>
            <a:endParaRPr lang="en-US" altLang="ko-KR" sz="1300" u="sng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</a:t>
            </a:r>
            <a:r>
              <a:rPr lang="ko-KR" altLang="en-US" sz="1300" u="sng" dirty="0" err="1">
                <a:solidFill>
                  <a:srgbClr val="FF0000"/>
                </a:solidFill>
              </a:rPr>
              <a:t>죄사건부에</a:t>
            </a:r>
            <a:r>
              <a:rPr lang="ko-KR" altLang="en-US" sz="1300" u="sng" dirty="0">
                <a:solidFill>
                  <a:srgbClr val="FF0000"/>
                </a:solidFill>
              </a:rPr>
              <a:t> 그 작성여부를 표시</a:t>
            </a:r>
            <a:r>
              <a:rPr lang="ko-KR" altLang="en-US" sz="1300" dirty="0"/>
              <a:t>하여야 한다</a:t>
            </a:r>
            <a:r>
              <a:rPr lang="en-US" altLang="ko-KR" sz="1300" dirty="0"/>
              <a:t>(</a:t>
            </a:r>
            <a:r>
              <a:rPr lang="ko-KR" altLang="en-US" sz="1300" dirty="0"/>
              <a:t>범죄수법공조자료관리규칙 제</a:t>
            </a:r>
            <a:r>
              <a:rPr lang="en-US" altLang="ko-KR" sz="1300" dirty="0"/>
              <a:t>7</a:t>
            </a:r>
            <a:r>
              <a:rPr lang="ko-KR" altLang="en-US" sz="1300" dirty="0"/>
              <a:t>조 제③항</a:t>
            </a:r>
            <a:r>
              <a:rPr lang="en-US" altLang="ko-KR" sz="1300" dirty="0"/>
              <a:t>, </a:t>
            </a:r>
            <a:r>
              <a:rPr lang="ko-KR" altLang="en-US" sz="1300" dirty="0"/>
              <a:t>제④항</a:t>
            </a:r>
            <a:r>
              <a:rPr lang="en-US" altLang="ko-KR" sz="1300" dirty="0"/>
              <a:t>).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(5) </a:t>
            </a:r>
            <a:r>
              <a:rPr lang="ko-KR" altLang="en-US" sz="1300" dirty="0"/>
              <a:t>처리 및 보관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작성한 경찰서에서 수법 </a:t>
            </a:r>
            <a:r>
              <a:rPr lang="ko-KR" altLang="en-US" sz="1300" dirty="0" err="1"/>
              <a:t>소분류별</a:t>
            </a:r>
            <a:r>
              <a:rPr lang="en-US" altLang="ko-KR" sz="1300" dirty="0"/>
              <a:t>, </a:t>
            </a:r>
            <a:r>
              <a:rPr lang="ko-KR" altLang="en-US" sz="1300" dirty="0"/>
              <a:t>작성일자 순으로 정리 보관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범행수법이 동일한 </a:t>
            </a:r>
            <a:r>
              <a:rPr lang="ko-KR" altLang="en-US" sz="1300" dirty="0" err="1"/>
              <a:t>피해통보표를</a:t>
            </a:r>
            <a:r>
              <a:rPr lang="ko-KR" altLang="en-US" sz="1300" dirty="0"/>
              <a:t> </a:t>
            </a:r>
            <a:r>
              <a:rPr lang="en-US" altLang="ko-KR" sz="1300" dirty="0"/>
              <a:t>2</a:t>
            </a:r>
            <a:r>
              <a:rPr lang="ko-KR" altLang="en-US" sz="1300" dirty="0"/>
              <a:t>건 이상 작성하였을 때에는 </a:t>
            </a:r>
            <a:r>
              <a:rPr lang="ko-KR" altLang="en-US" sz="1300" dirty="0" err="1"/>
              <a:t>동일범에</a:t>
            </a:r>
            <a:r>
              <a:rPr lang="ko-KR" altLang="en-US" sz="1300" dirty="0"/>
              <a:t> 의 한 범죄여부</a:t>
            </a:r>
            <a:r>
              <a:rPr lang="en-US" altLang="ko-KR" sz="1300" dirty="0"/>
              <a:t>, </a:t>
            </a:r>
            <a:r>
              <a:rPr lang="ko-KR" altLang="en-US" sz="1300" dirty="0"/>
              <a:t>재범 우려 등을 종합 분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석하여 수사자료로 활용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 err="1"/>
              <a:t>피해통보표는</a:t>
            </a:r>
            <a:r>
              <a:rPr lang="ko-KR" altLang="en-US" sz="1300" dirty="0"/>
              <a:t> 동일한 수법 범죄의 발생여부</a:t>
            </a:r>
            <a:r>
              <a:rPr lang="en-US" altLang="ko-KR" sz="1300" dirty="0"/>
              <a:t>, </a:t>
            </a:r>
            <a:r>
              <a:rPr lang="ko-KR" altLang="en-US" sz="1300" dirty="0"/>
              <a:t>검거피의자의 여죄와 중요장물 의 수배</a:t>
            </a:r>
            <a:r>
              <a:rPr lang="en-US" altLang="ko-KR" sz="1300" dirty="0"/>
              <a:t>, </a:t>
            </a:r>
            <a:r>
              <a:rPr lang="ko-KR" altLang="en-US" sz="1300" dirty="0"/>
              <a:t>통보</a:t>
            </a:r>
            <a:r>
              <a:rPr lang="en-US" altLang="ko-KR" sz="1300" dirty="0"/>
              <a:t>, </a:t>
            </a:r>
            <a:r>
              <a:rPr lang="ko-KR" altLang="en-US" sz="1300" dirty="0"/>
              <a:t>조회 등 수사자료로 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활용</a:t>
            </a:r>
            <a:r>
              <a:rPr lang="en-US" altLang="ko-KR" sz="1300" dirty="0"/>
              <a:t>(</a:t>
            </a:r>
            <a:r>
              <a:rPr lang="ko-KR" altLang="en-US" sz="1300" dirty="0"/>
              <a:t>범죄수법공조자료관리규칙 제</a:t>
            </a:r>
            <a:r>
              <a:rPr lang="en-US" altLang="ko-KR" sz="1300" dirty="0"/>
              <a:t>8</a:t>
            </a:r>
            <a:r>
              <a:rPr lang="ko-KR" altLang="en-US" sz="1300" dirty="0"/>
              <a:t>조</a:t>
            </a:r>
            <a:r>
              <a:rPr lang="en-US" altLang="ko-KR" sz="1300" dirty="0"/>
              <a:t>).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(6) </a:t>
            </a:r>
            <a:r>
              <a:rPr lang="ko-KR" altLang="en-US" sz="1300" dirty="0"/>
              <a:t>활 용</a:t>
            </a:r>
          </a:p>
          <a:p>
            <a:pPr marL="0" indent="0" fontAlgn="base">
              <a:buNone/>
            </a:pPr>
            <a:r>
              <a:rPr lang="ko-KR" altLang="en-US" sz="1300" dirty="0"/>
              <a:t>    ① 수법 및 여죄조회</a:t>
            </a:r>
          </a:p>
          <a:p>
            <a:pPr marL="0" indent="0" fontAlgn="base">
              <a:buNone/>
            </a:pPr>
            <a:r>
              <a:rPr lang="en-US" altLang="ko-KR" sz="1300" dirty="0"/>
              <a:t>    </a:t>
            </a:r>
            <a:r>
              <a:rPr lang="ko-KR" altLang="en-US" sz="1300" dirty="0"/>
              <a:t>② 장물조회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(7) </a:t>
            </a:r>
            <a:r>
              <a:rPr lang="ko-KR" altLang="en-US" sz="1300" dirty="0"/>
              <a:t>폐기</a:t>
            </a: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- </a:t>
            </a:r>
            <a:r>
              <a:rPr lang="ko-KR" altLang="en-US" sz="1300" dirty="0">
                <a:solidFill>
                  <a:srgbClr val="FF0000"/>
                </a:solidFill>
              </a:rPr>
              <a:t>피의자가 검거되었을 때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- </a:t>
            </a:r>
            <a:r>
              <a:rPr lang="ko-KR" altLang="en-US" sz="1300" dirty="0">
                <a:solidFill>
                  <a:srgbClr val="FF0000"/>
                </a:solidFill>
              </a:rPr>
              <a:t>피의자가 사망하였을 때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     - </a:t>
            </a:r>
            <a:r>
              <a:rPr lang="ko-KR" altLang="en-US" sz="1300" dirty="0" err="1">
                <a:solidFill>
                  <a:srgbClr val="FF0000"/>
                </a:solidFill>
              </a:rPr>
              <a:t>피해통보표</a:t>
            </a:r>
            <a:r>
              <a:rPr lang="ko-KR" altLang="en-US" sz="1300" dirty="0">
                <a:solidFill>
                  <a:srgbClr val="FF0000"/>
                </a:solidFill>
              </a:rPr>
              <a:t> 작성 후 </a:t>
            </a:r>
            <a:r>
              <a:rPr lang="en-US" altLang="ko-KR" sz="1300" dirty="0">
                <a:solidFill>
                  <a:srgbClr val="FF0000"/>
                </a:solidFill>
              </a:rPr>
              <a:t>10</a:t>
            </a:r>
            <a:r>
              <a:rPr lang="ko-KR" altLang="en-US" sz="1300" dirty="0">
                <a:solidFill>
                  <a:srgbClr val="FF0000"/>
                </a:solidFill>
              </a:rPr>
              <a:t>년이 경과하였을 때 폐기한다</a:t>
            </a:r>
            <a:r>
              <a:rPr lang="en-US" altLang="ko-KR" sz="1300" dirty="0">
                <a:solidFill>
                  <a:srgbClr val="FF0000"/>
                </a:solidFill>
              </a:rPr>
              <a:t>. </a:t>
            </a:r>
            <a:endParaRPr lang="ko-KR" altLang="en-US" sz="1300" dirty="0">
              <a:solidFill>
                <a:srgbClr val="FF0000"/>
              </a:solidFill>
            </a:endParaRPr>
          </a:p>
          <a:p>
            <a:pPr fontAlgn="base"/>
            <a:r>
              <a:rPr lang="en-US" altLang="ko-KR" sz="1300" dirty="0"/>
              <a:t>※ </a:t>
            </a:r>
            <a:r>
              <a:rPr lang="ko-KR" altLang="en-US" sz="1300" dirty="0"/>
              <a:t>다만 </a:t>
            </a:r>
            <a:r>
              <a:rPr lang="ko-KR" altLang="en-US" sz="1300" dirty="0" err="1">
                <a:solidFill>
                  <a:srgbClr val="7030A0"/>
                </a:solidFill>
              </a:rPr>
              <a:t>피해통보표</a:t>
            </a:r>
            <a:r>
              <a:rPr lang="ko-KR" altLang="en-US" sz="1300" dirty="0">
                <a:solidFill>
                  <a:srgbClr val="7030A0"/>
                </a:solidFill>
              </a:rPr>
              <a:t> 작성 후 </a:t>
            </a:r>
            <a:r>
              <a:rPr lang="en-US" altLang="ko-KR" sz="1300" dirty="0">
                <a:solidFill>
                  <a:srgbClr val="7030A0"/>
                </a:solidFill>
              </a:rPr>
              <a:t>10</a:t>
            </a:r>
            <a:r>
              <a:rPr lang="ko-KR" altLang="en-US" sz="1300" dirty="0">
                <a:solidFill>
                  <a:srgbClr val="7030A0"/>
                </a:solidFill>
              </a:rPr>
              <a:t>년이 경과하였을 때 폐기하는 경우에는 </a:t>
            </a:r>
            <a:r>
              <a:rPr lang="ko-KR" altLang="en-US" sz="1300" dirty="0" err="1">
                <a:solidFill>
                  <a:srgbClr val="7030A0"/>
                </a:solidFill>
              </a:rPr>
              <a:t>피해통보표만</a:t>
            </a:r>
            <a:r>
              <a:rPr lang="ko-KR" altLang="en-US" sz="1300" dirty="0">
                <a:solidFill>
                  <a:srgbClr val="7030A0"/>
                </a:solidFill>
              </a:rPr>
              <a:t> 폐기를 하고 </a:t>
            </a:r>
            <a:r>
              <a:rPr lang="ko-KR" altLang="en-US" sz="1300" u="sng" dirty="0">
                <a:solidFill>
                  <a:srgbClr val="7030A0"/>
                </a:solidFill>
              </a:rPr>
              <a:t>전산입력자료는 </a:t>
            </a:r>
            <a:r>
              <a:rPr lang="en-US" altLang="ko-KR" sz="1300" u="sng" dirty="0">
                <a:solidFill>
                  <a:srgbClr val="7030A0"/>
                </a:solidFill>
              </a:rPr>
              <a:t>5</a:t>
            </a:r>
            <a:r>
              <a:rPr lang="ko-KR" altLang="en-US" sz="1300" u="sng" dirty="0">
                <a:solidFill>
                  <a:srgbClr val="7030A0"/>
                </a:solidFill>
              </a:rPr>
              <a:t>년이 경과</a:t>
            </a:r>
            <a:r>
              <a:rPr lang="ko-KR" altLang="en-US" sz="1300" dirty="0">
                <a:solidFill>
                  <a:srgbClr val="7030A0"/>
                </a:solidFill>
              </a:rPr>
              <a:t> 후에 삭제</a:t>
            </a:r>
            <a:r>
              <a:rPr lang="ko-KR" altLang="en-US" sz="1300" dirty="0"/>
              <a:t>하여야 한다</a:t>
            </a:r>
            <a:r>
              <a:rPr lang="en-US" altLang="ko-KR" sz="1300" dirty="0"/>
              <a:t>(</a:t>
            </a:r>
            <a:r>
              <a:rPr lang="ko-KR" altLang="en-US" sz="1300" dirty="0"/>
              <a:t>범죄 수법공조자료관리규칙 제</a:t>
            </a:r>
            <a:r>
              <a:rPr lang="en-US" altLang="ko-KR" sz="1300" dirty="0"/>
              <a:t>12</a:t>
            </a:r>
            <a:r>
              <a:rPr lang="ko-KR" altLang="en-US" sz="1300" dirty="0"/>
              <a:t>조 제②항</a:t>
            </a:r>
            <a:r>
              <a:rPr lang="en-US" altLang="ko-KR" sz="1300" dirty="0"/>
              <a:t>).</a:t>
            </a:r>
            <a:endParaRPr lang="ko-KR" altLang="en-US" sz="1300" dirty="0"/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수법 수사</a:t>
            </a:r>
          </a:p>
        </p:txBody>
      </p:sp>
    </p:spTree>
    <p:extLst>
      <p:ext uri="{BB962C8B-B14F-4D97-AF65-F5344CB8AC3E}">
        <p14:creationId xmlns:p14="http://schemas.microsoft.com/office/powerpoint/2010/main" val="27737166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496944" cy="475252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3) </a:t>
            </a:r>
            <a:r>
              <a:rPr lang="ko-KR" altLang="en-US" sz="1300" dirty="0"/>
              <a:t>공조제보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(1) </a:t>
            </a:r>
            <a:r>
              <a:rPr lang="ko-KR" altLang="en-US" sz="1300" dirty="0"/>
              <a:t>개 </a:t>
            </a:r>
            <a:r>
              <a:rPr lang="ko-KR" altLang="en-US" sz="1300" dirty="0" err="1"/>
              <a:t>념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>
                <a:solidFill>
                  <a:srgbClr val="FF0000"/>
                </a:solidFill>
              </a:rPr>
              <a:t>경찰관서 상호간에 </a:t>
            </a:r>
            <a:r>
              <a:rPr lang="ko-KR" altLang="en-US" sz="1300" dirty="0"/>
              <a:t>범인</a:t>
            </a:r>
            <a:r>
              <a:rPr lang="en-US" altLang="ko-KR" sz="1300" dirty="0"/>
              <a:t>, </a:t>
            </a:r>
            <a:r>
              <a:rPr lang="ko-KR" altLang="en-US" sz="1300" dirty="0"/>
              <a:t>여죄</a:t>
            </a:r>
            <a:r>
              <a:rPr lang="en-US" altLang="ko-KR" sz="1300" dirty="0"/>
              <a:t>, </a:t>
            </a:r>
            <a:r>
              <a:rPr lang="ko-KR" altLang="en-US" sz="1300" dirty="0"/>
              <a:t>장물을 발견하고 범인을 검거하기 위하여 필 요한 수사자료를 서면</a:t>
            </a:r>
            <a:r>
              <a:rPr lang="en-US" altLang="ko-KR" sz="1300" dirty="0"/>
              <a:t>, </a:t>
            </a:r>
            <a:r>
              <a:rPr lang="ko-KR" altLang="en-US" sz="1300" dirty="0"/>
              <a:t>전신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지문전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</a:t>
            </a:r>
            <a:r>
              <a:rPr lang="ko-KR" altLang="en-US" sz="1300" dirty="0" err="1"/>
              <a:t>송기</a:t>
            </a:r>
            <a:r>
              <a:rPr lang="en-US" altLang="ko-KR" sz="1300" dirty="0"/>
              <a:t>, </a:t>
            </a:r>
            <a:r>
              <a:rPr lang="ko-KR" altLang="en-US" sz="1300" dirty="0"/>
              <a:t>영상 또는 문자식 전산기로 </a:t>
            </a:r>
            <a:r>
              <a:rPr lang="ko-KR" altLang="en-US" sz="1300" dirty="0">
                <a:solidFill>
                  <a:srgbClr val="FF0000"/>
                </a:solidFill>
              </a:rPr>
              <a:t>행하는 수배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통보</a:t>
            </a:r>
            <a:r>
              <a:rPr lang="en-US" altLang="ko-KR" sz="1300" dirty="0">
                <a:solidFill>
                  <a:srgbClr val="FF0000"/>
                </a:solidFill>
              </a:rPr>
              <a:t>, </a:t>
            </a:r>
            <a:r>
              <a:rPr lang="ko-KR" altLang="en-US" sz="1300" dirty="0">
                <a:solidFill>
                  <a:srgbClr val="FF0000"/>
                </a:solidFill>
              </a:rPr>
              <a:t>조회 </a:t>
            </a:r>
            <a:r>
              <a:rPr lang="ko-KR" altLang="en-US" sz="1300" dirty="0"/>
              <a:t>등을 말한다</a:t>
            </a:r>
            <a:r>
              <a:rPr lang="en-US" altLang="ko-KR" sz="1300" dirty="0"/>
              <a:t>(</a:t>
            </a:r>
            <a:r>
              <a:rPr lang="ko-KR" altLang="en-US" sz="1300" dirty="0"/>
              <a:t>범죄수법공조자료관리규칙 제</a:t>
            </a:r>
            <a:r>
              <a:rPr lang="en-US" altLang="ko-KR" sz="1300" dirty="0"/>
              <a:t>2</a:t>
            </a:r>
            <a:r>
              <a:rPr lang="ko-KR" altLang="en-US" sz="1300" dirty="0"/>
              <a:t>조 제</a:t>
            </a:r>
            <a:r>
              <a:rPr lang="en-US" altLang="ko-KR" sz="1300" dirty="0"/>
              <a:t>6</a:t>
            </a:r>
            <a:r>
              <a:rPr lang="ko-KR" altLang="en-US" sz="1300" dirty="0"/>
              <a:t>호</a:t>
            </a:r>
            <a:r>
              <a:rPr lang="en-US" altLang="ko-KR" sz="1300" dirty="0"/>
              <a:t>). 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  ※ </a:t>
            </a:r>
            <a:r>
              <a:rPr lang="ko-KR" altLang="en-US" sz="1300" dirty="0"/>
              <a:t>긴급을 요할 때는 경찰전화로 할 수 있다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(2) </a:t>
            </a:r>
            <a:r>
              <a:rPr lang="ko-KR" altLang="en-US" sz="1300" dirty="0"/>
              <a:t>종 류</a:t>
            </a:r>
          </a:p>
          <a:p>
            <a:pPr marL="0" indent="0" fontAlgn="base">
              <a:buNone/>
            </a:pPr>
            <a:r>
              <a:rPr lang="ko-KR" altLang="en-US" sz="1300" dirty="0"/>
              <a:t>    ① 여죄조회 </a:t>
            </a:r>
            <a:r>
              <a:rPr lang="en-US" altLang="ko-KR" sz="1300" dirty="0"/>
              <a:t>: </a:t>
            </a:r>
            <a:r>
              <a:rPr lang="ko-KR" altLang="en-US" sz="1300" dirty="0"/>
              <a:t>피의자를 검거하고 여죄발견을 의뢰할 때 작성</a:t>
            </a:r>
          </a:p>
          <a:p>
            <a:pPr marL="0" indent="0" fontAlgn="base">
              <a:buNone/>
            </a:pPr>
            <a:r>
              <a:rPr lang="ko-KR" altLang="en-US" sz="1300" dirty="0"/>
              <a:t>    ② 사건수배 </a:t>
            </a:r>
            <a:r>
              <a:rPr lang="en-US" altLang="ko-KR" sz="1300" dirty="0"/>
              <a:t>: </a:t>
            </a:r>
            <a:r>
              <a:rPr lang="ko-KR" altLang="en-US" sz="1300" dirty="0"/>
              <a:t>범인을 모를 경우 그 범인의 발견을 의뢰할 경우에 작성</a:t>
            </a:r>
          </a:p>
          <a:p>
            <a:pPr marL="0" indent="0" fontAlgn="base">
              <a:buNone/>
            </a:pPr>
            <a:r>
              <a:rPr lang="ko-KR" altLang="en-US" sz="1300" dirty="0"/>
              <a:t>    ③ 장물수배 </a:t>
            </a:r>
            <a:r>
              <a:rPr lang="en-US" altLang="ko-KR" sz="1300" dirty="0"/>
              <a:t>: </a:t>
            </a:r>
            <a:r>
              <a:rPr lang="ko-KR" altLang="en-US" sz="1300" dirty="0"/>
              <a:t>다른 경찰관서에 장물의 발견을 요구할 때 작성</a:t>
            </a:r>
          </a:p>
          <a:p>
            <a:pPr marL="0" indent="0" fontAlgn="base">
              <a:buNone/>
            </a:pPr>
            <a:r>
              <a:rPr lang="en-US" altLang="ko-KR" sz="1300" dirty="0"/>
              <a:t>    </a:t>
            </a:r>
            <a:r>
              <a:rPr lang="ko-KR" altLang="en-US" sz="1300" dirty="0"/>
              <a:t>④ 장물조회 </a:t>
            </a:r>
            <a:r>
              <a:rPr lang="en-US" altLang="ko-KR" sz="1300" dirty="0"/>
              <a:t>: </a:t>
            </a:r>
            <a:r>
              <a:rPr lang="ko-KR" altLang="en-US" sz="1300" dirty="0"/>
              <a:t>장물로 의심되는 물건을 발견하고 장물여부의 확인 및 피해자의 발견을 의뢰할 때 작성</a:t>
            </a:r>
          </a:p>
          <a:p>
            <a:pPr marL="0" indent="0" fontAlgn="base">
              <a:buNone/>
            </a:pPr>
            <a:r>
              <a:rPr lang="ko-KR" altLang="en-US" sz="1300" dirty="0"/>
              <a:t>    ⑤ 지명수배 </a:t>
            </a:r>
            <a:r>
              <a:rPr lang="en-US" altLang="ko-KR" sz="1300" dirty="0"/>
              <a:t>: </a:t>
            </a:r>
            <a:r>
              <a:rPr lang="ko-KR" altLang="en-US" sz="1300" dirty="0"/>
              <a:t>범인이 판명된 경우 범인의 체포를 의뢰할 때 작성</a:t>
            </a:r>
          </a:p>
          <a:p>
            <a:pPr marL="0" indent="0" fontAlgn="base">
              <a:buNone/>
            </a:pPr>
            <a:r>
              <a:rPr lang="ko-KR" altLang="en-US" sz="1300" dirty="0"/>
              <a:t>    ⑥ 지명통보 </a:t>
            </a:r>
            <a:r>
              <a:rPr lang="en-US" altLang="ko-KR" sz="1300" dirty="0"/>
              <a:t>: </a:t>
            </a:r>
            <a:r>
              <a:rPr lang="ko-KR" altLang="en-US" sz="1300" dirty="0"/>
              <a:t>범인이 판명되어 범인의 출석요구를 의뢰할 때 작성</a:t>
            </a:r>
          </a:p>
          <a:p>
            <a:pPr marL="0" indent="0" fontAlgn="base">
              <a:buNone/>
            </a:pPr>
            <a:r>
              <a:rPr lang="ko-KR" altLang="en-US" sz="1300" dirty="0"/>
              <a:t>    ⑦ 해제통보 </a:t>
            </a:r>
            <a:r>
              <a:rPr lang="en-US" altLang="ko-KR" sz="1300" dirty="0"/>
              <a:t>: </a:t>
            </a:r>
            <a:r>
              <a:rPr lang="ko-KR" altLang="en-US" sz="1300" dirty="0"/>
              <a:t>모든 사항에 대하여 조회 또는 수배를 해제할 경우에 작성</a:t>
            </a:r>
          </a:p>
          <a:p>
            <a:pPr marL="0" indent="0" fontAlgn="base">
              <a:buNone/>
            </a:pPr>
            <a:r>
              <a:rPr lang="ko-KR" altLang="en-US" sz="1300" dirty="0"/>
              <a:t>    ⑧ 이동통보 </a:t>
            </a:r>
            <a:r>
              <a:rPr lang="en-US" altLang="ko-KR" sz="1300" dirty="0"/>
              <a:t>: </a:t>
            </a:r>
            <a:r>
              <a:rPr lang="ko-KR" altLang="en-US" sz="1300" dirty="0"/>
              <a:t>공조제보의 기재사항 중 이동사항을 통보할 경우에는 작성</a:t>
            </a:r>
          </a:p>
          <a:p>
            <a:pPr marL="0" indent="0" fontAlgn="base">
              <a:buNone/>
            </a:pPr>
            <a:r>
              <a:rPr lang="ko-KR" altLang="en-US" sz="1300" dirty="0"/>
              <a:t>    ⑨ 참고통보 </a:t>
            </a:r>
            <a:r>
              <a:rPr lang="en-US" altLang="ko-KR" sz="1300" dirty="0"/>
              <a:t>: </a:t>
            </a:r>
            <a:r>
              <a:rPr lang="ko-KR" altLang="en-US" sz="1300" dirty="0"/>
              <a:t>범죄수법에 관한 참고사항을 통보하는 경우에 작성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(3) </a:t>
            </a:r>
            <a:r>
              <a:rPr lang="ko-KR" altLang="en-US" sz="1300" dirty="0"/>
              <a:t>활 용</a:t>
            </a:r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다른 시</a:t>
            </a:r>
            <a:r>
              <a:rPr lang="en-US" altLang="ko-KR" sz="1300" dirty="0"/>
              <a:t>·</a:t>
            </a:r>
            <a:r>
              <a:rPr lang="ko-KR" altLang="en-US" sz="1300" dirty="0"/>
              <a:t>도의 여죄</a:t>
            </a:r>
            <a:r>
              <a:rPr lang="en-US" altLang="ko-KR" sz="1300" dirty="0"/>
              <a:t>, </a:t>
            </a:r>
            <a:r>
              <a:rPr lang="ko-KR" altLang="en-US" sz="1300" dirty="0"/>
              <a:t>범죄발생 실태</a:t>
            </a:r>
            <a:r>
              <a:rPr lang="en-US" altLang="ko-KR" sz="1300" dirty="0"/>
              <a:t>, </a:t>
            </a:r>
            <a:r>
              <a:rPr lang="ko-KR" altLang="en-US" sz="1300" dirty="0"/>
              <a:t>수사자료 획득</a:t>
            </a:r>
            <a:r>
              <a:rPr lang="en-US" altLang="ko-KR" sz="1300" dirty="0"/>
              <a:t>, 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 err="1"/>
              <a:t>피해품</a:t>
            </a:r>
            <a:r>
              <a:rPr lang="ko-KR" altLang="en-US" sz="1300" dirty="0"/>
              <a:t> 발견 및 확인 등이 가능하며</a:t>
            </a:r>
            <a:r>
              <a:rPr lang="en-US" altLang="ko-KR" sz="1300" dirty="0"/>
              <a:t>, 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 - </a:t>
            </a:r>
            <a:r>
              <a:rPr lang="ko-KR" altLang="en-US" sz="1300" dirty="0"/>
              <a:t>연속 발생사건 및 특이수법 발견과 </a:t>
            </a:r>
            <a:r>
              <a:rPr lang="ko-KR" altLang="en-US" sz="1300" dirty="0" err="1"/>
              <a:t>여행성</a:t>
            </a:r>
            <a:r>
              <a:rPr lang="ko-KR" altLang="en-US" sz="1300" dirty="0"/>
              <a:t> 범죄의 범인 및 여죄 발견</a:t>
            </a:r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수법 수사</a:t>
            </a:r>
          </a:p>
        </p:txBody>
      </p:sp>
    </p:spTree>
    <p:extLst>
      <p:ext uri="{BB962C8B-B14F-4D97-AF65-F5344CB8AC3E}">
        <p14:creationId xmlns:p14="http://schemas.microsoft.com/office/powerpoint/2010/main" val="23928464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84784"/>
            <a:ext cx="8496944" cy="460851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의 의</a:t>
            </a:r>
            <a:r>
              <a:rPr lang="en-US" altLang="ko-KR" sz="1400" dirty="0"/>
              <a:t>(Alibi)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범죄의 혐의자가 범죄가 행하여진 시간에 범죄현장 이외의 다른 장소에 있었다는 사실을 입증하는 현장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부재증명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 err="1">
                <a:solidFill>
                  <a:srgbClr val="FF0000"/>
                </a:solidFill>
              </a:rPr>
              <a:t>現場不在證明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활동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알리바이수사란 용의자가 주장하는 알리바이 </a:t>
            </a:r>
            <a:r>
              <a:rPr lang="ko-KR" altLang="en-US" sz="1400" dirty="0">
                <a:solidFill>
                  <a:srgbClr val="FF0000"/>
                </a:solidFill>
              </a:rPr>
              <a:t>즉 현장부재 증명을 수사기관이 파괴하는 활동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알리바이 수사의 중요성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정황증거 밖에 없는 수사에 있어서는 반증의 존재가 매우 중요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반증 중에서도 알리바이가 가장 절대적인 힘을 가지고 있어 정황증거는 물론 직접증거까지도 </a:t>
            </a:r>
            <a:r>
              <a:rPr lang="ko-KR" altLang="en-US" sz="1400" dirty="0" err="1"/>
              <a:t>허물어뜨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릴 위력</a:t>
            </a:r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알리바이 수사</a:t>
            </a:r>
          </a:p>
        </p:txBody>
      </p:sp>
    </p:spTree>
    <p:extLst>
      <p:ext uri="{BB962C8B-B14F-4D97-AF65-F5344CB8AC3E}">
        <p14:creationId xmlns:p14="http://schemas.microsoft.com/office/powerpoint/2010/main" val="22038319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124744"/>
            <a:ext cx="8496944" cy="460851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300" dirty="0"/>
              <a:t>3. </a:t>
            </a:r>
            <a:r>
              <a:rPr lang="ko-KR" altLang="en-US" sz="1300" dirty="0"/>
              <a:t>알리바이의 종류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1) </a:t>
            </a:r>
            <a:r>
              <a:rPr lang="ko-KR" altLang="en-US" sz="1300" dirty="0">
                <a:solidFill>
                  <a:srgbClr val="FF0000"/>
                </a:solidFill>
              </a:rPr>
              <a:t>절대적 알리바이</a:t>
            </a:r>
          </a:p>
          <a:p>
            <a:pPr marL="0" indent="0" fontAlgn="base">
              <a:buNone/>
            </a:pPr>
            <a:r>
              <a:rPr lang="ko-KR" altLang="en-US" sz="1300" dirty="0"/>
              <a:t>   </a:t>
            </a:r>
            <a:r>
              <a:rPr lang="en-US" altLang="ko-KR" sz="1300" dirty="0"/>
              <a:t>- </a:t>
            </a:r>
            <a:r>
              <a:rPr lang="ko-KR" altLang="en-US" sz="1300" u="sng" dirty="0"/>
              <a:t>범죄가 행하여진 시간에 용의자가 범죄현장 이외의 다른 장소에 있었다는 사실이 명확하게 입증되는 경우</a:t>
            </a:r>
            <a:r>
              <a:rPr lang="en-US" altLang="ko-KR" sz="1300" dirty="0"/>
              <a:t>, </a:t>
            </a:r>
            <a:r>
              <a:rPr lang="ko-KR" altLang="en-US" sz="1300" dirty="0"/>
              <a:t>용의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자는 혐의를 벗게 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</a:t>
            </a: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2) </a:t>
            </a:r>
            <a:r>
              <a:rPr lang="ko-KR" altLang="en-US" sz="1300" dirty="0">
                <a:solidFill>
                  <a:srgbClr val="FF0000"/>
                </a:solidFill>
              </a:rPr>
              <a:t>상대적 알리바이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범죄발생 시간에 용의자가 범죄현장에 존재여부가 확인되지 않는 경우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>
                <a:solidFill>
                  <a:srgbClr val="FF0000"/>
                </a:solidFill>
              </a:rPr>
              <a:t>범죄가 발생하기 전 마지막으로 나타난 장소가 확인 또는 범죄발생 후 최초로 나타난 장소가 확인된 경우</a:t>
            </a:r>
          </a:p>
          <a:p>
            <a:pPr marL="0" indent="0" fontAlgn="base">
              <a:buNone/>
            </a:pPr>
            <a:r>
              <a:rPr lang="en-US" altLang="ko-KR" sz="1300" dirty="0"/>
              <a:t>    ※ </a:t>
            </a:r>
            <a:r>
              <a:rPr lang="ko-KR" altLang="en-US" sz="1300" dirty="0"/>
              <a:t>범죄발생 전 마지막으로 용의자가 나타난 장소와 시간을 확인한 경우</a:t>
            </a:r>
            <a:r>
              <a:rPr lang="en-US" altLang="ko-KR" sz="1300" dirty="0"/>
              <a:t>,</a:t>
            </a:r>
            <a:r>
              <a:rPr lang="ko-KR" altLang="en-US" sz="1300" dirty="0"/>
              <a:t> </a:t>
            </a:r>
            <a:r>
              <a:rPr lang="ko-KR" altLang="en-US" sz="1300" u="sng" dirty="0"/>
              <a:t>범죄발생 시간에 도착할 수 있는 상황이 </a:t>
            </a:r>
            <a:endParaRPr lang="en-US" altLang="ko-KR" sz="1300" u="sng" dirty="0"/>
          </a:p>
          <a:p>
            <a:pPr marL="0" indent="0" fontAlgn="base">
              <a:buNone/>
            </a:pPr>
            <a:r>
              <a:rPr lang="en-US" altLang="ko-KR" sz="1300" dirty="0"/>
              <a:t>        </a:t>
            </a:r>
            <a:r>
              <a:rPr lang="ko-KR" altLang="en-US" sz="1300" u="sng" dirty="0"/>
              <a:t>밝혀지면 용의자는 수사의 대상</a:t>
            </a:r>
          </a:p>
          <a:p>
            <a:pPr marL="0" indent="0" fontAlgn="base">
              <a:buNone/>
            </a:pP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3) </a:t>
            </a:r>
            <a:r>
              <a:rPr lang="ko-KR" altLang="en-US" sz="1300" dirty="0">
                <a:solidFill>
                  <a:srgbClr val="FF0000"/>
                </a:solidFill>
              </a:rPr>
              <a:t>위장알리바이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>
                <a:solidFill>
                  <a:srgbClr val="FF0000"/>
                </a:solidFill>
              </a:rPr>
              <a:t>사전에 계획적으로 자기의 존재를 확실히 </a:t>
            </a:r>
            <a:r>
              <a:rPr lang="ko-KR" altLang="en-US" sz="1300" dirty="0" err="1">
                <a:solidFill>
                  <a:srgbClr val="FF0000"/>
                </a:solidFill>
              </a:rPr>
              <a:t>인상깊게</a:t>
            </a:r>
            <a:r>
              <a:rPr lang="ko-KR" altLang="en-US" sz="1300" dirty="0">
                <a:solidFill>
                  <a:srgbClr val="FF0000"/>
                </a:solidFill>
              </a:rPr>
              <a:t> 해 놓고 단시간 내에 범행을 감행하는 경우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위장알리바이가 성립하기 위해서는 일단 용의자가 주장하는 어떠한 사실은 거짓이 아닌 실제로 존재하는 사실이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 </a:t>
            </a:r>
            <a:r>
              <a:rPr lang="ko-KR" altLang="en-US" sz="1300" dirty="0"/>
              <a:t>어야 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위장알리바이는 용의자가 제</a:t>
            </a:r>
            <a:r>
              <a:rPr lang="en-US" altLang="ko-KR" sz="1300" dirty="0"/>
              <a:t>3</a:t>
            </a:r>
            <a:r>
              <a:rPr lang="ko-KR" altLang="en-US" sz="1300" dirty="0"/>
              <a:t>자를 자신의 범행의 도구로 이용하는 경우로서 제</a:t>
            </a:r>
            <a:r>
              <a:rPr lang="en-US" altLang="ko-KR" sz="1300" dirty="0"/>
              <a:t>3</a:t>
            </a:r>
            <a:r>
              <a:rPr lang="ko-KR" altLang="en-US" sz="1300" dirty="0"/>
              <a:t>자는 본인이 용의자로부터 이용</a:t>
            </a:r>
            <a:endParaRPr lang="en-US" altLang="ko-KR" sz="1300" dirty="0"/>
          </a:p>
          <a:p>
            <a:pPr marL="0" indent="0" fontAlgn="base">
              <a:buNone/>
            </a:pPr>
            <a:r>
              <a:rPr lang="en-US" altLang="ko-KR" sz="1300" dirty="0"/>
              <a:t>     </a:t>
            </a:r>
            <a:r>
              <a:rPr lang="ko-KR" altLang="en-US" sz="1300" dirty="0"/>
              <a:t>당한다는 사실을 모른 채 실제로 있었던 사실을 증언하게 된다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marL="0" indent="0" fontAlgn="base">
              <a:buNone/>
            </a:pPr>
            <a:endParaRPr lang="en-US" altLang="ko-KR" sz="13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300" dirty="0">
                <a:solidFill>
                  <a:srgbClr val="FF0000"/>
                </a:solidFill>
              </a:rPr>
              <a:t>4) </a:t>
            </a:r>
            <a:r>
              <a:rPr lang="ko-KR" altLang="en-US" sz="1300" dirty="0">
                <a:solidFill>
                  <a:srgbClr val="FF0000"/>
                </a:solidFill>
              </a:rPr>
              <a:t>청탁알리바이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>
                <a:solidFill>
                  <a:srgbClr val="FF0000"/>
                </a:solidFill>
              </a:rPr>
              <a:t>범죄실행 후 자기의 존재를 은폐하기 위하여 가족</a:t>
            </a:r>
            <a:r>
              <a:rPr lang="en-US" altLang="ko-KR" sz="1300" dirty="0">
                <a:solidFill>
                  <a:srgbClr val="FF0000"/>
                </a:solidFill>
              </a:rPr>
              <a:t>·</a:t>
            </a:r>
            <a:r>
              <a:rPr lang="ko-KR" altLang="en-US" sz="1300" dirty="0">
                <a:solidFill>
                  <a:srgbClr val="FF0000"/>
                </a:solidFill>
              </a:rPr>
              <a:t>동료</a:t>
            </a:r>
            <a:r>
              <a:rPr lang="en-US" altLang="ko-KR" sz="1300" dirty="0">
                <a:solidFill>
                  <a:srgbClr val="FF0000"/>
                </a:solidFill>
              </a:rPr>
              <a:t>·</a:t>
            </a:r>
            <a:r>
              <a:rPr lang="ko-KR" altLang="en-US" sz="1300" dirty="0">
                <a:solidFill>
                  <a:srgbClr val="FF0000"/>
                </a:solidFill>
              </a:rPr>
              <a:t>친지에게 시간과 장 소를 약속 혹은 청탁해 놓은 경우</a:t>
            </a:r>
          </a:p>
          <a:p>
            <a:pPr marL="0" indent="0" fontAlgn="base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청탁알리바이는 제</a:t>
            </a:r>
            <a:r>
              <a:rPr lang="en-US" altLang="ko-KR" sz="1300" dirty="0"/>
              <a:t>3</a:t>
            </a:r>
            <a:r>
              <a:rPr lang="ko-KR" altLang="en-US" sz="1300" dirty="0"/>
              <a:t>자가 용의자의 범행 사실을 알고 있다는 점에서 </a:t>
            </a:r>
            <a:r>
              <a:rPr lang="ko-KR" altLang="en-US" sz="1300" u="sng" dirty="0"/>
              <a:t>제</a:t>
            </a:r>
            <a:r>
              <a:rPr lang="en-US" altLang="ko-KR" sz="1300" u="sng" dirty="0"/>
              <a:t>3</a:t>
            </a:r>
            <a:r>
              <a:rPr lang="ko-KR" altLang="en-US" sz="1300" u="sng" dirty="0"/>
              <a:t>자가 용의자의 범행사실을 전혀 알지 못</a:t>
            </a:r>
            <a:endParaRPr lang="en-US" altLang="ko-KR" sz="1300" u="sng" dirty="0"/>
          </a:p>
          <a:p>
            <a:pPr marL="0" indent="0" fontAlgn="base">
              <a:buNone/>
            </a:pPr>
            <a:r>
              <a:rPr lang="en-US" altLang="ko-KR" sz="1300" u="sng" dirty="0"/>
              <a:t>      </a:t>
            </a:r>
            <a:r>
              <a:rPr lang="ko-KR" altLang="en-US" sz="1300" u="sng" dirty="0"/>
              <a:t>하고 있는 위장알리바이와 구별</a:t>
            </a:r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알리바이 수사</a:t>
            </a:r>
          </a:p>
        </p:txBody>
      </p:sp>
    </p:spTree>
    <p:extLst>
      <p:ext uri="{BB962C8B-B14F-4D97-AF65-F5344CB8AC3E}">
        <p14:creationId xmlns:p14="http://schemas.microsoft.com/office/powerpoint/2010/main" val="5624929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556792"/>
            <a:ext cx="8496944" cy="439248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4. </a:t>
            </a:r>
            <a:r>
              <a:rPr lang="ko-KR" altLang="en-US" sz="1400" dirty="0"/>
              <a:t>알리바이 수사의 착안점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1) </a:t>
            </a:r>
            <a:r>
              <a:rPr lang="ko-KR" altLang="en-US" sz="1400" u="sng" dirty="0"/>
              <a:t>기억의 문제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알리바이는 사람의 기억에 의존하게 되므로 진술인의 기억이 확실하지 못하거나 착각 그리고 진술 뒤에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숨어 있는 진실을 확인하는 것에도 노력해야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2) </a:t>
            </a:r>
            <a:r>
              <a:rPr lang="ko-KR" altLang="en-US" sz="1400" u="sng" dirty="0"/>
              <a:t>기회의 문제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용의자가 범죄현장에 존재했을 가능성이 있다는 것은 범죄의 기회가 있었다는 것이며 반대로 범죄현장에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존재했을 가능성이 적다면 범죄기회도 역시 줄어든다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3) </a:t>
            </a:r>
            <a:r>
              <a:rPr lang="ko-KR" altLang="en-US" sz="1400" u="sng" dirty="0"/>
              <a:t>시간과 장소의 문제</a:t>
            </a:r>
          </a:p>
          <a:p>
            <a:pPr marL="0" indent="0" fontAlgn="base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범행현장과 용의자의 소재가 근접되어 있어서 단시간 내에 왕복이 가능할 때 알리바이는 약해져서 용의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점을 가지게 하기에 족함</a:t>
            </a:r>
          </a:p>
          <a:p>
            <a:pPr marL="0" indent="0" fontAlgn="base">
              <a:buNone/>
            </a:pPr>
            <a:endParaRPr lang="ko-KR" altLang="en-US" sz="13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알리바이 수사</a:t>
            </a:r>
          </a:p>
        </p:txBody>
      </p:sp>
    </p:spTree>
    <p:extLst>
      <p:ext uri="{BB962C8B-B14F-4D97-AF65-F5344CB8AC3E}">
        <p14:creationId xmlns:p14="http://schemas.microsoft.com/office/powerpoint/2010/main" val="8271164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556792"/>
            <a:ext cx="8496944" cy="439248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5. </a:t>
            </a:r>
            <a:r>
              <a:rPr lang="ko-KR" altLang="en-US" sz="1400" dirty="0"/>
              <a:t>알리바이 수사방법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1) </a:t>
            </a:r>
            <a:r>
              <a:rPr lang="ko-KR" altLang="en-US" sz="1400" dirty="0" err="1">
                <a:solidFill>
                  <a:srgbClr val="FF0000"/>
                </a:solidFill>
              </a:rPr>
              <a:t>범행일시의</a:t>
            </a:r>
            <a:r>
              <a:rPr lang="ko-KR" altLang="en-US" sz="1400" dirty="0">
                <a:solidFill>
                  <a:srgbClr val="FF0000"/>
                </a:solidFill>
              </a:rPr>
              <a:t> 확정</a:t>
            </a:r>
          </a:p>
          <a:p>
            <a:pPr marL="0" indent="0" fontAlgn="base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 err="1"/>
              <a:t>범행일시의</a:t>
            </a:r>
            <a:r>
              <a:rPr lang="ko-KR" altLang="en-US" sz="1400" dirty="0"/>
              <a:t> 확정은 알리바이 수사를 위해서뿐만 아니라 발생한 사건의 해결에 도 중요한 영향을 미친다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 ※92</a:t>
            </a:r>
            <a:r>
              <a:rPr lang="ko-KR" altLang="en-US" sz="1400" dirty="0"/>
              <a:t>년 관악서 김순경 사건의 가장 큰 오류는 피해자의 사망시점의 착오로부터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2) </a:t>
            </a:r>
            <a:r>
              <a:rPr lang="ko-KR" altLang="en-US" sz="1400" dirty="0">
                <a:solidFill>
                  <a:srgbClr val="FF0000"/>
                </a:solidFill>
              </a:rPr>
              <a:t>체류</a:t>
            </a:r>
            <a:r>
              <a:rPr lang="en-US" altLang="ko-KR" sz="1400" dirty="0">
                <a:solidFill>
                  <a:srgbClr val="FF0000"/>
                </a:solidFill>
              </a:rPr>
              <a:t>·</a:t>
            </a:r>
            <a:r>
              <a:rPr lang="ko-KR" altLang="en-US" sz="1400" dirty="0">
                <a:solidFill>
                  <a:srgbClr val="FF0000"/>
                </a:solidFill>
              </a:rPr>
              <a:t>출현장소와 시간의 확정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범행 전후 용의자가 발견된 장소는 정확히 파악되어야 함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범행시간을 확인하기 위해서는 제</a:t>
            </a:r>
            <a:r>
              <a:rPr lang="en-US" altLang="ko-KR" sz="1400" dirty="0"/>
              <a:t>3</a:t>
            </a:r>
            <a:r>
              <a:rPr lang="ko-KR" altLang="en-US" sz="1400" dirty="0"/>
              <a:t>자의 도움을 필요로 하며</a:t>
            </a:r>
            <a:r>
              <a:rPr lang="en-US" altLang="ko-KR" sz="1400" dirty="0"/>
              <a:t>, </a:t>
            </a:r>
            <a:r>
              <a:rPr lang="ko-KR" altLang="en-US" sz="1400" dirty="0"/>
              <a:t>탐문수사요령을 숙지하여 기술적으로 시간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을 확정하지 않으면 안됨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3) </a:t>
            </a:r>
            <a:r>
              <a:rPr lang="ko-KR" altLang="en-US" sz="1400" dirty="0">
                <a:solidFill>
                  <a:srgbClr val="FF0000"/>
                </a:solidFill>
              </a:rPr>
              <a:t>이동시간의 정확한 측정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용의자가 범행시간을 전후해서 있었다고 주장하는 장소와 범행현장과의 거리 관계</a:t>
            </a:r>
            <a:r>
              <a:rPr lang="en-US" altLang="ko-KR" sz="1400" dirty="0"/>
              <a:t>, </a:t>
            </a:r>
            <a:r>
              <a:rPr lang="ko-KR" altLang="en-US" sz="1400" dirty="0"/>
              <a:t>이동에 소요되는 시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간을 정확하게 측정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시간 측정방법은 도보뿐만 아니라 이동 가능한 모든 종류의 교통수단을 이용 하여 다각도로 측정하여 범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 err="1"/>
              <a:t>죄발생</a:t>
            </a:r>
            <a:r>
              <a:rPr lang="ko-KR" altLang="en-US" sz="1400" dirty="0"/>
              <a:t> 시간에 범죄현장에 존재했을 가능성을 면밀히 검토</a:t>
            </a:r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알리바이 수사</a:t>
            </a:r>
          </a:p>
        </p:txBody>
      </p:sp>
    </p:spTree>
    <p:extLst>
      <p:ext uri="{BB962C8B-B14F-4D97-AF65-F5344CB8AC3E}">
        <p14:creationId xmlns:p14="http://schemas.microsoft.com/office/powerpoint/2010/main" val="1417422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556792"/>
            <a:ext cx="8496944" cy="439248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4) </a:t>
            </a:r>
            <a:r>
              <a:rPr lang="ko-KR" altLang="en-US" sz="1400" dirty="0">
                <a:solidFill>
                  <a:srgbClr val="FF0000"/>
                </a:solidFill>
              </a:rPr>
              <a:t>범죄상황의 관찰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우발적 범행</a:t>
            </a:r>
            <a:r>
              <a:rPr lang="en-US" altLang="ko-KR" sz="1400" dirty="0"/>
              <a:t>: </a:t>
            </a:r>
            <a:r>
              <a:rPr lang="ko-KR" altLang="en-US" sz="1400" dirty="0"/>
              <a:t>범행 전에는 알리바이 공작이 이루어질 수 없으며 다만 범행 후 알리바이 공작이 </a:t>
            </a:r>
            <a:r>
              <a:rPr lang="ko-KR" altLang="en-US" sz="1400" dirty="0" err="1"/>
              <a:t>계획범에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비해 적다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계획적 범행</a:t>
            </a:r>
            <a:r>
              <a:rPr lang="en-US" altLang="ko-KR" sz="1400" dirty="0"/>
              <a:t>: </a:t>
            </a:r>
            <a:r>
              <a:rPr lang="ko-KR" altLang="en-US" sz="1400" dirty="0"/>
              <a:t>제</a:t>
            </a:r>
            <a:r>
              <a:rPr lang="en-US" altLang="ko-KR" sz="1400" dirty="0"/>
              <a:t>3</a:t>
            </a:r>
            <a:r>
              <a:rPr lang="ko-KR" altLang="en-US" sz="1400" dirty="0"/>
              <a:t>자를 이용한 위장알리바이나 또는 제</a:t>
            </a:r>
            <a:r>
              <a:rPr lang="en-US" altLang="ko-KR" sz="1400" dirty="0"/>
              <a:t>3</a:t>
            </a:r>
            <a:r>
              <a:rPr lang="ko-KR" altLang="en-US" sz="1400" dirty="0"/>
              <a:t>자의 협력을 받은 청탁알리바이가 개입될 가능성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이 많음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교묘한 행위가 더해질수록 알리바이 진위여부 판단하기가 더욱 쉬워진다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5) </a:t>
            </a:r>
            <a:r>
              <a:rPr lang="ko-KR" altLang="en-US" sz="1400" dirty="0">
                <a:solidFill>
                  <a:srgbClr val="FF0000"/>
                </a:solidFill>
              </a:rPr>
              <a:t>알리바이의 공작유무 검토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범행 전에 알리바이 공작을 하거나 용의자로서 수사 중인 것을 알고 난 후에 위장공작을 하는 일도 있다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따라서 용의자가 주장하는 알리바이의 성립유무를 제</a:t>
            </a:r>
            <a:r>
              <a:rPr lang="en-US" altLang="ko-KR" sz="1400" dirty="0"/>
              <a:t>3</a:t>
            </a:r>
            <a:r>
              <a:rPr lang="ko-KR" altLang="en-US" sz="1400" dirty="0"/>
              <a:t>자의 증언 등 탐문을 통하여 광범위하게 확인하는 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작업을 진행</a:t>
            </a:r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6) </a:t>
            </a:r>
            <a:r>
              <a:rPr lang="ko-KR" altLang="en-US" sz="1400" dirty="0">
                <a:solidFill>
                  <a:srgbClr val="FF0000"/>
                </a:solidFill>
              </a:rPr>
              <a:t>알리바이의 허위여부 증명</a:t>
            </a:r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용의자가 알리바이를 적극적으로 주장하는 경우 수사관은 주장된 알리바이가 사실인지 여부를 판단하여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야 한다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pPr marL="0" indent="0" fontAlgn="base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참고인 등 제 </a:t>
            </a:r>
            <a:r>
              <a:rPr lang="en-US" altLang="ko-KR" sz="1400" dirty="0"/>
              <a:t>3</a:t>
            </a:r>
            <a:r>
              <a:rPr lang="ko-KR" altLang="en-US" sz="1400" dirty="0"/>
              <a:t>자로부터 증거수집을 통하여 주장된 알리바이를 모든 각도에 서 종합적으로 검토하여 진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    </a:t>
            </a:r>
            <a:r>
              <a:rPr lang="ko-KR" altLang="en-US" sz="1400" dirty="0" err="1"/>
              <a:t>위여부를</a:t>
            </a:r>
            <a:r>
              <a:rPr lang="ko-KR" altLang="en-US" sz="1400" dirty="0"/>
              <a:t> 판단하여야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ko-KR" altLang="en-US" sz="1400" dirty="0"/>
          </a:p>
        </p:txBody>
      </p:sp>
      <p:sp>
        <p:nvSpPr>
          <p:cNvPr id="7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4. </a:t>
            </a:r>
            <a:r>
              <a:rPr lang="ko-KR" altLang="en-US" sz="3200" dirty="0"/>
              <a:t>알리바이 수사</a:t>
            </a:r>
          </a:p>
        </p:txBody>
      </p:sp>
    </p:spTree>
    <p:extLst>
      <p:ext uri="{BB962C8B-B14F-4D97-AF65-F5344CB8AC3E}">
        <p14:creationId xmlns:p14="http://schemas.microsoft.com/office/powerpoint/2010/main" val="217762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1635</TotalTime>
  <Words>3786</Words>
  <Application>Microsoft Office PowerPoint</Application>
  <PresentationFormat>화면 슬라이드 쇼(4:3)</PresentationFormat>
  <Paragraphs>463</Paragraphs>
  <Slides>25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1" baseType="lpstr">
      <vt:lpstr>HY견명조</vt:lpstr>
      <vt:lpstr>맑은 고딕</vt:lpstr>
      <vt:lpstr>Arial</vt:lpstr>
      <vt:lpstr>Georgia</vt:lpstr>
      <vt:lpstr>Wingdings</vt:lpstr>
      <vt:lpstr>고구려 벽화</vt:lpstr>
      <vt:lpstr>                    과학수사론 제9주   - 수사의 진행 방법     :유류품 수사와 장물 수사,                                수법수사와 알리바이수사</vt:lpstr>
      <vt:lpstr>1. 유류품 수사</vt:lpstr>
      <vt:lpstr>1. 유류품 수사</vt:lpstr>
      <vt:lpstr>1. 유류품 수사</vt:lpstr>
      <vt:lpstr>1. 유류품 수사</vt:lpstr>
      <vt:lpstr>1. 유류품 수사</vt:lpstr>
      <vt:lpstr>2. 장물 수사</vt:lpstr>
      <vt:lpstr>2. 장물 수사</vt:lpstr>
      <vt:lpstr>2. 장물 수사</vt:lpstr>
      <vt:lpstr>2. 장물 수사</vt:lpstr>
      <vt:lpstr>2. 장물 수사</vt:lpstr>
      <vt:lpstr>2. 장물 수사</vt:lpstr>
      <vt:lpstr>3. 수법 수사</vt:lpstr>
      <vt:lpstr>3. 수법 수사</vt:lpstr>
      <vt:lpstr>3. 수법 수사</vt:lpstr>
      <vt:lpstr>3. 수법 수사</vt:lpstr>
      <vt:lpstr>3. 수법 수사</vt:lpstr>
      <vt:lpstr>3. 수법 수사</vt:lpstr>
      <vt:lpstr>3. 수법 수사</vt:lpstr>
      <vt:lpstr>3. 수법 수사</vt:lpstr>
      <vt:lpstr>4. 알리바이 수사</vt:lpstr>
      <vt:lpstr>4. 알리바이 수사</vt:lpstr>
      <vt:lpstr>4. 알리바이 수사</vt:lpstr>
      <vt:lpstr>4. 알리바이 수사</vt:lpstr>
      <vt:lpstr>4. 알리바이 수사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범죄수사론 제2주  - 범죄수사의 개념과 원리</dc:title>
  <dc:creator>Owner</dc:creator>
  <cp:lastModifiedBy>남재성</cp:lastModifiedBy>
  <cp:revision>183</cp:revision>
  <dcterms:created xsi:type="dcterms:W3CDTF">2018-09-03T03:26:21Z</dcterms:created>
  <dcterms:modified xsi:type="dcterms:W3CDTF">2021-08-31T06:26:49Z</dcterms:modified>
</cp:coreProperties>
</file>