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E9DA2B-3174-41D4-80AE-C1DF0538527C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5F2AED5-5D01-49BC-B299-28767B53F7A1}">
      <dgm:prSet/>
      <dgm:spPr/>
      <dgm:t>
        <a:bodyPr/>
        <a:lstStyle/>
        <a:p>
          <a:pPr rtl="0" latinLnBrk="1"/>
          <a:r>
            <a:rPr lang="ko-KR" dirty="0"/>
            <a:t>절도죄의 개념 및 수법</a:t>
          </a:r>
        </a:p>
      </dgm:t>
    </dgm:pt>
    <dgm:pt modelId="{FFC2036C-7F02-41A3-8DEE-E105956AFE43}" type="parTrans" cxnId="{B1B346BD-F16F-4689-A671-E626F5D35EB9}">
      <dgm:prSet/>
      <dgm:spPr/>
      <dgm:t>
        <a:bodyPr/>
        <a:lstStyle/>
        <a:p>
          <a:pPr latinLnBrk="1"/>
          <a:endParaRPr lang="ko-KR" altLang="en-US"/>
        </a:p>
      </dgm:t>
    </dgm:pt>
    <dgm:pt modelId="{CE7916F8-4BF9-4F43-B223-3873C3E537DA}" type="sibTrans" cxnId="{B1B346BD-F16F-4689-A671-E626F5D35EB9}">
      <dgm:prSet/>
      <dgm:spPr/>
      <dgm:t>
        <a:bodyPr/>
        <a:lstStyle/>
        <a:p>
          <a:pPr latinLnBrk="1"/>
          <a:endParaRPr lang="ko-KR" altLang="en-US"/>
        </a:p>
      </dgm:t>
    </dgm:pt>
    <dgm:pt modelId="{D7F28904-EC59-4243-B2F0-A464E34FB415}" type="pres">
      <dgm:prSet presAssocID="{CDE9DA2B-3174-41D4-80AE-C1DF0538527C}" presName="linearFlow" presStyleCnt="0">
        <dgm:presLayoutVars>
          <dgm:dir/>
          <dgm:resizeHandles val="exact"/>
        </dgm:presLayoutVars>
      </dgm:prSet>
      <dgm:spPr/>
    </dgm:pt>
    <dgm:pt modelId="{DBC9C01F-3BE0-4226-8749-95FC5F363A3E}" type="pres">
      <dgm:prSet presAssocID="{15F2AED5-5D01-49BC-B299-28767B53F7A1}" presName="composite" presStyleCnt="0"/>
      <dgm:spPr/>
    </dgm:pt>
    <dgm:pt modelId="{E2FE35AB-4EDD-4297-8FD5-2B1F636FEE9D}" type="pres">
      <dgm:prSet presAssocID="{15F2AED5-5D01-49BC-B299-28767B53F7A1}" presName="imgShp" presStyleLbl="fgImgPlace1" presStyleIdx="0" presStyleCnt="1"/>
      <dgm:spPr/>
    </dgm:pt>
    <dgm:pt modelId="{EA15F9E7-D709-443A-B892-6753637BF7C6}" type="pres">
      <dgm:prSet presAssocID="{15F2AED5-5D01-49BC-B299-28767B53F7A1}" presName="txShp" presStyleLbl="node1" presStyleIdx="0" presStyleCnt="1" custScaleX="150376" custLinFactNeighborX="-29076" custLinFactNeighborY="-2489">
        <dgm:presLayoutVars>
          <dgm:bulletEnabled val="1"/>
        </dgm:presLayoutVars>
      </dgm:prSet>
      <dgm:spPr/>
    </dgm:pt>
  </dgm:ptLst>
  <dgm:cxnLst>
    <dgm:cxn modelId="{6E10D350-3520-42AD-94BF-0376812BE05E}" type="presOf" srcId="{CDE9DA2B-3174-41D4-80AE-C1DF0538527C}" destId="{D7F28904-EC59-4243-B2F0-A464E34FB415}" srcOrd="0" destOrd="0" presId="urn:microsoft.com/office/officeart/2005/8/layout/vList3#1"/>
    <dgm:cxn modelId="{919D3659-EE79-4F80-8A30-07569B49C137}" type="presOf" srcId="{15F2AED5-5D01-49BC-B299-28767B53F7A1}" destId="{EA15F9E7-D709-443A-B892-6753637BF7C6}" srcOrd="0" destOrd="0" presId="urn:microsoft.com/office/officeart/2005/8/layout/vList3#1"/>
    <dgm:cxn modelId="{B1B346BD-F16F-4689-A671-E626F5D35EB9}" srcId="{CDE9DA2B-3174-41D4-80AE-C1DF0538527C}" destId="{15F2AED5-5D01-49BC-B299-28767B53F7A1}" srcOrd="0" destOrd="0" parTransId="{FFC2036C-7F02-41A3-8DEE-E105956AFE43}" sibTransId="{CE7916F8-4BF9-4F43-B223-3873C3E537DA}"/>
    <dgm:cxn modelId="{A389B9BA-D721-43E5-8182-F352FD324A7A}" type="presParOf" srcId="{D7F28904-EC59-4243-B2F0-A464E34FB415}" destId="{DBC9C01F-3BE0-4226-8749-95FC5F363A3E}" srcOrd="0" destOrd="0" presId="urn:microsoft.com/office/officeart/2005/8/layout/vList3#1"/>
    <dgm:cxn modelId="{D4B16CBE-9C20-4339-8575-D8D807B880F8}" type="presParOf" srcId="{DBC9C01F-3BE0-4226-8749-95FC5F363A3E}" destId="{E2FE35AB-4EDD-4297-8FD5-2B1F636FEE9D}" srcOrd="0" destOrd="0" presId="urn:microsoft.com/office/officeart/2005/8/layout/vList3#1"/>
    <dgm:cxn modelId="{33558EEF-4C0F-4822-A055-90EF529E5532}" type="presParOf" srcId="{DBC9C01F-3BE0-4226-8749-95FC5F363A3E}" destId="{EA15F9E7-D709-443A-B892-6753637BF7C6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DD6A89-8C40-4E03-AEA8-3A55262F0275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89A07A32-EB8B-4307-BC69-A1501A471CB4}">
      <dgm:prSet/>
      <dgm:spPr/>
      <dgm:t>
        <a:bodyPr/>
        <a:lstStyle/>
        <a:p>
          <a:pPr rtl="0" latinLnBrk="1"/>
          <a:r>
            <a:rPr lang="ko-KR" dirty="0"/>
            <a:t>절도사건 수사과정</a:t>
          </a:r>
        </a:p>
      </dgm:t>
    </dgm:pt>
    <dgm:pt modelId="{EB73F3E0-4782-4B61-AFDE-B471109C50B5}" type="parTrans" cxnId="{39EA5123-CDB3-478B-9D42-A47AD823D0AC}">
      <dgm:prSet/>
      <dgm:spPr/>
      <dgm:t>
        <a:bodyPr/>
        <a:lstStyle/>
        <a:p>
          <a:pPr latinLnBrk="1"/>
          <a:endParaRPr lang="ko-KR" altLang="en-US"/>
        </a:p>
      </dgm:t>
    </dgm:pt>
    <dgm:pt modelId="{253FF78B-932B-44FE-AE99-315FC6C57AAB}" type="sibTrans" cxnId="{39EA5123-CDB3-478B-9D42-A47AD823D0AC}">
      <dgm:prSet/>
      <dgm:spPr/>
      <dgm:t>
        <a:bodyPr/>
        <a:lstStyle/>
        <a:p>
          <a:pPr latinLnBrk="1"/>
          <a:endParaRPr lang="ko-KR" altLang="en-US"/>
        </a:p>
      </dgm:t>
    </dgm:pt>
    <dgm:pt modelId="{0BD32F81-63BA-411A-99BB-81B8408077A6}" type="pres">
      <dgm:prSet presAssocID="{5EDD6A89-8C40-4E03-AEA8-3A55262F0275}" presName="linearFlow" presStyleCnt="0">
        <dgm:presLayoutVars>
          <dgm:dir/>
          <dgm:resizeHandles val="exact"/>
        </dgm:presLayoutVars>
      </dgm:prSet>
      <dgm:spPr/>
    </dgm:pt>
    <dgm:pt modelId="{F6ECC132-A51F-49D8-8359-4FAD7488415D}" type="pres">
      <dgm:prSet presAssocID="{89A07A32-EB8B-4307-BC69-A1501A471CB4}" presName="composite" presStyleCnt="0"/>
      <dgm:spPr/>
    </dgm:pt>
    <dgm:pt modelId="{A9759FDD-7F19-43DE-92D3-89595C510A82}" type="pres">
      <dgm:prSet presAssocID="{89A07A32-EB8B-4307-BC69-A1501A471CB4}" presName="imgShp" presStyleLbl="fgImgPlace1" presStyleIdx="0" presStyleCnt="1"/>
      <dgm:spPr/>
    </dgm:pt>
    <dgm:pt modelId="{F418561D-4BBD-4D21-A3D8-D61B4E581EBB}" type="pres">
      <dgm:prSet presAssocID="{89A07A32-EB8B-4307-BC69-A1501A471CB4}" presName="txShp" presStyleLbl="node1" presStyleIdx="0" presStyleCnt="1" custScaleX="150376" custLinFactNeighborX="0" custLinFactNeighborY="-2257">
        <dgm:presLayoutVars>
          <dgm:bulletEnabled val="1"/>
        </dgm:presLayoutVars>
      </dgm:prSet>
      <dgm:spPr/>
    </dgm:pt>
  </dgm:ptLst>
  <dgm:cxnLst>
    <dgm:cxn modelId="{219F3907-BE18-4117-93A0-14813D95D413}" type="presOf" srcId="{89A07A32-EB8B-4307-BC69-A1501A471CB4}" destId="{F418561D-4BBD-4D21-A3D8-D61B4E581EBB}" srcOrd="0" destOrd="0" presId="urn:microsoft.com/office/officeart/2005/8/layout/vList3#2"/>
    <dgm:cxn modelId="{87E35508-2F29-4A8E-8266-A7333EAC4F9E}" type="presOf" srcId="{5EDD6A89-8C40-4E03-AEA8-3A55262F0275}" destId="{0BD32F81-63BA-411A-99BB-81B8408077A6}" srcOrd="0" destOrd="0" presId="urn:microsoft.com/office/officeart/2005/8/layout/vList3#2"/>
    <dgm:cxn modelId="{39EA5123-CDB3-478B-9D42-A47AD823D0AC}" srcId="{5EDD6A89-8C40-4E03-AEA8-3A55262F0275}" destId="{89A07A32-EB8B-4307-BC69-A1501A471CB4}" srcOrd="0" destOrd="0" parTransId="{EB73F3E0-4782-4B61-AFDE-B471109C50B5}" sibTransId="{253FF78B-932B-44FE-AE99-315FC6C57AAB}"/>
    <dgm:cxn modelId="{1677B559-CA9A-4821-9597-41695B02A9A5}" type="presParOf" srcId="{0BD32F81-63BA-411A-99BB-81B8408077A6}" destId="{F6ECC132-A51F-49D8-8359-4FAD7488415D}" srcOrd="0" destOrd="0" presId="urn:microsoft.com/office/officeart/2005/8/layout/vList3#2"/>
    <dgm:cxn modelId="{3FDA733C-E2B5-4267-8FAD-42C50EC985EC}" type="presParOf" srcId="{F6ECC132-A51F-49D8-8359-4FAD7488415D}" destId="{A9759FDD-7F19-43DE-92D3-89595C510A82}" srcOrd="0" destOrd="0" presId="urn:microsoft.com/office/officeart/2005/8/layout/vList3#2"/>
    <dgm:cxn modelId="{C0481D5C-3E96-4F63-A604-DC7229C569FC}" type="presParOf" srcId="{F6ECC132-A51F-49D8-8359-4FAD7488415D}" destId="{F418561D-4BBD-4D21-A3D8-D61B4E581EBB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DD6A89-8C40-4E03-AEA8-3A55262F0275}" type="doc">
      <dgm:prSet loTypeId="urn:microsoft.com/office/officeart/2005/8/layout/vList3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89A07A32-EB8B-4307-BC69-A1501A471CB4}">
      <dgm:prSet/>
      <dgm:spPr/>
      <dgm:t>
        <a:bodyPr/>
        <a:lstStyle/>
        <a:p>
          <a:pPr rtl="0" latinLnBrk="1"/>
          <a:r>
            <a:rPr lang="ko-KR" dirty="0"/>
            <a:t>절도사건 수사과정</a:t>
          </a:r>
        </a:p>
      </dgm:t>
    </dgm:pt>
    <dgm:pt modelId="{EB73F3E0-4782-4B61-AFDE-B471109C50B5}" type="parTrans" cxnId="{39EA5123-CDB3-478B-9D42-A47AD823D0AC}">
      <dgm:prSet/>
      <dgm:spPr/>
      <dgm:t>
        <a:bodyPr/>
        <a:lstStyle/>
        <a:p>
          <a:pPr latinLnBrk="1"/>
          <a:endParaRPr lang="ko-KR" altLang="en-US"/>
        </a:p>
      </dgm:t>
    </dgm:pt>
    <dgm:pt modelId="{253FF78B-932B-44FE-AE99-315FC6C57AAB}" type="sibTrans" cxnId="{39EA5123-CDB3-478B-9D42-A47AD823D0AC}">
      <dgm:prSet/>
      <dgm:spPr/>
      <dgm:t>
        <a:bodyPr/>
        <a:lstStyle/>
        <a:p>
          <a:pPr latinLnBrk="1"/>
          <a:endParaRPr lang="ko-KR" altLang="en-US"/>
        </a:p>
      </dgm:t>
    </dgm:pt>
    <dgm:pt modelId="{0BD32F81-63BA-411A-99BB-81B8408077A6}" type="pres">
      <dgm:prSet presAssocID="{5EDD6A89-8C40-4E03-AEA8-3A55262F0275}" presName="linearFlow" presStyleCnt="0">
        <dgm:presLayoutVars>
          <dgm:dir/>
          <dgm:resizeHandles val="exact"/>
        </dgm:presLayoutVars>
      </dgm:prSet>
      <dgm:spPr/>
    </dgm:pt>
    <dgm:pt modelId="{F6ECC132-A51F-49D8-8359-4FAD7488415D}" type="pres">
      <dgm:prSet presAssocID="{89A07A32-EB8B-4307-BC69-A1501A471CB4}" presName="composite" presStyleCnt="0"/>
      <dgm:spPr/>
    </dgm:pt>
    <dgm:pt modelId="{A9759FDD-7F19-43DE-92D3-89595C510A82}" type="pres">
      <dgm:prSet presAssocID="{89A07A32-EB8B-4307-BC69-A1501A471CB4}" presName="imgShp" presStyleLbl="fgImgPlace1" presStyleIdx="0" presStyleCnt="1"/>
      <dgm:spPr/>
    </dgm:pt>
    <dgm:pt modelId="{F418561D-4BBD-4D21-A3D8-D61B4E581EBB}" type="pres">
      <dgm:prSet presAssocID="{89A07A32-EB8B-4307-BC69-A1501A471CB4}" presName="txShp" presStyleLbl="node1" presStyleIdx="0" presStyleCnt="1" custScaleX="150376" custLinFactNeighborX="0" custLinFactNeighborY="-2257">
        <dgm:presLayoutVars>
          <dgm:bulletEnabled val="1"/>
        </dgm:presLayoutVars>
      </dgm:prSet>
      <dgm:spPr/>
    </dgm:pt>
  </dgm:ptLst>
  <dgm:cxnLst>
    <dgm:cxn modelId="{6A754A19-3111-477F-96E9-9C8E58B0AD54}" type="presOf" srcId="{89A07A32-EB8B-4307-BC69-A1501A471CB4}" destId="{F418561D-4BBD-4D21-A3D8-D61B4E581EBB}" srcOrd="0" destOrd="0" presId="urn:microsoft.com/office/officeart/2005/8/layout/vList3#3"/>
    <dgm:cxn modelId="{39EA5123-CDB3-478B-9D42-A47AD823D0AC}" srcId="{5EDD6A89-8C40-4E03-AEA8-3A55262F0275}" destId="{89A07A32-EB8B-4307-BC69-A1501A471CB4}" srcOrd="0" destOrd="0" parTransId="{EB73F3E0-4782-4B61-AFDE-B471109C50B5}" sibTransId="{253FF78B-932B-44FE-AE99-315FC6C57AAB}"/>
    <dgm:cxn modelId="{1607CBF7-C676-460E-B9FC-6CA7B5C222FE}" type="presOf" srcId="{5EDD6A89-8C40-4E03-AEA8-3A55262F0275}" destId="{0BD32F81-63BA-411A-99BB-81B8408077A6}" srcOrd="0" destOrd="0" presId="urn:microsoft.com/office/officeart/2005/8/layout/vList3#3"/>
    <dgm:cxn modelId="{C719279E-EC8E-4146-891B-880DF5B5F8DE}" type="presParOf" srcId="{0BD32F81-63BA-411A-99BB-81B8408077A6}" destId="{F6ECC132-A51F-49D8-8359-4FAD7488415D}" srcOrd="0" destOrd="0" presId="urn:microsoft.com/office/officeart/2005/8/layout/vList3#3"/>
    <dgm:cxn modelId="{66D10EE3-C741-467B-BA48-448A2B8B08F8}" type="presParOf" srcId="{F6ECC132-A51F-49D8-8359-4FAD7488415D}" destId="{A9759FDD-7F19-43DE-92D3-89595C510A82}" srcOrd="0" destOrd="0" presId="urn:microsoft.com/office/officeart/2005/8/layout/vList3#3"/>
    <dgm:cxn modelId="{1B3B95C3-A274-4B1A-837F-8740CA862F49}" type="presParOf" srcId="{F6ECC132-A51F-49D8-8359-4FAD7488415D}" destId="{F418561D-4BBD-4D21-A3D8-D61B4E581EBB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8FD2C2-E60D-41E0-B3D9-589BBC7C3006}" type="doc">
      <dgm:prSet loTypeId="urn:microsoft.com/office/officeart/2005/8/layout/vList3#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DBA4D5B-40D5-40D3-B0C1-0C8F12A9B8B5}">
      <dgm:prSet/>
      <dgm:spPr/>
      <dgm:t>
        <a:bodyPr/>
        <a:lstStyle/>
        <a:p>
          <a:pPr rtl="0" latinLnBrk="1"/>
          <a:r>
            <a:rPr lang="ko-KR"/>
            <a:t>차량절도범 수사</a:t>
          </a:r>
        </a:p>
      </dgm:t>
    </dgm:pt>
    <dgm:pt modelId="{50D3E844-DE5A-4BCF-9603-AF7D09F5AF24}" type="parTrans" cxnId="{B4D793A4-0D59-41EC-B4D0-D6909C2F71C0}">
      <dgm:prSet/>
      <dgm:spPr/>
      <dgm:t>
        <a:bodyPr/>
        <a:lstStyle/>
        <a:p>
          <a:pPr latinLnBrk="1"/>
          <a:endParaRPr lang="ko-KR" altLang="en-US"/>
        </a:p>
      </dgm:t>
    </dgm:pt>
    <dgm:pt modelId="{B9B11B04-C2C6-44AF-9B5F-B16FFEA3722F}" type="sibTrans" cxnId="{B4D793A4-0D59-41EC-B4D0-D6909C2F71C0}">
      <dgm:prSet/>
      <dgm:spPr/>
      <dgm:t>
        <a:bodyPr/>
        <a:lstStyle/>
        <a:p>
          <a:pPr latinLnBrk="1"/>
          <a:endParaRPr lang="ko-KR" altLang="en-US"/>
        </a:p>
      </dgm:t>
    </dgm:pt>
    <dgm:pt modelId="{DE092D87-B5B7-4930-A2F2-E933DB3193F4}" type="pres">
      <dgm:prSet presAssocID="{278FD2C2-E60D-41E0-B3D9-589BBC7C3006}" presName="linearFlow" presStyleCnt="0">
        <dgm:presLayoutVars>
          <dgm:dir/>
          <dgm:resizeHandles val="exact"/>
        </dgm:presLayoutVars>
      </dgm:prSet>
      <dgm:spPr/>
    </dgm:pt>
    <dgm:pt modelId="{8E9839F5-280A-4B36-813C-4C6E53144DA3}" type="pres">
      <dgm:prSet presAssocID="{EDBA4D5B-40D5-40D3-B0C1-0C8F12A9B8B5}" presName="composite" presStyleCnt="0"/>
      <dgm:spPr/>
    </dgm:pt>
    <dgm:pt modelId="{74EDDF2F-0B3F-4939-8E93-75C7829C4F89}" type="pres">
      <dgm:prSet presAssocID="{EDBA4D5B-40D5-40D3-B0C1-0C8F12A9B8B5}" presName="imgShp" presStyleLbl="fgImgPlace1" presStyleIdx="0" presStyleCnt="1"/>
      <dgm:spPr/>
    </dgm:pt>
    <dgm:pt modelId="{202AF610-F6D4-4994-9978-766158B9B882}" type="pres">
      <dgm:prSet presAssocID="{EDBA4D5B-40D5-40D3-B0C1-0C8F12A9B8B5}" presName="txShp" presStyleLbl="node1" presStyleIdx="0" presStyleCnt="1" custScaleX="147764" custScaleY="100000" custLinFactNeighborX="-30675" custLinFactNeighborY="-2206">
        <dgm:presLayoutVars>
          <dgm:bulletEnabled val="1"/>
        </dgm:presLayoutVars>
      </dgm:prSet>
      <dgm:spPr/>
    </dgm:pt>
  </dgm:ptLst>
  <dgm:cxnLst>
    <dgm:cxn modelId="{FED84904-01F5-438D-9F05-9089C94E55CC}" type="presOf" srcId="{EDBA4D5B-40D5-40D3-B0C1-0C8F12A9B8B5}" destId="{202AF610-F6D4-4994-9978-766158B9B882}" srcOrd="0" destOrd="0" presId="urn:microsoft.com/office/officeart/2005/8/layout/vList3#4"/>
    <dgm:cxn modelId="{85917579-6E0E-4777-961F-3996F556AE9B}" type="presOf" srcId="{278FD2C2-E60D-41E0-B3D9-589BBC7C3006}" destId="{DE092D87-B5B7-4930-A2F2-E933DB3193F4}" srcOrd="0" destOrd="0" presId="urn:microsoft.com/office/officeart/2005/8/layout/vList3#4"/>
    <dgm:cxn modelId="{B4D793A4-0D59-41EC-B4D0-D6909C2F71C0}" srcId="{278FD2C2-E60D-41E0-B3D9-589BBC7C3006}" destId="{EDBA4D5B-40D5-40D3-B0C1-0C8F12A9B8B5}" srcOrd="0" destOrd="0" parTransId="{50D3E844-DE5A-4BCF-9603-AF7D09F5AF24}" sibTransId="{B9B11B04-C2C6-44AF-9B5F-B16FFEA3722F}"/>
    <dgm:cxn modelId="{ACEE8CAD-02C1-46A1-A37C-300CE87F1737}" type="presParOf" srcId="{DE092D87-B5B7-4930-A2F2-E933DB3193F4}" destId="{8E9839F5-280A-4B36-813C-4C6E53144DA3}" srcOrd="0" destOrd="0" presId="urn:microsoft.com/office/officeart/2005/8/layout/vList3#4"/>
    <dgm:cxn modelId="{067613BE-59B3-4CCD-8C68-B16C156BED1A}" type="presParOf" srcId="{8E9839F5-280A-4B36-813C-4C6E53144DA3}" destId="{74EDDF2F-0B3F-4939-8E93-75C7829C4F89}" srcOrd="0" destOrd="0" presId="urn:microsoft.com/office/officeart/2005/8/layout/vList3#4"/>
    <dgm:cxn modelId="{5BCF2E95-567F-4801-B055-A2A14296E224}" type="presParOf" srcId="{8E9839F5-280A-4B36-813C-4C6E53144DA3}" destId="{202AF610-F6D4-4994-9978-766158B9B882}" srcOrd="1" destOrd="0" presId="urn:microsoft.com/office/officeart/2005/8/layout/vList3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F1981E-A3FD-4407-9F9A-553B0AEB35A8}" type="doc">
      <dgm:prSet loTypeId="urn:microsoft.com/office/officeart/2005/8/layout/vList3#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ADB7D8BE-2B46-44F5-BFF7-CE43D9687870}">
      <dgm:prSet/>
      <dgm:spPr/>
      <dgm:t>
        <a:bodyPr/>
        <a:lstStyle/>
        <a:p>
          <a:pPr rtl="0" latinLnBrk="1"/>
          <a:r>
            <a:rPr lang="ko-KR"/>
            <a:t>소매치기범죄 수사</a:t>
          </a:r>
        </a:p>
      </dgm:t>
    </dgm:pt>
    <dgm:pt modelId="{9469279D-4666-4C81-9D5C-71818786C22B}" type="parTrans" cxnId="{C61728E4-DA9F-4FA2-B060-C669C9C1B253}">
      <dgm:prSet/>
      <dgm:spPr/>
      <dgm:t>
        <a:bodyPr/>
        <a:lstStyle/>
        <a:p>
          <a:pPr latinLnBrk="1"/>
          <a:endParaRPr lang="ko-KR" altLang="en-US"/>
        </a:p>
      </dgm:t>
    </dgm:pt>
    <dgm:pt modelId="{0566DFD4-CC6C-4A67-9DF0-DA02469C7882}" type="sibTrans" cxnId="{C61728E4-DA9F-4FA2-B060-C669C9C1B253}">
      <dgm:prSet/>
      <dgm:spPr/>
      <dgm:t>
        <a:bodyPr/>
        <a:lstStyle/>
        <a:p>
          <a:pPr latinLnBrk="1"/>
          <a:endParaRPr lang="ko-KR" altLang="en-US"/>
        </a:p>
      </dgm:t>
    </dgm:pt>
    <dgm:pt modelId="{3421FB89-4107-4874-9204-2610C497C4D4}" type="pres">
      <dgm:prSet presAssocID="{ECF1981E-A3FD-4407-9F9A-553B0AEB35A8}" presName="linearFlow" presStyleCnt="0">
        <dgm:presLayoutVars>
          <dgm:dir/>
          <dgm:resizeHandles val="exact"/>
        </dgm:presLayoutVars>
      </dgm:prSet>
      <dgm:spPr/>
    </dgm:pt>
    <dgm:pt modelId="{9FFFAD8C-C94B-4AAE-A181-6790B6AD6862}" type="pres">
      <dgm:prSet presAssocID="{ADB7D8BE-2B46-44F5-BFF7-CE43D9687870}" presName="composite" presStyleCnt="0"/>
      <dgm:spPr/>
    </dgm:pt>
    <dgm:pt modelId="{9BEEB9C8-9F79-47B3-8C27-6CE48B34CBCD}" type="pres">
      <dgm:prSet presAssocID="{ADB7D8BE-2B46-44F5-BFF7-CE43D9687870}" presName="imgShp" presStyleLbl="fgImgPlace1" presStyleIdx="0" presStyleCnt="1"/>
      <dgm:spPr/>
    </dgm:pt>
    <dgm:pt modelId="{0FF0EC58-C213-467E-8C2D-34ACE2435201}" type="pres">
      <dgm:prSet presAssocID="{ADB7D8BE-2B46-44F5-BFF7-CE43D9687870}" presName="txShp" presStyleLbl="node1" presStyleIdx="0" presStyleCnt="1" custScaleX="150376" custLinFactNeighborX="-31654" custLinFactNeighborY="-2489">
        <dgm:presLayoutVars>
          <dgm:bulletEnabled val="1"/>
        </dgm:presLayoutVars>
      </dgm:prSet>
      <dgm:spPr/>
    </dgm:pt>
  </dgm:ptLst>
  <dgm:cxnLst>
    <dgm:cxn modelId="{C1134F1F-E2C9-4A40-B820-10A090F607E5}" type="presOf" srcId="{ECF1981E-A3FD-4407-9F9A-553B0AEB35A8}" destId="{3421FB89-4107-4874-9204-2610C497C4D4}" srcOrd="0" destOrd="0" presId="urn:microsoft.com/office/officeart/2005/8/layout/vList3#5"/>
    <dgm:cxn modelId="{7459747B-EDE5-47B8-97A8-9D18D8F6B932}" type="presOf" srcId="{ADB7D8BE-2B46-44F5-BFF7-CE43D9687870}" destId="{0FF0EC58-C213-467E-8C2D-34ACE2435201}" srcOrd="0" destOrd="0" presId="urn:microsoft.com/office/officeart/2005/8/layout/vList3#5"/>
    <dgm:cxn modelId="{C61728E4-DA9F-4FA2-B060-C669C9C1B253}" srcId="{ECF1981E-A3FD-4407-9F9A-553B0AEB35A8}" destId="{ADB7D8BE-2B46-44F5-BFF7-CE43D9687870}" srcOrd="0" destOrd="0" parTransId="{9469279D-4666-4C81-9D5C-71818786C22B}" sibTransId="{0566DFD4-CC6C-4A67-9DF0-DA02469C7882}"/>
    <dgm:cxn modelId="{474895B8-031A-410E-8F06-327099C54DC2}" type="presParOf" srcId="{3421FB89-4107-4874-9204-2610C497C4D4}" destId="{9FFFAD8C-C94B-4AAE-A181-6790B6AD6862}" srcOrd="0" destOrd="0" presId="urn:microsoft.com/office/officeart/2005/8/layout/vList3#5"/>
    <dgm:cxn modelId="{4D1C70A0-F89F-4EC6-BB5F-B522204BE777}" type="presParOf" srcId="{9FFFAD8C-C94B-4AAE-A181-6790B6AD6862}" destId="{9BEEB9C8-9F79-47B3-8C27-6CE48B34CBCD}" srcOrd="0" destOrd="0" presId="urn:microsoft.com/office/officeart/2005/8/layout/vList3#5"/>
    <dgm:cxn modelId="{B454EDC6-770A-4897-B92B-5F743472D9DD}" type="presParOf" srcId="{9FFFAD8C-C94B-4AAE-A181-6790B6AD6862}" destId="{0FF0EC58-C213-467E-8C2D-34ACE2435201}" srcOrd="1" destOrd="0" presId="urn:microsoft.com/office/officeart/2005/8/layout/vList3#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DE139D1-764B-4817-A79B-691914883D54}" type="doc">
      <dgm:prSet loTypeId="urn:microsoft.com/office/officeart/2005/8/layout/vList3#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90E749A-D5F4-411A-8604-2C27D6199159}">
      <dgm:prSet/>
      <dgm:spPr/>
      <dgm:t>
        <a:bodyPr/>
        <a:lstStyle/>
        <a:p>
          <a:pPr rtl="0" latinLnBrk="1"/>
          <a:r>
            <a:rPr lang="ko-KR"/>
            <a:t>소매치기범 수사</a:t>
          </a:r>
        </a:p>
      </dgm:t>
    </dgm:pt>
    <dgm:pt modelId="{AA0DC3FC-A8A0-464C-AEE2-501A0687F28B}" type="parTrans" cxnId="{767DCF6E-DCC1-44E4-AF3C-07FED89DB193}">
      <dgm:prSet/>
      <dgm:spPr/>
      <dgm:t>
        <a:bodyPr/>
        <a:lstStyle/>
        <a:p>
          <a:pPr latinLnBrk="1"/>
          <a:endParaRPr lang="ko-KR" altLang="en-US"/>
        </a:p>
      </dgm:t>
    </dgm:pt>
    <dgm:pt modelId="{B4156530-FE91-4EA2-93D2-66954637257C}" type="sibTrans" cxnId="{767DCF6E-DCC1-44E4-AF3C-07FED89DB193}">
      <dgm:prSet/>
      <dgm:spPr/>
      <dgm:t>
        <a:bodyPr/>
        <a:lstStyle/>
        <a:p>
          <a:pPr latinLnBrk="1"/>
          <a:endParaRPr lang="ko-KR" altLang="en-US"/>
        </a:p>
      </dgm:t>
    </dgm:pt>
    <dgm:pt modelId="{5F23DA47-8889-40BD-8011-A77C9AB29E55}" type="pres">
      <dgm:prSet presAssocID="{6DE139D1-764B-4817-A79B-691914883D54}" presName="linearFlow" presStyleCnt="0">
        <dgm:presLayoutVars>
          <dgm:dir/>
          <dgm:resizeHandles val="exact"/>
        </dgm:presLayoutVars>
      </dgm:prSet>
      <dgm:spPr/>
    </dgm:pt>
    <dgm:pt modelId="{6FA43B60-7A51-480E-9BF8-7FBF4626380C}" type="pres">
      <dgm:prSet presAssocID="{490E749A-D5F4-411A-8604-2C27D6199159}" presName="composite" presStyleCnt="0"/>
      <dgm:spPr/>
    </dgm:pt>
    <dgm:pt modelId="{5EF209F3-99E1-4B8F-AEE4-8CB4FAD5C324}" type="pres">
      <dgm:prSet presAssocID="{490E749A-D5F4-411A-8604-2C27D6199159}" presName="imgShp" presStyleLbl="fgImgPlace1" presStyleIdx="0" presStyleCnt="1"/>
      <dgm:spPr/>
    </dgm:pt>
    <dgm:pt modelId="{F9CC0496-5572-48FD-8EFA-CA6D06FCFEEB}" type="pres">
      <dgm:prSet presAssocID="{490E749A-D5F4-411A-8604-2C27D6199159}" presName="txShp" presStyleLbl="node1" presStyleIdx="0" presStyleCnt="1" custScaleX="150376" custLinFactNeighborX="-29042" custLinFactNeighborY="-2489">
        <dgm:presLayoutVars>
          <dgm:bulletEnabled val="1"/>
        </dgm:presLayoutVars>
      </dgm:prSet>
      <dgm:spPr/>
    </dgm:pt>
  </dgm:ptLst>
  <dgm:cxnLst>
    <dgm:cxn modelId="{B67BE310-03D6-43ED-973E-CE5078A110B2}" type="presOf" srcId="{6DE139D1-764B-4817-A79B-691914883D54}" destId="{5F23DA47-8889-40BD-8011-A77C9AB29E55}" srcOrd="0" destOrd="0" presId="urn:microsoft.com/office/officeart/2005/8/layout/vList3#6"/>
    <dgm:cxn modelId="{E5D0E617-6352-46F0-A307-1A6DC20233C9}" type="presOf" srcId="{490E749A-D5F4-411A-8604-2C27D6199159}" destId="{F9CC0496-5572-48FD-8EFA-CA6D06FCFEEB}" srcOrd="0" destOrd="0" presId="urn:microsoft.com/office/officeart/2005/8/layout/vList3#6"/>
    <dgm:cxn modelId="{767DCF6E-DCC1-44E4-AF3C-07FED89DB193}" srcId="{6DE139D1-764B-4817-A79B-691914883D54}" destId="{490E749A-D5F4-411A-8604-2C27D6199159}" srcOrd="0" destOrd="0" parTransId="{AA0DC3FC-A8A0-464C-AEE2-501A0687F28B}" sibTransId="{B4156530-FE91-4EA2-93D2-66954637257C}"/>
    <dgm:cxn modelId="{644CF996-AA7F-4388-A5A0-C380BC07084F}" type="presParOf" srcId="{5F23DA47-8889-40BD-8011-A77C9AB29E55}" destId="{6FA43B60-7A51-480E-9BF8-7FBF4626380C}" srcOrd="0" destOrd="0" presId="urn:microsoft.com/office/officeart/2005/8/layout/vList3#6"/>
    <dgm:cxn modelId="{85CE8148-8811-468D-BB5E-543B13C2E7E7}" type="presParOf" srcId="{6FA43B60-7A51-480E-9BF8-7FBF4626380C}" destId="{5EF209F3-99E1-4B8F-AEE4-8CB4FAD5C324}" srcOrd="0" destOrd="0" presId="urn:microsoft.com/office/officeart/2005/8/layout/vList3#6"/>
    <dgm:cxn modelId="{71F65B68-E22C-43C6-AA67-0B2710C8F689}" type="presParOf" srcId="{6FA43B60-7A51-480E-9BF8-7FBF4626380C}" destId="{F9CC0496-5572-48FD-8EFA-CA6D06FCFEEB}" srcOrd="1" destOrd="0" presId="urn:microsoft.com/office/officeart/2005/8/layout/vList3#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2980929-0441-4F55-9235-E74F88A87B22}" type="doc">
      <dgm:prSet loTypeId="urn:microsoft.com/office/officeart/2005/8/layout/vList3#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770CB45-41D4-40AE-ACA5-3C080C3F29A5}">
      <dgm:prSet/>
      <dgm:spPr/>
      <dgm:t>
        <a:bodyPr/>
        <a:lstStyle/>
        <a:p>
          <a:pPr rtl="0" latinLnBrk="1"/>
          <a:r>
            <a:rPr lang="ko-KR" dirty="0"/>
            <a:t>절도범 </a:t>
          </a:r>
          <a:r>
            <a:rPr lang="ko-KR" dirty="0" err="1"/>
            <a:t>조사시</a:t>
          </a:r>
          <a:r>
            <a:rPr lang="ko-KR" dirty="0"/>
            <a:t> 유의사항</a:t>
          </a:r>
        </a:p>
      </dgm:t>
    </dgm:pt>
    <dgm:pt modelId="{2B48AA49-D7D5-43D9-B2CB-8A905BBA431A}" type="parTrans" cxnId="{FCA0EA20-633D-4588-AB07-FBB9BB235526}">
      <dgm:prSet/>
      <dgm:spPr/>
      <dgm:t>
        <a:bodyPr/>
        <a:lstStyle/>
        <a:p>
          <a:pPr latinLnBrk="1"/>
          <a:endParaRPr lang="ko-KR" altLang="en-US"/>
        </a:p>
      </dgm:t>
    </dgm:pt>
    <dgm:pt modelId="{AA8E5296-6D29-4C11-BEC1-3EA789DDB7DE}" type="sibTrans" cxnId="{FCA0EA20-633D-4588-AB07-FBB9BB235526}">
      <dgm:prSet/>
      <dgm:spPr/>
      <dgm:t>
        <a:bodyPr/>
        <a:lstStyle/>
        <a:p>
          <a:pPr latinLnBrk="1"/>
          <a:endParaRPr lang="ko-KR" altLang="en-US"/>
        </a:p>
      </dgm:t>
    </dgm:pt>
    <dgm:pt modelId="{D5692F16-AB76-4747-A405-41CC42D7FA48}" type="pres">
      <dgm:prSet presAssocID="{32980929-0441-4F55-9235-E74F88A87B22}" presName="linearFlow" presStyleCnt="0">
        <dgm:presLayoutVars>
          <dgm:dir/>
          <dgm:resizeHandles val="exact"/>
        </dgm:presLayoutVars>
      </dgm:prSet>
      <dgm:spPr/>
    </dgm:pt>
    <dgm:pt modelId="{B977B1A1-C88C-48EB-A2B6-CBBC39B1A575}" type="pres">
      <dgm:prSet presAssocID="{0770CB45-41D4-40AE-ACA5-3C080C3F29A5}" presName="composite" presStyleCnt="0"/>
      <dgm:spPr/>
    </dgm:pt>
    <dgm:pt modelId="{0D575CDE-65D8-46F2-8F31-5877F096FA1E}" type="pres">
      <dgm:prSet presAssocID="{0770CB45-41D4-40AE-ACA5-3C080C3F29A5}" presName="imgShp" presStyleLbl="fgImgPlace1" presStyleIdx="0" presStyleCnt="1"/>
      <dgm:spPr/>
    </dgm:pt>
    <dgm:pt modelId="{E9D20E28-766F-4C82-9A42-4E46F3AB6121}" type="pres">
      <dgm:prSet presAssocID="{0770CB45-41D4-40AE-ACA5-3C080C3F29A5}" presName="txShp" presStyleLbl="node1" presStyleIdx="0" presStyleCnt="1" custScaleX="150376" custLinFactNeighborX="-28063" custLinFactNeighborY="9150">
        <dgm:presLayoutVars>
          <dgm:bulletEnabled val="1"/>
        </dgm:presLayoutVars>
      </dgm:prSet>
      <dgm:spPr/>
    </dgm:pt>
  </dgm:ptLst>
  <dgm:cxnLst>
    <dgm:cxn modelId="{FCA0EA20-633D-4588-AB07-FBB9BB235526}" srcId="{32980929-0441-4F55-9235-E74F88A87B22}" destId="{0770CB45-41D4-40AE-ACA5-3C080C3F29A5}" srcOrd="0" destOrd="0" parTransId="{2B48AA49-D7D5-43D9-B2CB-8A905BBA431A}" sibTransId="{AA8E5296-6D29-4C11-BEC1-3EA789DDB7DE}"/>
    <dgm:cxn modelId="{B05E703D-A1F7-4469-9D8F-0D253FA5B9B4}" type="presOf" srcId="{32980929-0441-4F55-9235-E74F88A87B22}" destId="{D5692F16-AB76-4747-A405-41CC42D7FA48}" srcOrd="0" destOrd="0" presId="urn:microsoft.com/office/officeart/2005/8/layout/vList3#7"/>
    <dgm:cxn modelId="{A4AC06AE-89F2-40BD-B479-1B531D9834D4}" type="presOf" srcId="{0770CB45-41D4-40AE-ACA5-3C080C3F29A5}" destId="{E9D20E28-766F-4C82-9A42-4E46F3AB6121}" srcOrd="0" destOrd="0" presId="urn:microsoft.com/office/officeart/2005/8/layout/vList3#7"/>
    <dgm:cxn modelId="{88743328-EE8C-452F-A163-B42222AB3DDB}" type="presParOf" srcId="{D5692F16-AB76-4747-A405-41CC42D7FA48}" destId="{B977B1A1-C88C-48EB-A2B6-CBBC39B1A575}" srcOrd="0" destOrd="0" presId="urn:microsoft.com/office/officeart/2005/8/layout/vList3#7"/>
    <dgm:cxn modelId="{3A7A9616-6EB6-49DD-8E99-38E755AF0DCF}" type="presParOf" srcId="{B977B1A1-C88C-48EB-A2B6-CBBC39B1A575}" destId="{0D575CDE-65D8-46F2-8F31-5877F096FA1E}" srcOrd="0" destOrd="0" presId="urn:microsoft.com/office/officeart/2005/8/layout/vList3#7"/>
    <dgm:cxn modelId="{92A42EF8-A98C-47C2-99CE-13E9D6B7D747}" type="presParOf" srcId="{B977B1A1-C88C-48EB-A2B6-CBBC39B1A575}" destId="{E9D20E28-766F-4C82-9A42-4E46F3AB6121}" srcOrd="1" destOrd="0" presId="urn:microsoft.com/office/officeart/2005/8/layout/vList3#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5B60B4F-182A-4000-A935-1728E2412157}" type="doc">
      <dgm:prSet loTypeId="urn:microsoft.com/office/officeart/2005/8/layout/vList3#8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8A955CB9-046D-40F8-A95A-3740EF58F36D}">
      <dgm:prSet/>
      <dgm:spPr/>
      <dgm:t>
        <a:bodyPr/>
        <a:lstStyle/>
        <a:p>
          <a:pPr rtl="0" latinLnBrk="1"/>
          <a:r>
            <a:rPr lang="ko-KR" dirty="0"/>
            <a:t>절도범 </a:t>
          </a:r>
          <a:r>
            <a:rPr lang="ko-KR" dirty="0" err="1"/>
            <a:t>조사시</a:t>
          </a:r>
          <a:r>
            <a:rPr lang="ko-KR" dirty="0"/>
            <a:t> 유의사항</a:t>
          </a:r>
        </a:p>
      </dgm:t>
    </dgm:pt>
    <dgm:pt modelId="{9C432CF0-7BAB-4231-8A6C-115A6B576BB6}" type="parTrans" cxnId="{D399E975-5E05-4AD9-A6B4-621A4365B153}">
      <dgm:prSet/>
      <dgm:spPr/>
      <dgm:t>
        <a:bodyPr/>
        <a:lstStyle/>
        <a:p>
          <a:pPr latinLnBrk="1"/>
          <a:endParaRPr lang="ko-KR" altLang="en-US"/>
        </a:p>
      </dgm:t>
    </dgm:pt>
    <dgm:pt modelId="{B3D45ECD-F494-4B1D-96E7-B378C1F14179}" type="sibTrans" cxnId="{D399E975-5E05-4AD9-A6B4-621A4365B153}">
      <dgm:prSet/>
      <dgm:spPr/>
      <dgm:t>
        <a:bodyPr/>
        <a:lstStyle/>
        <a:p>
          <a:pPr latinLnBrk="1"/>
          <a:endParaRPr lang="ko-KR" altLang="en-US"/>
        </a:p>
      </dgm:t>
    </dgm:pt>
    <dgm:pt modelId="{91D1C059-FA1E-444D-96B8-A5F1B554D4E0}" type="pres">
      <dgm:prSet presAssocID="{D5B60B4F-182A-4000-A935-1728E2412157}" presName="linearFlow" presStyleCnt="0">
        <dgm:presLayoutVars>
          <dgm:dir/>
          <dgm:resizeHandles val="exact"/>
        </dgm:presLayoutVars>
      </dgm:prSet>
      <dgm:spPr/>
    </dgm:pt>
    <dgm:pt modelId="{80AF7E5D-A241-4858-AF58-6868B863E24C}" type="pres">
      <dgm:prSet presAssocID="{8A955CB9-046D-40F8-A95A-3740EF58F36D}" presName="composite" presStyleCnt="0"/>
      <dgm:spPr/>
    </dgm:pt>
    <dgm:pt modelId="{70755DDA-234E-4B22-9914-BC0640DBB2F5}" type="pres">
      <dgm:prSet presAssocID="{8A955CB9-046D-40F8-A95A-3740EF58F36D}" presName="imgShp" presStyleLbl="fgImgPlace1" presStyleIdx="0" presStyleCnt="1"/>
      <dgm:spPr/>
    </dgm:pt>
    <dgm:pt modelId="{3D46A716-85D7-468F-A79A-0B95F411219E}" type="pres">
      <dgm:prSet presAssocID="{8A955CB9-046D-40F8-A95A-3740EF58F36D}" presName="txShp" presStyleLbl="node1" presStyleIdx="0" presStyleCnt="1" custScaleX="150376" custLinFactNeighborX="-30348" custLinFactNeighborY="-2489">
        <dgm:presLayoutVars>
          <dgm:bulletEnabled val="1"/>
        </dgm:presLayoutVars>
      </dgm:prSet>
      <dgm:spPr/>
    </dgm:pt>
  </dgm:ptLst>
  <dgm:cxnLst>
    <dgm:cxn modelId="{502DCF43-AD68-437F-AD25-CCB9BA7C5633}" type="presOf" srcId="{D5B60B4F-182A-4000-A935-1728E2412157}" destId="{91D1C059-FA1E-444D-96B8-A5F1B554D4E0}" srcOrd="0" destOrd="0" presId="urn:microsoft.com/office/officeart/2005/8/layout/vList3#8"/>
    <dgm:cxn modelId="{D399E975-5E05-4AD9-A6B4-621A4365B153}" srcId="{D5B60B4F-182A-4000-A935-1728E2412157}" destId="{8A955CB9-046D-40F8-A95A-3740EF58F36D}" srcOrd="0" destOrd="0" parTransId="{9C432CF0-7BAB-4231-8A6C-115A6B576BB6}" sibTransId="{B3D45ECD-F494-4B1D-96E7-B378C1F14179}"/>
    <dgm:cxn modelId="{3643CEA0-909E-48AE-84AA-A85A9EA3E835}" type="presOf" srcId="{8A955CB9-046D-40F8-A95A-3740EF58F36D}" destId="{3D46A716-85D7-468F-A79A-0B95F411219E}" srcOrd="0" destOrd="0" presId="urn:microsoft.com/office/officeart/2005/8/layout/vList3#8"/>
    <dgm:cxn modelId="{E14864CE-B06B-400D-8C65-7C7C7082B651}" type="presParOf" srcId="{91D1C059-FA1E-444D-96B8-A5F1B554D4E0}" destId="{80AF7E5D-A241-4858-AF58-6868B863E24C}" srcOrd="0" destOrd="0" presId="urn:microsoft.com/office/officeart/2005/8/layout/vList3#8"/>
    <dgm:cxn modelId="{0E23D181-4814-4E77-AFB8-046BDBD7DC90}" type="presParOf" srcId="{80AF7E5D-A241-4858-AF58-6868B863E24C}" destId="{70755DDA-234E-4B22-9914-BC0640DBB2F5}" srcOrd="0" destOrd="0" presId="urn:microsoft.com/office/officeart/2005/8/layout/vList3#8"/>
    <dgm:cxn modelId="{F795C6C4-182A-4E13-9F60-00DDE5593CDF}" type="presParOf" srcId="{80AF7E5D-A241-4858-AF58-6868B863E24C}" destId="{3D46A716-85D7-468F-A79A-0B95F411219E}" srcOrd="1" destOrd="0" presId="urn:microsoft.com/office/officeart/2005/8/layout/vList3#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5F9E7-D709-443A-B892-6753637BF7C6}">
      <dsp:nvSpPr>
        <dsp:cNvPr id="0" name=""/>
        <dsp:cNvSpPr/>
      </dsp:nvSpPr>
      <dsp:spPr>
        <a:xfrm rot="10800000">
          <a:off x="-1" y="0"/>
          <a:ext cx="8219259" cy="5615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17" tIns="91440" rIns="170688" bIns="91440" numCol="1" spcCol="1270" anchor="ctr" anchorCtr="0">
          <a:noAutofit/>
        </a:bodyPr>
        <a:lstStyle/>
        <a:p>
          <a:pPr marL="0" lvl="0" indent="0" algn="ctr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400" kern="1200" dirty="0"/>
            <a:t>절도죄의 개념 및 수법</a:t>
          </a:r>
        </a:p>
      </dsp:txBody>
      <dsp:txXfrm rot="10800000">
        <a:off x="140380" y="0"/>
        <a:ext cx="8078878" cy="561525"/>
      </dsp:txXfrm>
    </dsp:sp>
    <dsp:sp modelId="{E2FE35AB-4EDD-4297-8FD5-2B1F636FEE9D}">
      <dsp:nvSpPr>
        <dsp:cNvPr id="0" name=""/>
        <dsp:cNvSpPr/>
      </dsp:nvSpPr>
      <dsp:spPr>
        <a:xfrm>
          <a:off x="1095962" y="274"/>
          <a:ext cx="561525" cy="56152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18561D-4BBD-4D21-A3D8-D61B4E581EBB}">
      <dsp:nvSpPr>
        <dsp:cNvPr id="0" name=""/>
        <dsp:cNvSpPr/>
      </dsp:nvSpPr>
      <dsp:spPr>
        <a:xfrm rot="10800000">
          <a:off x="-1" y="0"/>
          <a:ext cx="8291267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 dirty="0"/>
            <a:t>절도사건 수사과정</a:t>
          </a:r>
        </a:p>
      </dsp:txBody>
      <dsp:txXfrm rot="10800000">
        <a:off x="158364" y="0"/>
        <a:ext cx="8132902" cy="633462"/>
      </dsp:txXfrm>
    </dsp:sp>
    <dsp:sp modelId="{A9759FDD-7F19-43DE-92D3-89595C510A82}">
      <dsp:nvSpPr>
        <dsp:cNvPr id="0" name=""/>
        <dsp:cNvSpPr/>
      </dsp:nvSpPr>
      <dsp:spPr>
        <a:xfrm>
          <a:off x="1072055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18561D-4BBD-4D21-A3D8-D61B4E581EBB}">
      <dsp:nvSpPr>
        <dsp:cNvPr id="0" name=""/>
        <dsp:cNvSpPr/>
      </dsp:nvSpPr>
      <dsp:spPr>
        <a:xfrm rot="10800000">
          <a:off x="-1" y="0"/>
          <a:ext cx="8291267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 dirty="0"/>
            <a:t>절도사건 수사과정</a:t>
          </a:r>
        </a:p>
      </dsp:txBody>
      <dsp:txXfrm rot="10800000">
        <a:off x="158364" y="0"/>
        <a:ext cx="8132902" cy="633462"/>
      </dsp:txXfrm>
    </dsp:sp>
    <dsp:sp modelId="{A9759FDD-7F19-43DE-92D3-89595C510A82}">
      <dsp:nvSpPr>
        <dsp:cNvPr id="0" name=""/>
        <dsp:cNvSpPr/>
      </dsp:nvSpPr>
      <dsp:spPr>
        <a:xfrm>
          <a:off x="1072055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2AF610-F6D4-4994-9978-766158B9B882}">
      <dsp:nvSpPr>
        <dsp:cNvPr id="0" name=""/>
        <dsp:cNvSpPr/>
      </dsp:nvSpPr>
      <dsp:spPr>
        <a:xfrm rot="10800000">
          <a:off x="0" y="0"/>
          <a:ext cx="8147249" cy="63408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613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/>
            <a:t>차량절도범 수사</a:t>
          </a:r>
        </a:p>
      </dsp:txBody>
      <dsp:txXfrm rot="10800000">
        <a:off x="158520" y="0"/>
        <a:ext cx="7988729" cy="634082"/>
      </dsp:txXfrm>
    </dsp:sp>
    <dsp:sp modelId="{74EDDF2F-0B3F-4939-8E93-75C7829C4F89}">
      <dsp:nvSpPr>
        <dsp:cNvPr id="0" name=""/>
        <dsp:cNvSpPr/>
      </dsp:nvSpPr>
      <dsp:spPr>
        <a:xfrm>
          <a:off x="1071745" y="0"/>
          <a:ext cx="634082" cy="63408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0EC58-C213-467E-8C2D-34ACE2435201}">
      <dsp:nvSpPr>
        <dsp:cNvPr id="0" name=""/>
        <dsp:cNvSpPr/>
      </dsp:nvSpPr>
      <dsp:spPr>
        <a:xfrm rot="10800000">
          <a:off x="-1" y="0"/>
          <a:ext cx="8291267" cy="5615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17" tIns="91440" rIns="170688" bIns="91440" numCol="1" spcCol="1270" anchor="ctr" anchorCtr="0">
          <a:noAutofit/>
        </a:bodyPr>
        <a:lstStyle/>
        <a:p>
          <a:pPr marL="0" lvl="0" indent="0" algn="ctr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400" kern="1200"/>
            <a:t>소매치기범죄 수사</a:t>
          </a:r>
        </a:p>
      </dsp:txBody>
      <dsp:txXfrm rot="10800000">
        <a:off x="140380" y="0"/>
        <a:ext cx="8150886" cy="561525"/>
      </dsp:txXfrm>
    </dsp:sp>
    <dsp:sp modelId="{9BEEB9C8-9F79-47B3-8C27-6CE48B34CBCD}">
      <dsp:nvSpPr>
        <dsp:cNvPr id="0" name=""/>
        <dsp:cNvSpPr/>
      </dsp:nvSpPr>
      <dsp:spPr>
        <a:xfrm>
          <a:off x="1108024" y="274"/>
          <a:ext cx="561525" cy="56152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CC0496-5572-48FD-8EFA-CA6D06FCFEEB}">
      <dsp:nvSpPr>
        <dsp:cNvPr id="0" name=""/>
        <dsp:cNvSpPr/>
      </dsp:nvSpPr>
      <dsp:spPr>
        <a:xfrm rot="10800000">
          <a:off x="-1" y="0"/>
          <a:ext cx="8291267" cy="5615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17" tIns="91440" rIns="170688" bIns="91440" numCol="1" spcCol="1270" anchor="ctr" anchorCtr="0">
          <a:noAutofit/>
        </a:bodyPr>
        <a:lstStyle/>
        <a:p>
          <a:pPr marL="0" lvl="0" indent="0" algn="ctr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400" kern="1200"/>
            <a:t>소매치기범 수사</a:t>
          </a:r>
        </a:p>
      </dsp:txBody>
      <dsp:txXfrm rot="10800000">
        <a:off x="140380" y="0"/>
        <a:ext cx="8150886" cy="561525"/>
      </dsp:txXfrm>
    </dsp:sp>
    <dsp:sp modelId="{5EF209F3-99E1-4B8F-AEE4-8CB4FAD5C324}">
      <dsp:nvSpPr>
        <dsp:cNvPr id="0" name=""/>
        <dsp:cNvSpPr/>
      </dsp:nvSpPr>
      <dsp:spPr>
        <a:xfrm>
          <a:off x="1108024" y="274"/>
          <a:ext cx="561525" cy="56152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20E28-766F-4C82-9A42-4E46F3AB6121}">
      <dsp:nvSpPr>
        <dsp:cNvPr id="0" name=""/>
        <dsp:cNvSpPr/>
      </dsp:nvSpPr>
      <dsp:spPr>
        <a:xfrm rot="10800000">
          <a:off x="-1" y="619"/>
          <a:ext cx="8291267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800" kern="1200" dirty="0"/>
            <a:t>절도범 </a:t>
          </a:r>
          <a:r>
            <a:rPr lang="ko-KR" sz="2800" kern="1200" dirty="0" err="1"/>
            <a:t>조사시</a:t>
          </a:r>
          <a:r>
            <a:rPr lang="ko-KR" sz="2800" kern="1200" dirty="0"/>
            <a:t> 유의사항</a:t>
          </a:r>
        </a:p>
      </dsp:txBody>
      <dsp:txXfrm rot="10800000">
        <a:off x="158364" y="619"/>
        <a:ext cx="8132902" cy="633462"/>
      </dsp:txXfrm>
    </dsp:sp>
    <dsp:sp modelId="{0D575CDE-65D8-46F2-8F31-5877F096FA1E}">
      <dsp:nvSpPr>
        <dsp:cNvPr id="0" name=""/>
        <dsp:cNvSpPr/>
      </dsp:nvSpPr>
      <dsp:spPr>
        <a:xfrm>
          <a:off x="1072055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46A716-85D7-468F-A79A-0B95F411219E}">
      <dsp:nvSpPr>
        <dsp:cNvPr id="0" name=""/>
        <dsp:cNvSpPr/>
      </dsp:nvSpPr>
      <dsp:spPr>
        <a:xfrm rot="10800000">
          <a:off x="-1" y="0"/>
          <a:ext cx="8291267" cy="5615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17" tIns="91440" rIns="170688" bIns="91440" numCol="1" spcCol="1270" anchor="ctr" anchorCtr="0">
          <a:noAutofit/>
        </a:bodyPr>
        <a:lstStyle/>
        <a:p>
          <a:pPr marL="0" lvl="0" indent="0" algn="ctr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400" kern="1200" dirty="0"/>
            <a:t>절도범 </a:t>
          </a:r>
          <a:r>
            <a:rPr lang="ko-KR" altLang="en-US" sz="2400" kern="1200" dirty="0" err="1"/>
            <a:t>조사시</a:t>
          </a:r>
          <a:r>
            <a:rPr lang="ko-KR" altLang="en-US" sz="2400" kern="1200" dirty="0"/>
            <a:t> 유의사항</a:t>
          </a:r>
        </a:p>
      </dsp:txBody>
      <dsp:txXfrm rot="10800000">
        <a:off x="140380" y="0"/>
        <a:ext cx="8150886" cy="561525"/>
      </dsp:txXfrm>
    </dsp:sp>
    <dsp:sp modelId="{70755DDA-234E-4B22-9914-BC0640DBB2F5}">
      <dsp:nvSpPr>
        <dsp:cNvPr id="0" name=""/>
        <dsp:cNvSpPr/>
      </dsp:nvSpPr>
      <dsp:spPr>
        <a:xfrm>
          <a:off x="1108024" y="274"/>
          <a:ext cx="561525" cy="56152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4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5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6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#7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#8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r>
              <a:rPr lang="ko-KR" altLang="en-US" sz="4000" dirty="0"/>
              <a:t>과학수사론 제</a:t>
            </a:r>
            <a:r>
              <a:rPr lang="en-US" altLang="ko-KR" sz="4000" dirty="0"/>
              <a:t>14-3</a:t>
            </a:r>
            <a:r>
              <a:rPr lang="ko-KR" altLang="en-US" sz="4000" dirty="0"/>
              <a:t>주</a:t>
            </a:r>
            <a:br>
              <a:rPr lang="en-US" altLang="ko-KR" sz="3600" dirty="0"/>
            </a:br>
            <a:br>
              <a:rPr lang="en-US" altLang="ko-KR" sz="36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절도 사건의 수사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단순절도죄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3568" y="1484784"/>
            <a:ext cx="8291264" cy="55446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1600" dirty="0"/>
              <a:t>제 </a:t>
            </a:r>
            <a:r>
              <a:rPr lang="en-US" altLang="ko-KR" sz="1600" dirty="0"/>
              <a:t>329</a:t>
            </a:r>
            <a:r>
              <a:rPr lang="ko-KR" altLang="en-US" sz="1600" dirty="0"/>
              <a:t>조</a:t>
            </a:r>
            <a:r>
              <a:rPr lang="en-US" altLang="ko-KR" sz="1600" dirty="0"/>
              <a:t>(</a:t>
            </a:r>
            <a:r>
              <a:rPr lang="ko-KR" altLang="en-US" sz="1600" dirty="0"/>
              <a:t>절도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타인의 재물을 절취한 자는 </a:t>
            </a:r>
            <a:r>
              <a:rPr lang="en-US" altLang="ko-KR" sz="1600" dirty="0"/>
              <a:t>6</a:t>
            </a:r>
            <a:r>
              <a:rPr lang="ko-KR" altLang="en-US" sz="1600" dirty="0"/>
              <a:t>년 이하의 징역 또는 </a:t>
            </a:r>
            <a:r>
              <a:rPr lang="en-US" altLang="ko-KR" sz="1600" dirty="0"/>
              <a:t>1</a:t>
            </a:r>
            <a:r>
              <a:rPr lang="ko-KR" altLang="en-US" sz="1600" dirty="0" err="1"/>
              <a:t>천만원</a:t>
            </a:r>
            <a:r>
              <a:rPr lang="ko-KR" altLang="en-US" sz="1600" dirty="0"/>
              <a:t> 이하의 벌금에 처한다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 marL="457200" indent="-457200">
              <a:buAutoNum type="arabicPeriod"/>
            </a:pPr>
            <a:r>
              <a:rPr lang="ko-KR" altLang="en-US" sz="1600" dirty="0"/>
              <a:t>구성요건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1) </a:t>
            </a:r>
            <a:r>
              <a:rPr lang="ko-KR" altLang="en-US" sz="1600" dirty="0"/>
              <a:t>행위의 객체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타인이 점유하는 타인 소유의 재물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민법상 공동소유물은 형법상 타인의 소유물로 본다</a:t>
            </a:r>
            <a:r>
              <a:rPr lang="en-US" altLang="ko-KR" sz="1600" dirty="0"/>
              <a:t>.</a:t>
            </a:r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 err="1"/>
              <a:t>소지금지된</a:t>
            </a:r>
            <a:r>
              <a:rPr lang="ko-KR" altLang="en-US" sz="1600" dirty="0"/>
              <a:t> 금제품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금제물은</a:t>
            </a:r>
            <a:r>
              <a:rPr lang="ko-KR" altLang="en-US" sz="1600" dirty="0"/>
              <a:t> 객체가 되나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소유금지된</a:t>
            </a:r>
            <a:r>
              <a:rPr lang="ko-KR" altLang="en-US" sz="1600" dirty="0"/>
              <a:t> 것은 부정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공동점유는 </a:t>
            </a:r>
            <a:r>
              <a:rPr lang="ko-KR" altLang="en-US" sz="1600" dirty="0" err="1"/>
              <a:t>상위점유자에게는</a:t>
            </a:r>
            <a:r>
              <a:rPr lang="ko-KR" altLang="en-US" sz="1600" dirty="0"/>
              <a:t> 자기점유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하위점유자는</a:t>
            </a:r>
            <a:r>
              <a:rPr lang="ko-KR" altLang="en-US" sz="1600" dirty="0"/>
              <a:t> 타인점유</a:t>
            </a:r>
            <a:endParaRPr lang="en-US" altLang="ko-KR" sz="1600" dirty="0"/>
          </a:p>
          <a:p>
            <a:pPr marL="457200" indent="-457200">
              <a:buNone/>
            </a:pPr>
            <a:endParaRPr lang="en-US" altLang="ko-KR" sz="1600" dirty="0"/>
          </a:p>
          <a:p>
            <a:pPr marL="457200" indent="-457200">
              <a:buFont typeface="Wingdings" pitchFamily="2" charset="2"/>
              <a:buChar char="u"/>
            </a:pPr>
            <a:r>
              <a:rPr lang="ko-KR" altLang="en-US" sz="1600" dirty="0"/>
              <a:t>대판 </a:t>
            </a:r>
            <a:r>
              <a:rPr lang="en-US" altLang="ko-KR" sz="1600" dirty="0"/>
              <a:t>0998. 4. 24. 97</a:t>
            </a:r>
            <a:r>
              <a:rPr lang="ko-KR" altLang="en-US" sz="1600" dirty="0"/>
              <a:t>도 </a:t>
            </a:r>
            <a:r>
              <a:rPr lang="en-US" altLang="ko-KR" sz="1600" dirty="0"/>
              <a:t>3425</a:t>
            </a:r>
          </a:p>
          <a:p>
            <a:pPr marL="457200" indent="-45720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타인의 토지에 </a:t>
            </a:r>
            <a:r>
              <a:rPr lang="ko-KR" altLang="en-US" sz="1600" dirty="0" err="1"/>
              <a:t>권원없이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식재한</a:t>
            </a:r>
            <a:r>
              <a:rPr lang="ko-KR" altLang="en-US" sz="1600" dirty="0"/>
              <a:t> 수목의 소유권은 토지소유자에게 </a:t>
            </a:r>
            <a:r>
              <a:rPr lang="en-US" altLang="ko-KR" sz="1600" dirty="0"/>
              <a:t> </a:t>
            </a:r>
            <a:r>
              <a:rPr lang="ko-KR" altLang="en-US" sz="1600" dirty="0"/>
              <a:t>귀속하고</a:t>
            </a:r>
            <a:r>
              <a:rPr lang="en-US" altLang="ko-KR" sz="1600" dirty="0"/>
              <a:t>,</a:t>
            </a:r>
            <a:r>
              <a:rPr lang="ko-KR" altLang="en-US" sz="1600" dirty="0"/>
              <a:t> 권원에 의해 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</a:t>
            </a:r>
            <a:r>
              <a:rPr lang="ko-KR" altLang="en-US" sz="1600" dirty="0" err="1"/>
              <a:t>식재한</a:t>
            </a:r>
            <a:r>
              <a:rPr lang="ko-KR" altLang="en-US" sz="1600" dirty="0"/>
              <a:t> 경우에는 그 소유권은 </a:t>
            </a:r>
            <a:r>
              <a:rPr lang="ko-KR" altLang="en-US" sz="1600" dirty="0" err="1"/>
              <a:t>식재한</a:t>
            </a:r>
            <a:r>
              <a:rPr lang="ko-KR" altLang="en-US" sz="1600" dirty="0"/>
              <a:t> 자에게 있으므로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권원없이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식재한</a:t>
            </a:r>
            <a:r>
              <a:rPr lang="ko-KR" altLang="en-US" sz="1600" dirty="0"/>
              <a:t> 감나무에서 감을 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수확한 것은 절도죄에 해당한다</a:t>
            </a:r>
            <a:r>
              <a:rPr lang="en-US" altLang="ko-KR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7727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책임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상습절도</a:t>
            </a:r>
            <a:r>
              <a:rPr lang="en-US" altLang="ko-KR" sz="1600" dirty="0"/>
              <a:t>: </a:t>
            </a:r>
            <a:r>
              <a:rPr lang="ko-KR" altLang="en-US" sz="1600" dirty="0"/>
              <a:t>습벽으로 인해 책임이 가중되는 경우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충동조절장애</a:t>
            </a:r>
            <a:r>
              <a:rPr lang="en-US" altLang="ko-KR" sz="1600" dirty="0"/>
              <a:t>, </a:t>
            </a:r>
            <a:r>
              <a:rPr lang="ko-KR" altLang="en-US" sz="1600" dirty="0"/>
              <a:t>생리절도 등</a:t>
            </a:r>
            <a:endParaRPr lang="en-US" altLang="ko-KR" sz="1600" dirty="0"/>
          </a:p>
          <a:p>
            <a:pPr>
              <a:buFont typeface="Wingdings" pitchFamily="2" charset="2"/>
              <a:buChar char="u"/>
            </a:pPr>
            <a:r>
              <a:rPr lang="ko-KR" altLang="en-US" sz="1600" dirty="0"/>
              <a:t>대판 </a:t>
            </a:r>
            <a:r>
              <a:rPr lang="en-US" altLang="ko-KR" sz="1600" dirty="0"/>
              <a:t>2002. 5. 24. 2004</a:t>
            </a:r>
            <a:r>
              <a:rPr lang="ko-KR" altLang="en-US" sz="1600" dirty="0"/>
              <a:t>도 </a:t>
            </a:r>
            <a:r>
              <a:rPr lang="en-US" altLang="ko-KR" sz="1600" dirty="0"/>
              <a:t>1541</a:t>
            </a:r>
          </a:p>
          <a:p>
            <a:pPr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충동조절장애와 같은 성격적 결함은 심신장애에 해당하지 않지만</a:t>
            </a:r>
            <a:r>
              <a:rPr lang="en-US" altLang="ko-KR" sz="1600" dirty="0"/>
              <a:t>, </a:t>
            </a:r>
            <a:r>
              <a:rPr lang="ko-KR" altLang="en-US" sz="1600" dirty="0"/>
              <a:t>원래의 의미의 정신병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이 도벽의 원인이거나 그것이 매우 심하여 정신병을 가진 사람과 동등하다고 평가할 수 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있는 경우에는 그로 인한 절도범행은 심신장애에 의한 범행이 될 수 있다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미수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실행의 착수시기</a:t>
            </a:r>
            <a:r>
              <a:rPr lang="en-US" altLang="ko-KR" sz="1600" dirty="0"/>
              <a:t>: </a:t>
            </a:r>
            <a:r>
              <a:rPr lang="ko-KR" altLang="en-US" sz="1600" dirty="0"/>
              <a:t>절취할 재물을 물색하기 시작한 때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물색행위설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en-US" altLang="ko-KR" sz="1600" dirty="0"/>
              <a:t>                                    </a:t>
            </a:r>
            <a:r>
              <a:rPr lang="ko-KR" altLang="en-US" sz="1600" dirty="0"/>
              <a:t>절취에 밀접한 행위를 한 시점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밀접행위설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기수시기</a:t>
            </a:r>
            <a:r>
              <a:rPr lang="en-US" altLang="ko-KR" sz="1600" dirty="0"/>
              <a:t>: </a:t>
            </a:r>
            <a:r>
              <a:rPr lang="ko-KR" altLang="en-US" sz="1600" dirty="0"/>
              <a:t>통설</a:t>
            </a:r>
            <a:r>
              <a:rPr lang="en-US" altLang="ko-KR" sz="1600" dirty="0"/>
              <a:t>. </a:t>
            </a:r>
            <a:r>
              <a:rPr lang="ko-KR" altLang="en-US" sz="1600" dirty="0"/>
              <a:t>판례는 재물을 자기 또는 제 </a:t>
            </a:r>
            <a:r>
              <a:rPr lang="en-US" altLang="ko-KR" sz="1600" dirty="0"/>
              <a:t>3</a:t>
            </a:r>
            <a:r>
              <a:rPr lang="ko-KR" altLang="en-US" sz="1600" dirty="0"/>
              <a:t>자의 사실상의 지배하에 놓은 때라는 취득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                   </a:t>
            </a:r>
            <a:r>
              <a:rPr lang="ko-KR" altLang="en-US" sz="1600" dirty="0"/>
              <a:t>설에 따른다</a:t>
            </a:r>
            <a:r>
              <a:rPr lang="en-US" altLang="ko-KR" sz="1600" dirty="0"/>
              <a:t>.(</a:t>
            </a:r>
            <a:r>
              <a:rPr lang="ko-KR" altLang="en-US" sz="1600" dirty="0"/>
              <a:t>대판 </a:t>
            </a:r>
            <a:r>
              <a:rPr lang="en-US" altLang="ko-KR" sz="1600" dirty="0"/>
              <a:t>1964.12.8.)</a:t>
            </a:r>
            <a:endParaRPr lang="ko-KR" altLang="en-US" sz="16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ko-KR" altLang="en-US" sz="3200" dirty="0"/>
              <a:t>단순절도죄</a:t>
            </a:r>
          </a:p>
        </p:txBody>
      </p:sp>
    </p:spTree>
    <p:extLst>
      <p:ext uri="{BB962C8B-B14F-4D97-AF65-F5344CB8AC3E}">
        <p14:creationId xmlns:p14="http://schemas.microsoft.com/office/powerpoint/2010/main" val="1975667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052736"/>
            <a:ext cx="8640960" cy="55446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ko-KR" sz="1400" dirty="0"/>
              <a:t> </a:t>
            </a:r>
          </a:p>
          <a:p>
            <a:pPr>
              <a:buNone/>
            </a:pPr>
            <a:r>
              <a:rPr lang="en-US" altLang="ko-KR" sz="1600" dirty="0"/>
              <a:t>2) </a:t>
            </a:r>
            <a:r>
              <a:rPr lang="ko-KR" altLang="en-US" sz="1600" dirty="0"/>
              <a:t>실행행위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통설</a:t>
            </a:r>
            <a:r>
              <a:rPr lang="en-US" altLang="ko-KR" sz="1600" dirty="0"/>
              <a:t>. </a:t>
            </a:r>
            <a:r>
              <a:rPr lang="ko-KR" altLang="en-US" sz="1600" dirty="0"/>
              <a:t>판례</a:t>
            </a:r>
            <a:r>
              <a:rPr lang="en-US" altLang="ko-KR" sz="1600" dirty="0"/>
              <a:t>: </a:t>
            </a:r>
            <a:r>
              <a:rPr lang="ko-KR" altLang="en-US" sz="1600" dirty="0"/>
              <a:t>절취란  </a:t>
            </a:r>
            <a:r>
              <a:rPr lang="en-US" altLang="ko-KR" sz="1600" dirty="0"/>
              <a:t>‘</a:t>
            </a:r>
            <a:r>
              <a:rPr lang="ko-KR" altLang="en-US" sz="1600" dirty="0"/>
              <a:t>타인이 점유하고 있는 재물을 점유자의 의사에 반하여 그 점유를 </a:t>
            </a:r>
            <a:r>
              <a:rPr lang="ko-KR" altLang="en-US" sz="1600" dirty="0" err="1"/>
              <a:t>배제하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고 재물을 자기 또는 제 </a:t>
            </a:r>
            <a:r>
              <a:rPr lang="en-US" altLang="ko-KR" sz="1600" dirty="0"/>
              <a:t>3</a:t>
            </a:r>
            <a:r>
              <a:rPr lang="ko-KR" altLang="en-US" sz="1600" dirty="0"/>
              <a:t>자의 점유로 옮기는 것</a:t>
            </a:r>
            <a:r>
              <a:rPr lang="en-US" altLang="ko-KR" sz="1600" dirty="0"/>
              <a:t>’</a:t>
            </a:r>
            <a:r>
              <a:rPr lang="ko-KR" altLang="en-US" sz="1600" dirty="0"/>
              <a:t>으로 타인의 점유배제와 새로운 점유의 취득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을 내용으로 함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3) </a:t>
            </a:r>
            <a:r>
              <a:rPr lang="ko-KR" altLang="en-US" sz="1600" dirty="0" err="1"/>
              <a:t>주관적구성요건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타인의 재물을</a:t>
            </a:r>
            <a:r>
              <a:rPr lang="en-US" altLang="ko-KR" sz="1600" dirty="0"/>
              <a:t>, </a:t>
            </a:r>
            <a:r>
              <a:rPr lang="ko-KR" altLang="en-US" sz="1600" dirty="0"/>
              <a:t>권리자의 의사에 반한 </a:t>
            </a:r>
            <a:r>
              <a:rPr lang="ko-KR" altLang="en-US" sz="1600" dirty="0" err="1"/>
              <a:t>취거에</a:t>
            </a:r>
            <a:r>
              <a:rPr lang="ko-KR" altLang="en-US" sz="1600" dirty="0"/>
              <a:t> 대한 의욕 또는 인용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※ </a:t>
            </a:r>
            <a:r>
              <a:rPr lang="ko-KR" altLang="en-US" sz="1600" dirty="0"/>
              <a:t>타인의 재물을 자기의 재물로 오인한 경우 과실절도로 </a:t>
            </a:r>
            <a:r>
              <a:rPr lang="ko-KR" altLang="en-US" sz="1600" dirty="0" err="1"/>
              <a:t>불벌자기재물을</a:t>
            </a:r>
            <a:r>
              <a:rPr lang="ko-KR" altLang="en-US" sz="1600" dirty="0"/>
              <a:t> 타인의 재물로 오인한 경우 불능미수의 문제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4) </a:t>
            </a:r>
            <a:r>
              <a:rPr lang="ko-KR" altLang="en-US" sz="1600" dirty="0"/>
              <a:t>사용절도</a:t>
            </a:r>
            <a:r>
              <a:rPr lang="en-US" altLang="ko-KR" sz="1600" dirty="0"/>
              <a:t>: </a:t>
            </a:r>
            <a:r>
              <a:rPr lang="ko-KR" altLang="en-US" sz="1600" dirty="0"/>
              <a:t>타인의 재물을 무단으로 </a:t>
            </a:r>
            <a:r>
              <a:rPr lang="ko-KR" altLang="en-US" sz="1600" dirty="0" err="1"/>
              <a:t>취거하여</a:t>
            </a:r>
            <a:r>
              <a:rPr lang="ko-KR" altLang="en-US" sz="1600" dirty="0"/>
              <a:t> 일시적으로 사용한 후  반납하는 경우의 절도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※ </a:t>
            </a:r>
            <a:r>
              <a:rPr lang="ko-KR" altLang="en-US" sz="1600" dirty="0" err="1"/>
              <a:t>자동차불법사용죄</a:t>
            </a:r>
            <a:r>
              <a:rPr lang="ko-KR" altLang="en-US" sz="1600" dirty="0"/>
              <a:t> 신설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불법영득의사를 인정할 수 없기 때문에 구성요건 </a:t>
            </a:r>
            <a:r>
              <a:rPr lang="ko-KR" altLang="en-US" sz="1600" dirty="0" err="1"/>
              <a:t>해당성</a:t>
            </a:r>
            <a:r>
              <a:rPr lang="ko-KR" altLang="en-US" sz="1600" dirty="0"/>
              <a:t> 없음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요건</a:t>
            </a:r>
            <a:r>
              <a:rPr lang="en-US" altLang="ko-KR" sz="1600" dirty="0"/>
              <a:t>: . </a:t>
            </a:r>
            <a:r>
              <a:rPr lang="ko-KR" altLang="en-US" sz="1600" dirty="0"/>
              <a:t>재물을 </a:t>
            </a:r>
            <a:r>
              <a:rPr lang="ko-KR" altLang="en-US" sz="1600" dirty="0" err="1"/>
              <a:t>취거할</a:t>
            </a:r>
            <a:r>
              <a:rPr lang="ko-KR" altLang="en-US" sz="1600" dirty="0"/>
              <a:t> 당시 반환할 의사가 있어야 하며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           . </a:t>
            </a:r>
            <a:r>
              <a:rPr lang="ko-KR" altLang="en-US" sz="1600" dirty="0" err="1"/>
              <a:t>일시사용으로</a:t>
            </a:r>
            <a:r>
              <a:rPr lang="ko-KR" altLang="en-US" sz="1600" dirty="0"/>
              <a:t> 인해 재물의 가치가 현저히 감소하지 않아야 함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            . </a:t>
            </a:r>
            <a:r>
              <a:rPr lang="ko-KR" altLang="en-US" sz="1600" dirty="0"/>
              <a:t>장기간의 사용이 아닌 </a:t>
            </a:r>
            <a:r>
              <a:rPr lang="ko-KR" altLang="en-US" sz="1600" dirty="0" err="1"/>
              <a:t>일시사용이어야</a:t>
            </a:r>
            <a:r>
              <a:rPr lang="ko-KR" altLang="en-US" sz="1600" dirty="0"/>
              <a:t> 함 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</a:t>
            </a:r>
            <a:endParaRPr lang="ko-KR" altLang="en-US" sz="14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534380" y="332656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ko-KR" altLang="en-US" sz="3200" dirty="0"/>
              <a:t>단순절도죄</a:t>
            </a:r>
          </a:p>
        </p:txBody>
      </p:sp>
    </p:spTree>
    <p:extLst>
      <p:ext uri="{BB962C8B-B14F-4D97-AF65-F5344CB8AC3E}">
        <p14:creationId xmlns:p14="http://schemas.microsoft.com/office/powerpoint/2010/main" val="3386144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547260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1600" dirty="0" err="1"/>
              <a:t>친족상도례</a:t>
            </a:r>
            <a:r>
              <a:rPr lang="en-US" altLang="ko-KR" sz="1600" dirty="0"/>
              <a:t>: </a:t>
            </a:r>
            <a:r>
              <a:rPr lang="ko-KR" altLang="en-US" sz="1600" dirty="0"/>
              <a:t>제 </a:t>
            </a:r>
            <a:r>
              <a:rPr lang="en-US" altLang="ko-KR" sz="1600" dirty="0"/>
              <a:t>328</a:t>
            </a:r>
            <a:r>
              <a:rPr lang="ko-KR" altLang="en-US" sz="1600" dirty="0"/>
              <a:t>조 </a:t>
            </a:r>
            <a:r>
              <a:rPr lang="en-US" altLang="ko-KR" sz="1600" dirty="0"/>
              <a:t>1. 2. 3</a:t>
            </a:r>
            <a:r>
              <a:rPr lang="ko-KR" altLang="en-US" sz="1600" dirty="0"/>
              <a:t>항</a:t>
            </a:r>
            <a:endParaRPr lang="en-US" altLang="ko-KR" sz="1600" dirty="0"/>
          </a:p>
          <a:p>
            <a:pPr marL="457200" indent="-457200">
              <a:buAutoNum type="arabicPeriod"/>
            </a:pPr>
            <a:r>
              <a:rPr lang="ko-KR" altLang="en-US" sz="1600" dirty="0"/>
              <a:t>의의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강도죄와 </a:t>
            </a:r>
            <a:r>
              <a:rPr lang="ko-KR" altLang="en-US" sz="1600" dirty="0" err="1"/>
              <a:t>손괴죄를</a:t>
            </a:r>
            <a:r>
              <a:rPr lang="ko-KR" altLang="en-US" sz="1600" dirty="0"/>
              <a:t> 제외한 재산범죄에서 친족간의 범행에 대해 형을</a:t>
            </a:r>
            <a:r>
              <a:rPr lang="en-US" altLang="ko-KR" sz="1600" dirty="0"/>
              <a:t> </a:t>
            </a:r>
            <a:r>
              <a:rPr lang="ko-KR" altLang="en-US" sz="1600" dirty="0"/>
              <a:t>면제하거나 친고죄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로 하는 규정</a:t>
            </a:r>
            <a:endParaRPr lang="en-US" altLang="ko-KR" sz="1600" dirty="0"/>
          </a:p>
          <a:p>
            <a:pPr marL="457200" indent="-457200">
              <a:buNone/>
            </a:pP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2. </a:t>
            </a:r>
            <a:r>
              <a:rPr lang="ko-KR" altLang="en-US" sz="1600" dirty="0" err="1"/>
              <a:t>법적성격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인적처벌조각사유</a:t>
            </a:r>
            <a:r>
              <a:rPr lang="en-US" altLang="ko-KR" sz="1600" dirty="0"/>
              <a:t>( ‘</a:t>
            </a:r>
            <a:r>
              <a:rPr lang="ko-KR" altLang="en-US" sz="1600" dirty="0"/>
              <a:t>형을 면제한다</a:t>
            </a:r>
            <a:r>
              <a:rPr lang="en-US" altLang="ko-KR" sz="1600" dirty="0"/>
              <a:t>’)</a:t>
            </a:r>
          </a:p>
          <a:p>
            <a:pPr marL="457200" indent="-457200">
              <a:buNone/>
            </a:pPr>
            <a:r>
              <a:rPr lang="en-US" altLang="ko-KR" sz="1600" dirty="0"/>
              <a:t>  </a:t>
            </a:r>
            <a:r>
              <a:rPr lang="ko-KR" altLang="en-US" sz="1600" dirty="0"/>
              <a:t>예</a:t>
            </a:r>
            <a:r>
              <a:rPr lang="en-US" altLang="ko-KR" sz="1600" dirty="0"/>
              <a:t>) </a:t>
            </a:r>
            <a:r>
              <a:rPr lang="ko-KR" altLang="en-US" sz="1600" dirty="0"/>
              <a:t>갑과 을이 공동으로 갑의 아버지 </a:t>
            </a:r>
            <a:r>
              <a:rPr lang="en-US" altLang="ko-KR" sz="1600" dirty="0"/>
              <a:t>A</a:t>
            </a:r>
            <a:r>
              <a:rPr lang="ko-KR" altLang="en-US" sz="1600" dirty="0"/>
              <a:t>의 지갑을 절취한 경우 갑과 </a:t>
            </a:r>
            <a:r>
              <a:rPr lang="en-US" altLang="ko-KR" sz="1600" dirty="0"/>
              <a:t>A</a:t>
            </a:r>
            <a:r>
              <a:rPr lang="ko-KR" altLang="en-US" sz="1600" dirty="0"/>
              <a:t>사이에는 친족관계가 있으므로 갑에 대해서는 형벌이 면제</a:t>
            </a:r>
            <a:r>
              <a:rPr lang="en-US" altLang="ko-KR" sz="1600" dirty="0"/>
              <a:t>, </a:t>
            </a:r>
            <a:r>
              <a:rPr lang="ko-KR" altLang="en-US" sz="1600" dirty="0"/>
              <a:t>을과 </a:t>
            </a:r>
            <a:r>
              <a:rPr lang="en-US" altLang="ko-KR" sz="1600" dirty="0"/>
              <a:t>A</a:t>
            </a:r>
            <a:r>
              <a:rPr lang="ko-KR" altLang="en-US" sz="1600" dirty="0"/>
              <a:t>사이에는 친족관계가 없으므로 절도죄로 처벌</a:t>
            </a:r>
            <a:endParaRPr lang="en-US" altLang="ko-KR" sz="1600" dirty="0"/>
          </a:p>
          <a:p>
            <a:pPr marL="457200" indent="-457200">
              <a:buNone/>
            </a:pP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친족관계의 존재범위</a:t>
            </a:r>
            <a:r>
              <a:rPr lang="en-US" altLang="ko-KR" sz="1600" dirty="0"/>
              <a:t>: </a:t>
            </a:r>
            <a:r>
              <a:rPr lang="ko-KR" altLang="en-US" sz="1600" dirty="0"/>
              <a:t>소유자와 점유자 모두 사이에 존재해야 함</a:t>
            </a:r>
            <a:endParaRPr lang="en-US" altLang="ko-KR" sz="1600" dirty="0"/>
          </a:p>
          <a:p>
            <a:pPr marL="457200" indent="-457200">
              <a:buFont typeface="Wingdings" pitchFamily="2" charset="2"/>
              <a:buChar char="u"/>
            </a:pPr>
            <a:r>
              <a:rPr lang="ko-KR" altLang="en-US" sz="1600" dirty="0"/>
              <a:t>대판 </a:t>
            </a:r>
            <a:r>
              <a:rPr lang="en-US" altLang="ko-KR" sz="1600" dirty="0"/>
              <a:t>1980. 11. 11. 80</a:t>
            </a:r>
            <a:r>
              <a:rPr lang="ko-KR" altLang="en-US" sz="1600" dirty="0"/>
              <a:t>도 </a:t>
            </a:r>
            <a:r>
              <a:rPr lang="en-US" altLang="ko-KR" sz="1600" dirty="0"/>
              <a:t>131</a:t>
            </a:r>
          </a:p>
          <a:p>
            <a:pPr marL="457200" indent="-457200">
              <a:buNone/>
            </a:pPr>
            <a:r>
              <a:rPr lang="en-US" altLang="ko-KR" sz="1600" dirty="0"/>
              <a:t>   </a:t>
            </a:r>
            <a:r>
              <a:rPr lang="ko-KR" altLang="en-US" sz="1600" dirty="0" err="1"/>
              <a:t>친족상도례의</a:t>
            </a:r>
            <a:r>
              <a:rPr lang="ko-KR" altLang="en-US" sz="1600" dirty="0"/>
              <a:t> 규정은 절도범이 피해물건의 소유자나 점유자의 어느 일방과 사이에서만 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친족관계가 있는 경우 그 적용이 없다</a:t>
            </a:r>
            <a:r>
              <a:rPr lang="en-US" altLang="ko-KR" sz="1600" dirty="0"/>
              <a:t>.</a:t>
            </a:r>
          </a:p>
          <a:p>
            <a:pPr marL="457200" indent="-457200">
              <a:buNone/>
            </a:pP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4. </a:t>
            </a:r>
            <a:r>
              <a:rPr lang="ko-KR" altLang="en-US" sz="1600" dirty="0"/>
              <a:t>친족관계의 착오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착오는 구성요건과 위법성의 착오만이 범죄성립에 영향을 미침</a:t>
            </a:r>
            <a:endParaRPr lang="en-US" altLang="ko-KR" sz="1600" dirty="0"/>
          </a:p>
          <a:p>
            <a:pPr marL="457200" indent="-45720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따라서 </a:t>
            </a:r>
            <a:r>
              <a:rPr lang="ko-KR" altLang="en-US" sz="1600" dirty="0" err="1"/>
              <a:t>인적처벌조각사유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소추조건에</a:t>
            </a:r>
            <a:r>
              <a:rPr lang="ko-KR" altLang="en-US" sz="1600" dirty="0"/>
              <a:t> 대한 착오는 범죄성립에 영향을 미치지 못한다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ko-KR" altLang="en-US" sz="3200" dirty="0"/>
              <a:t>단순절도죄</a:t>
            </a:r>
          </a:p>
        </p:txBody>
      </p:sp>
    </p:spTree>
    <p:extLst>
      <p:ext uri="{BB962C8B-B14F-4D97-AF65-F5344CB8AC3E}">
        <p14:creationId xmlns:p14="http://schemas.microsoft.com/office/powerpoint/2010/main" val="1576866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467544" y="274638"/>
          <a:ext cx="8219256" cy="56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363272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1. </a:t>
            </a:r>
            <a:r>
              <a:rPr lang="ko-KR" altLang="en-US" sz="1600" dirty="0"/>
              <a:t>개념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자기소유</a:t>
            </a:r>
            <a:r>
              <a:rPr lang="en-US" altLang="ko-KR" sz="1600" dirty="0"/>
              <a:t>. </a:t>
            </a:r>
            <a:r>
              <a:rPr lang="ko-KR" altLang="en-US" sz="1600" dirty="0"/>
              <a:t>자기점유</a:t>
            </a:r>
            <a:r>
              <a:rPr lang="en-US" altLang="ko-KR" sz="1600" dirty="0"/>
              <a:t>: </a:t>
            </a:r>
            <a:r>
              <a:rPr lang="ko-KR" altLang="en-US" sz="1600" dirty="0"/>
              <a:t>범죄 </a:t>
            </a:r>
            <a:r>
              <a:rPr lang="ko-KR" altLang="en-US" sz="1600" dirty="0" err="1"/>
              <a:t>불성립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자기소유</a:t>
            </a:r>
            <a:r>
              <a:rPr lang="en-US" altLang="ko-KR" sz="1600" dirty="0"/>
              <a:t>. </a:t>
            </a:r>
            <a:r>
              <a:rPr lang="ko-KR" altLang="en-US" sz="1600" dirty="0"/>
              <a:t>타인점유</a:t>
            </a:r>
            <a:r>
              <a:rPr lang="en-US" altLang="ko-KR" sz="1600" dirty="0"/>
              <a:t>: </a:t>
            </a:r>
            <a:r>
              <a:rPr lang="ko-KR" altLang="en-US" sz="1600" dirty="0"/>
              <a:t>권리행사방해죄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타인소유</a:t>
            </a:r>
            <a:r>
              <a:rPr lang="en-US" altLang="ko-KR" sz="1600" dirty="0"/>
              <a:t>. </a:t>
            </a:r>
            <a:r>
              <a:rPr lang="ko-KR" altLang="en-US" sz="1600" dirty="0"/>
              <a:t>자기점유</a:t>
            </a:r>
            <a:r>
              <a:rPr lang="en-US" altLang="ko-KR" sz="1600" dirty="0"/>
              <a:t>: </a:t>
            </a:r>
            <a:r>
              <a:rPr lang="ko-KR" altLang="en-US" sz="1600" dirty="0"/>
              <a:t>횡령죄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타인소유</a:t>
            </a:r>
            <a:r>
              <a:rPr lang="en-US" altLang="ko-KR" sz="1600" dirty="0"/>
              <a:t>. </a:t>
            </a:r>
            <a:r>
              <a:rPr lang="ko-KR" altLang="en-US" sz="1600" dirty="0"/>
              <a:t>타인점유</a:t>
            </a:r>
            <a:r>
              <a:rPr lang="en-US" altLang="ko-KR" sz="1600" dirty="0"/>
              <a:t>: </a:t>
            </a:r>
            <a:r>
              <a:rPr lang="ko-KR" altLang="en-US" sz="1600" dirty="0"/>
              <a:t>절도죄</a:t>
            </a:r>
            <a:r>
              <a:rPr lang="en-US" altLang="ko-KR" sz="1600" dirty="0"/>
              <a:t>, </a:t>
            </a:r>
            <a:r>
              <a:rPr lang="ko-KR" altLang="en-US" sz="1600" dirty="0"/>
              <a:t>강도죄</a:t>
            </a:r>
            <a:r>
              <a:rPr lang="en-US" altLang="ko-KR" sz="1600" dirty="0"/>
              <a:t>, </a:t>
            </a:r>
            <a:r>
              <a:rPr lang="ko-KR" altLang="en-US" sz="1600" dirty="0"/>
              <a:t>사기죄</a:t>
            </a:r>
            <a:r>
              <a:rPr lang="en-US" altLang="ko-KR" sz="1600" dirty="0"/>
              <a:t>, </a:t>
            </a:r>
            <a:r>
              <a:rPr lang="ko-KR" altLang="en-US" sz="1600" dirty="0"/>
              <a:t>공갈죄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절도범의 수법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날치기</a:t>
            </a:r>
            <a:r>
              <a:rPr lang="en-US" altLang="ko-KR" sz="1600" dirty="0"/>
              <a:t>: </a:t>
            </a:r>
            <a:r>
              <a:rPr lang="ko-KR" altLang="en-US" sz="1600" dirty="0"/>
              <a:t>노상에서 타인의 신변에 있는 물건을 순간적으로 낚아챔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소매치기</a:t>
            </a:r>
            <a:r>
              <a:rPr lang="en-US" altLang="ko-KR" sz="1600" dirty="0"/>
              <a:t>: </a:t>
            </a:r>
            <a:r>
              <a:rPr lang="ko-KR" altLang="en-US" sz="1600" dirty="0"/>
              <a:t>타인의 주의산만을 틈타 기술적으로 절취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들치기</a:t>
            </a:r>
            <a:r>
              <a:rPr lang="en-US" altLang="ko-KR" sz="1600" dirty="0"/>
              <a:t>: </a:t>
            </a:r>
            <a:r>
              <a:rPr lang="ko-KR" altLang="en-US" sz="1600" dirty="0"/>
              <a:t>백화점 등 고객을 가장하여 상품을 훔치는 방법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방치물절도</a:t>
            </a:r>
            <a:r>
              <a:rPr lang="en-US" altLang="ko-KR" sz="1600" dirty="0"/>
              <a:t>: </a:t>
            </a:r>
            <a:r>
              <a:rPr lang="ko-KR" altLang="en-US" sz="1600" dirty="0"/>
              <a:t>옥외</a:t>
            </a:r>
            <a:r>
              <a:rPr lang="en-US" altLang="ko-KR" sz="1600" dirty="0"/>
              <a:t>. </a:t>
            </a:r>
            <a:r>
              <a:rPr lang="ko-KR" altLang="en-US" sz="1600" dirty="0"/>
              <a:t>노상방치 물건을 감시소홀을 틈타 훔치는 방법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침입절도</a:t>
            </a:r>
            <a:r>
              <a:rPr lang="en-US" altLang="ko-KR" sz="1600" dirty="0"/>
              <a:t>: </a:t>
            </a:r>
            <a:r>
              <a:rPr lang="ko-KR" altLang="en-US" sz="1600" dirty="0"/>
              <a:t>야간</a:t>
            </a:r>
            <a:r>
              <a:rPr lang="en-US" altLang="ko-KR" sz="1600" dirty="0"/>
              <a:t>, </a:t>
            </a:r>
            <a:r>
              <a:rPr lang="ko-KR" altLang="en-US" sz="1600" dirty="0"/>
              <a:t>주간에 건조물</a:t>
            </a:r>
            <a:r>
              <a:rPr lang="en-US" altLang="ko-KR" sz="1600" dirty="0"/>
              <a:t>, </a:t>
            </a:r>
            <a:r>
              <a:rPr lang="ko-KR" altLang="en-US" sz="1600" dirty="0"/>
              <a:t>방실</a:t>
            </a:r>
            <a:r>
              <a:rPr lang="en-US" altLang="ko-KR" sz="1600" dirty="0"/>
              <a:t>, </a:t>
            </a:r>
            <a:r>
              <a:rPr lang="ko-KR" altLang="en-US" sz="1600" dirty="0"/>
              <a:t>주거 등 침입 재물 절취</a:t>
            </a:r>
          </a:p>
        </p:txBody>
      </p:sp>
    </p:spTree>
    <p:extLst>
      <p:ext uri="{BB962C8B-B14F-4D97-AF65-F5344CB8AC3E}">
        <p14:creationId xmlns:p14="http://schemas.microsoft.com/office/powerpoint/2010/main" val="1464148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037315050"/>
              </p:ext>
            </p:extLst>
          </p:nvPr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196752"/>
            <a:ext cx="8363272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1. </a:t>
            </a:r>
            <a:r>
              <a:rPr lang="ko-KR" altLang="en-US" sz="1600" dirty="0"/>
              <a:t>현장중심수사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 </a:t>
            </a:r>
            <a:r>
              <a:rPr lang="ko-KR" altLang="en-US" sz="1600" dirty="0"/>
              <a:t>일정한 지역의 공지</a:t>
            </a:r>
            <a:r>
              <a:rPr lang="en-US" altLang="ko-KR" sz="1600" dirty="0"/>
              <a:t>. </a:t>
            </a:r>
            <a:r>
              <a:rPr lang="ko-KR" altLang="en-US" sz="1600" dirty="0"/>
              <a:t>하수 등의 수색에 의한 장물과 용구의 발견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부근 거주자로부터 범죄에 </a:t>
            </a:r>
            <a:r>
              <a:rPr lang="ko-KR" altLang="en-US" sz="1600" dirty="0" err="1"/>
              <a:t>관계있는</a:t>
            </a:r>
            <a:r>
              <a:rPr lang="ko-KR" altLang="en-US" sz="1600" dirty="0"/>
              <a:t> 사항의 탐문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범인이 사전에 들를만한 식당 등 전후의 행적수사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범인중심수사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수법에 의한 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인상착의에 의한 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 </a:t>
            </a:r>
            <a:r>
              <a:rPr lang="ko-KR" altLang="en-US" sz="1600" dirty="0"/>
              <a:t>범인추리에 의한 수사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피해자중심 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연고감</a:t>
            </a:r>
            <a:r>
              <a:rPr lang="ko-KR" altLang="en-US" sz="1600" dirty="0"/>
              <a:t> 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지리감</a:t>
            </a:r>
            <a:r>
              <a:rPr lang="ko-KR" altLang="en-US" sz="1600" dirty="0"/>
              <a:t> 수사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4. </a:t>
            </a:r>
            <a:r>
              <a:rPr lang="ko-KR" altLang="en-US" sz="1600" dirty="0" err="1"/>
              <a:t>피해품</a:t>
            </a:r>
            <a:r>
              <a:rPr lang="en-US" altLang="ko-KR" sz="1600" dirty="0"/>
              <a:t>( </a:t>
            </a:r>
            <a:r>
              <a:rPr lang="ko-KR" altLang="en-US" sz="1600" dirty="0"/>
              <a:t>장물</a:t>
            </a:r>
            <a:r>
              <a:rPr lang="en-US" altLang="ko-KR" sz="1600" dirty="0"/>
              <a:t>) </a:t>
            </a:r>
            <a:r>
              <a:rPr lang="ko-KR" altLang="en-US" sz="1600" dirty="0"/>
              <a:t>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절도사건수사에서 필수적인 수사내용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장물의 특징을 잘 파악</a:t>
            </a:r>
            <a:r>
              <a:rPr lang="en-US" altLang="ko-KR" sz="1600" dirty="0"/>
              <a:t>, </a:t>
            </a:r>
            <a:r>
              <a:rPr lang="ko-KR" altLang="en-US" sz="1600" dirty="0"/>
              <a:t>적절한 수배와 전당포 등 장물처분장소에 대한 광범위한 수사가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필요</a:t>
            </a:r>
          </a:p>
        </p:txBody>
      </p:sp>
    </p:spTree>
    <p:extLst>
      <p:ext uri="{BB962C8B-B14F-4D97-AF65-F5344CB8AC3E}">
        <p14:creationId xmlns:p14="http://schemas.microsoft.com/office/powerpoint/2010/main" val="699464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412776"/>
            <a:ext cx="8363272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5. </a:t>
            </a:r>
            <a:r>
              <a:rPr lang="ko-KR" altLang="en-US" sz="1600" dirty="0"/>
              <a:t>수법수사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절도는 수법범죄로 </a:t>
            </a:r>
            <a:r>
              <a:rPr lang="ko-KR" altLang="en-US" sz="1600" dirty="0" err="1"/>
              <a:t>상습성</a:t>
            </a:r>
            <a:r>
              <a:rPr lang="ko-KR" altLang="en-US" sz="1600" dirty="0"/>
              <a:t> 유무 판단하여 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상습성</a:t>
            </a:r>
            <a:r>
              <a:rPr lang="ko-KR" altLang="en-US" sz="1600" dirty="0"/>
              <a:t> 유무판단 자료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시간적 관계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장소적 관계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침입수단</a:t>
            </a:r>
            <a:r>
              <a:rPr lang="en-US" altLang="ko-KR" sz="1600" dirty="0"/>
              <a:t>. </a:t>
            </a:r>
            <a:r>
              <a:rPr lang="ko-KR" altLang="en-US" sz="1600" dirty="0"/>
              <a:t>방법</a:t>
            </a:r>
            <a:r>
              <a:rPr lang="en-US" altLang="ko-KR" sz="1600" dirty="0"/>
              <a:t>. </a:t>
            </a:r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물색상황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목적물 관계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기타 특이한 습벽 등 조사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103155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1124744"/>
            <a:ext cx="8219256" cy="532859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ko-KR" altLang="en-US" sz="1600" dirty="0"/>
              <a:t>차량절도 신고접수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피해일시</a:t>
            </a:r>
            <a:r>
              <a:rPr lang="en-US" altLang="ko-KR" sz="1600" dirty="0"/>
              <a:t>. </a:t>
            </a:r>
            <a:r>
              <a:rPr lang="ko-KR" altLang="en-US" sz="1600" dirty="0"/>
              <a:t>장소</a:t>
            </a:r>
            <a:r>
              <a:rPr lang="en-US" altLang="ko-KR" sz="1600" dirty="0"/>
              <a:t>, </a:t>
            </a:r>
            <a:r>
              <a:rPr lang="ko-KR" altLang="en-US" sz="1600" dirty="0"/>
              <a:t>차량특징</a:t>
            </a:r>
            <a:r>
              <a:rPr lang="en-US" altLang="ko-KR" sz="1600" dirty="0"/>
              <a:t>, </a:t>
            </a:r>
            <a:r>
              <a:rPr lang="ko-KR" altLang="en-US" sz="1600" dirty="0"/>
              <a:t>유류품 유무 조사 후 관내 수배</a:t>
            </a:r>
            <a:r>
              <a:rPr lang="en-US" altLang="ko-KR" sz="1600" dirty="0"/>
              <a:t>, </a:t>
            </a:r>
            <a:r>
              <a:rPr lang="ko-KR" altLang="en-US" sz="1600" dirty="0"/>
              <a:t>컴퓨터단말기 이용 도난차량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수배입력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- 2</a:t>
            </a:r>
            <a:r>
              <a:rPr lang="ko-KR" altLang="en-US" sz="1600" dirty="0" err="1"/>
              <a:t>륜차</a:t>
            </a:r>
            <a:r>
              <a:rPr lang="ko-KR" altLang="en-US" sz="1600" dirty="0"/>
              <a:t> 도난신고 </a:t>
            </a:r>
            <a:r>
              <a:rPr lang="ko-KR" altLang="en-US" sz="1600" dirty="0" err="1"/>
              <a:t>접수시</a:t>
            </a:r>
            <a:r>
              <a:rPr lang="ko-KR" altLang="en-US" sz="1600" dirty="0"/>
              <a:t> 차량번호와 차대번호까지 동시 입력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 err="1"/>
              <a:t>차량불심검문시</a:t>
            </a:r>
            <a:r>
              <a:rPr lang="ko-KR" altLang="en-US" sz="1600" dirty="0"/>
              <a:t> 유의사항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열쇠확인</a:t>
            </a:r>
            <a:r>
              <a:rPr lang="en-US" altLang="ko-KR" sz="1600" dirty="0"/>
              <a:t>, </a:t>
            </a:r>
            <a:r>
              <a:rPr lang="ko-KR" altLang="en-US" sz="1600" dirty="0"/>
              <a:t>자동차검사증</a:t>
            </a:r>
            <a:r>
              <a:rPr lang="en-US" altLang="ko-KR" sz="1600" dirty="0"/>
              <a:t>, </a:t>
            </a:r>
            <a:r>
              <a:rPr lang="ko-KR" altLang="en-US" sz="1600" dirty="0"/>
              <a:t>번호판 봉인여부</a:t>
            </a:r>
            <a:r>
              <a:rPr lang="en-US" altLang="ko-KR" sz="1600" dirty="0"/>
              <a:t>, </a:t>
            </a:r>
            <a:r>
              <a:rPr lang="ko-KR" altLang="en-US" sz="1600" dirty="0"/>
              <a:t>면허증</a:t>
            </a:r>
            <a:r>
              <a:rPr lang="en-US" altLang="ko-KR" sz="1600" dirty="0"/>
              <a:t> </a:t>
            </a:r>
            <a:r>
              <a:rPr lang="ko-KR" altLang="en-US" sz="1600" dirty="0"/>
              <a:t>등 확인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수배차량 발견 시 승차자 전원에 대한 </a:t>
            </a:r>
            <a:r>
              <a:rPr lang="ko-KR" altLang="en-US" sz="1600" dirty="0" err="1"/>
              <a:t>인적사항</a:t>
            </a:r>
            <a:r>
              <a:rPr lang="ko-KR" altLang="en-US" sz="1600" dirty="0"/>
              <a:t> 및 승차경위 확인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방치차량 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차량용조회기</a:t>
            </a:r>
            <a:r>
              <a:rPr lang="en-US" altLang="ko-KR" sz="1600" dirty="0"/>
              <a:t>( M.D.T), </a:t>
            </a:r>
            <a:r>
              <a:rPr lang="ko-KR" altLang="en-US" sz="1600" dirty="0" err="1"/>
              <a:t>휴대용조회기</a:t>
            </a:r>
            <a:r>
              <a:rPr lang="en-US" altLang="ko-KR" sz="1600" dirty="0"/>
              <a:t>(H.D.T), </a:t>
            </a:r>
            <a:r>
              <a:rPr lang="ko-KR" altLang="en-US" sz="1600" dirty="0"/>
              <a:t>차량자동판독기 활용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도난차량 발견 시 피해자 </a:t>
            </a:r>
            <a:r>
              <a:rPr lang="ko-KR" altLang="en-US" sz="1600" dirty="0" err="1"/>
              <a:t>환부전에</a:t>
            </a:r>
            <a:r>
              <a:rPr lang="ko-KR" altLang="en-US" sz="1600" dirty="0"/>
              <a:t> 유류지문 채취</a:t>
            </a:r>
            <a:r>
              <a:rPr lang="en-US" altLang="ko-KR" sz="1600" dirty="0"/>
              <a:t>, </a:t>
            </a:r>
            <a:r>
              <a:rPr lang="ko-KR" altLang="en-US" sz="1600" dirty="0"/>
              <a:t>현장부근탐문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필요시</a:t>
            </a:r>
            <a:r>
              <a:rPr lang="ko-KR" altLang="en-US" sz="1600" dirty="0"/>
              <a:t> 현장에 대한 잠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 err="1"/>
              <a:t>복실시로</a:t>
            </a:r>
            <a:r>
              <a:rPr lang="ko-KR" altLang="en-US" sz="1600" dirty="0"/>
              <a:t> 범인검거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4. </a:t>
            </a:r>
            <a:r>
              <a:rPr lang="ko-KR" altLang="en-US" sz="1600" dirty="0"/>
              <a:t>차량번호자동판독기</a:t>
            </a:r>
            <a:r>
              <a:rPr lang="en-US" altLang="ko-KR" sz="1600" dirty="0"/>
              <a:t>( AVNI )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포착된 차량번호 판독 후 자동검색</a:t>
            </a:r>
            <a:r>
              <a:rPr lang="en-US" altLang="ko-KR" sz="1600" dirty="0"/>
              <a:t>, </a:t>
            </a:r>
            <a:r>
              <a:rPr lang="ko-KR" altLang="en-US" sz="1600" dirty="0"/>
              <a:t>검문소 단말기와 </a:t>
            </a:r>
            <a:r>
              <a:rPr lang="ko-KR" altLang="en-US" sz="1600" dirty="0" err="1"/>
              <a:t>경광등</a:t>
            </a:r>
            <a:r>
              <a:rPr lang="ko-KR" altLang="en-US" sz="1600" dirty="0"/>
              <a:t> 표시</a:t>
            </a:r>
          </a:p>
        </p:txBody>
      </p:sp>
    </p:spTree>
    <p:extLst>
      <p:ext uri="{BB962C8B-B14F-4D97-AF65-F5344CB8AC3E}">
        <p14:creationId xmlns:p14="http://schemas.microsoft.com/office/powerpoint/2010/main" val="221227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56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1119112"/>
            <a:ext cx="8291264" cy="576064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ko-KR" altLang="en-US" sz="1600" dirty="0"/>
              <a:t>개설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소매치기는 검거보다 예방이 중요</a:t>
            </a:r>
            <a:r>
              <a:rPr lang="en-US" altLang="ko-KR" sz="1600" dirty="0"/>
              <a:t>, </a:t>
            </a:r>
            <a:r>
              <a:rPr lang="ko-KR" altLang="en-US" sz="1600" dirty="0"/>
              <a:t>현장에서 검거하지 않으면 피해자나 물적 증거의 확보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가 어렵다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기초자료를 바탕으로 검거를 위한 인원</a:t>
            </a:r>
            <a:r>
              <a:rPr lang="en-US" altLang="ko-KR" sz="1600" dirty="0"/>
              <a:t>. </a:t>
            </a:r>
            <a:r>
              <a:rPr lang="ko-KR" altLang="en-US" sz="1600" dirty="0"/>
              <a:t>장비 확보 후 잠복근무 실시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대부분의 소매치기는 승용차</a:t>
            </a:r>
            <a:r>
              <a:rPr lang="en-US" altLang="ko-KR" sz="1600" dirty="0"/>
              <a:t>, </a:t>
            </a:r>
            <a:r>
              <a:rPr lang="ko-KR" altLang="en-US" sz="1600" dirty="0"/>
              <a:t>노상에서 발생하므로 현장보존 곤란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소매치기 실태파악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관내 소매치기 발생에 대한 실태파악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빈발 장소</a:t>
            </a:r>
            <a:r>
              <a:rPr lang="en-US" altLang="ko-KR" sz="1600" dirty="0"/>
              <a:t>. </a:t>
            </a:r>
            <a:r>
              <a:rPr lang="ko-KR" altLang="en-US" sz="1600" dirty="0"/>
              <a:t>시간대</a:t>
            </a:r>
            <a:r>
              <a:rPr lang="en-US" altLang="ko-KR" sz="1600" dirty="0"/>
              <a:t>. </a:t>
            </a:r>
            <a:r>
              <a:rPr lang="ko-KR" altLang="en-US" sz="1600" dirty="0"/>
              <a:t>수법</a:t>
            </a:r>
            <a:r>
              <a:rPr lang="en-US" altLang="ko-KR" sz="1600" dirty="0"/>
              <a:t>. </a:t>
            </a:r>
            <a:r>
              <a:rPr lang="ko-KR" altLang="en-US" sz="1600" dirty="0"/>
              <a:t>피해자 층</a:t>
            </a:r>
            <a:r>
              <a:rPr lang="en-US" altLang="ko-KR" sz="1600" dirty="0"/>
              <a:t>, </a:t>
            </a:r>
            <a:r>
              <a:rPr lang="ko-KR" altLang="en-US" sz="1600" dirty="0"/>
              <a:t>오일장</a:t>
            </a:r>
            <a:r>
              <a:rPr lang="en-US" altLang="ko-KR" sz="1600" dirty="0"/>
              <a:t>, </a:t>
            </a:r>
            <a:r>
              <a:rPr lang="ko-KR" altLang="en-US" sz="1600" dirty="0"/>
              <a:t>백화점</a:t>
            </a:r>
            <a:r>
              <a:rPr lang="en-US" altLang="ko-KR" sz="1600" dirty="0"/>
              <a:t>, </a:t>
            </a:r>
            <a:r>
              <a:rPr lang="ko-KR" altLang="en-US" sz="1600" dirty="0"/>
              <a:t>야구장</a:t>
            </a:r>
            <a:r>
              <a:rPr lang="en-US" altLang="ko-KR" sz="1600" dirty="0"/>
              <a:t>, </a:t>
            </a:r>
            <a:r>
              <a:rPr lang="ko-KR" altLang="en-US" sz="1600" dirty="0"/>
              <a:t>세일 등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 err="1"/>
              <a:t>소매치기범</a:t>
            </a:r>
            <a:r>
              <a:rPr lang="ko-KR" altLang="en-US" sz="1600" dirty="0"/>
              <a:t> 검거시기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장물을 빼내는 순간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공범에게 장물을 인도하는 순간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장물을 빼내는 것을 보지 못하였을 경우</a:t>
            </a:r>
            <a:r>
              <a:rPr lang="en-US" altLang="ko-KR" sz="1600" dirty="0"/>
              <a:t>, </a:t>
            </a:r>
            <a:r>
              <a:rPr lang="ko-KR" altLang="en-US" sz="1600" dirty="0"/>
              <a:t>피해 확인 후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미수범인 경우</a:t>
            </a:r>
            <a:r>
              <a:rPr lang="en-US" altLang="ko-KR" sz="1600" dirty="0"/>
              <a:t>: </a:t>
            </a:r>
            <a:r>
              <a:rPr lang="ko-KR" altLang="en-US" sz="1600" dirty="0"/>
              <a:t>가방 등을 잘랐을 때</a:t>
            </a:r>
            <a:r>
              <a:rPr lang="en-US" altLang="ko-KR" sz="1600" dirty="0"/>
              <a:t>, </a:t>
            </a:r>
            <a:r>
              <a:rPr lang="ko-KR" altLang="en-US" sz="1600" dirty="0"/>
              <a:t>옷</a:t>
            </a:r>
            <a:r>
              <a:rPr lang="en-US" altLang="ko-KR" sz="1600" dirty="0"/>
              <a:t>. </a:t>
            </a:r>
            <a:r>
              <a:rPr lang="ko-KR" altLang="en-US" sz="1600" dirty="0"/>
              <a:t>가방에 손이 들어갔을 때</a:t>
            </a:r>
          </a:p>
        </p:txBody>
      </p:sp>
    </p:spTree>
    <p:extLst>
      <p:ext uri="{BB962C8B-B14F-4D97-AF65-F5344CB8AC3E}">
        <p14:creationId xmlns:p14="http://schemas.microsoft.com/office/powerpoint/2010/main" val="3545516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56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4. </a:t>
            </a:r>
            <a:r>
              <a:rPr lang="ko-KR" altLang="en-US" sz="1600" dirty="0"/>
              <a:t>소매치기의 수법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째고빼기</a:t>
            </a:r>
            <a:r>
              <a:rPr lang="en-US" altLang="ko-KR" sz="1600" dirty="0"/>
              <a:t>: </a:t>
            </a:r>
            <a:r>
              <a:rPr lang="ko-KR" altLang="en-US" sz="1600" dirty="0"/>
              <a:t>포켓</a:t>
            </a:r>
            <a:r>
              <a:rPr lang="en-US" altLang="ko-KR" sz="1600" dirty="0"/>
              <a:t>. </a:t>
            </a:r>
            <a:r>
              <a:rPr lang="ko-KR" altLang="en-US" sz="1600" dirty="0"/>
              <a:t>핸드백</a:t>
            </a:r>
            <a:r>
              <a:rPr lang="en-US" altLang="ko-KR" sz="1600" dirty="0"/>
              <a:t> </a:t>
            </a:r>
            <a:r>
              <a:rPr lang="ko-KR" altLang="en-US" sz="1600" dirty="0"/>
              <a:t>등을 째고 훔치는 수법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끊고 채기</a:t>
            </a:r>
            <a:r>
              <a:rPr lang="en-US" altLang="ko-KR" sz="1600" dirty="0"/>
              <a:t>: </a:t>
            </a:r>
            <a:r>
              <a:rPr lang="ko-KR" altLang="en-US" sz="1600" dirty="0"/>
              <a:t>목걸이</a:t>
            </a:r>
            <a:r>
              <a:rPr lang="en-US" altLang="ko-KR" sz="1600" dirty="0"/>
              <a:t>. </a:t>
            </a:r>
            <a:r>
              <a:rPr lang="ko-KR" altLang="en-US" sz="1600" dirty="0"/>
              <a:t>시계줄 등을 끊고 절취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줄띠풀기</a:t>
            </a:r>
            <a:r>
              <a:rPr lang="en-US" altLang="ko-KR" sz="1600" dirty="0"/>
              <a:t>: </a:t>
            </a:r>
            <a:r>
              <a:rPr lang="ko-KR" altLang="en-US" sz="1600" dirty="0"/>
              <a:t>목걸이</a:t>
            </a:r>
            <a:r>
              <a:rPr lang="en-US" altLang="ko-KR" sz="1600" dirty="0"/>
              <a:t>. </a:t>
            </a:r>
            <a:r>
              <a:rPr lang="ko-KR" altLang="en-US" sz="1600" dirty="0"/>
              <a:t>시계줄 등을 풀어 절취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맨손빼기</a:t>
            </a:r>
            <a:r>
              <a:rPr lang="en-US" altLang="ko-KR" sz="1600" dirty="0"/>
              <a:t>: </a:t>
            </a:r>
            <a:r>
              <a:rPr lang="ko-KR" altLang="en-US" sz="1600" dirty="0"/>
              <a:t>맨손으로 호주머니의 금품을 빼내는 방법</a:t>
            </a:r>
            <a:r>
              <a:rPr lang="en-US" altLang="ko-KR" sz="1600" dirty="0"/>
              <a:t>(</a:t>
            </a:r>
            <a:r>
              <a:rPr lang="ko-KR" altLang="en-US" sz="1600" dirty="0"/>
              <a:t>소매치기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기타</a:t>
            </a:r>
            <a:r>
              <a:rPr lang="en-US" altLang="ko-KR" sz="1600" dirty="0"/>
              <a:t>: </a:t>
            </a:r>
            <a:r>
              <a:rPr lang="ko-KR" altLang="en-US" sz="1600" dirty="0"/>
              <a:t>시비를 걸고 싸우는 순간 공범이 만류하는 척하며 절취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※ </a:t>
            </a:r>
            <a:r>
              <a:rPr lang="ko-KR" altLang="en-US" sz="1600" dirty="0"/>
              <a:t>소매치기 은어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. </a:t>
            </a:r>
            <a:r>
              <a:rPr lang="ko-KR" altLang="en-US" sz="1600" dirty="0" err="1"/>
              <a:t>깝지</a:t>
            </a:r>
            <a:r>
              <a:rPr lang="en-US" altLang="ko-KR" sz="1600" dirty="0"/>
              <a:t>: </a:t>
            </a:r>
            <a:r>
              <a:rPr lang="ko-KR" altLang="en-US" sz="1600" dirty="0"/>
              <a:t>절취한 피해자의 지갑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. </a:t>
            </a:r>
            <a:r>
              <a:rPr lang="ko-KR" altLang="en-US" sz="1600" dirty="0"/>
              <a:t>바가지</a:t>
            </a:r>
            <a:r>
              <a:rPr lang="en-US" altLang="ko-KR" sz="1600" dirty="0"/>
              <a:t>: </a:t>
            </a:r>
            <a:r>
              <a:rPr lang="ko-KR" altLang="en-US" sz="1600" dirty="0"/>
              <a:t>범행대상이 되는 부녀자의 핸드백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. </a:t>
            </a:r>
            <a:r>
              <a:rPr lang="ko-KR" altLang="en-US" sz="1600" dirty="0"/>
              <a:t>필</a:t>
            </a:r>
            <a:r>
              <a:rPr lang="en-US" altLang="ko-KR" sz="1600" dirty="0"/>
              <a:t>: </a:t>
            </a:r>
            <a:r>
              <a:rPr lang="ko-KR" altLang="en-US" sz="1600" dirty="0"/>
              <a:t>범행에 사용하는 면도칼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. </a:t>
            </a:r>
            <a:r>
              <a:rPr lang="ko-KR" altLang="en-US" sz="1600" dirty="0" err="1"/>
              <a:t>도꾸다이</a:t>
            </a:r>
            <a:r>
              <a:rPr lang="en-US" altLang="ko-KR" sz="1600" dirty="0"/>
              <a:t>: </a:t>
            </a:r>
            <a:r>
              <a:rPr lang="ko-KR" altLang="en-US" sz="1600" dirty="0"/>
              <a:t>단독 소매치기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. </a:t>
            </a:r>
            <a:r>
              <a:rPr lang="ko-KR" altLang="en-US" sz="1600" dirty="0"/>
              <a:t>곰</a:t>
            </a:r>
            <a:r>
              <a:rPr lang="en-US" altLang="ko-KR" sz="1600" dirty="0"/>
              <a:t>: </a:t>
            </a:r>
            <a:r>
              <a:rPr lang="ko-KR" altLang="en-US" sz="1600" dirty="0"/>
              <a:t>형사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. </a:t>
            </a:r>
            <a:r>
              <a:rPr lang="ko-KR" altLang="en-US" sz="1600" dirty="0" err="1"/>
              <a:t>학고</a:t>
            </a:r>
            <a:r>
              <a:rPr lang="en-US" altLang="ko-KR" sz="1600" dirty="0"/>
              <a:t>: </a:t>
            </a:r>
            <a:r>
              <a:rPr lang="ko-KR" altLang="en-US" sz="1600" dirty="0"/>
              <a:t>범행이 주로 이루어지는 시내버스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. </a:t>
            </a:r>
            <a:r>
              <a:rPr lang="ko-KR" altLang="en-US" sz="1600" dirty="0"/>
              <a:t>땅굴</a:t>
            </a:r>
            <a:r>
              <a:rPr lang="en-US" altLang="ko-KR" sz="1600" dirty="0"/>
              <a:t>: </a:t>
            </a:r>
            <a:r>
              <a:rPr lang="ko-KR" altLang="en-US" sz="1600" dirty="0"/>
              <a:t>지하철</a:t>
            </a:r>
          </a:p>
        </p:txBody>
      </p:sp>
    </p:spTree>
    <p:extLst>
      <p:ext uri="{BB962C8B-B14F-4D97-AF65-F5344CB8AC3E}">
        <p14:creationId xmlns:p14="http://schemas.microsoft.com/office/powerpoint/2010/main" val="2355228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1124744"/>
            <a:ext cx="8291264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/>
              <a:t>1. </a:t>
            </a:r>
            <a:r>
              <a:rPr lang="ko-KR" altLang="en-US" sz="1400"/>
              <a:t>범행의 </a:t>
            </a:r>
            <a:r>
              <a:rPr lang="ko-KR" altLang="en-US" sz="1400" dirty="0"/>
              <a:t>동기 조사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곤궁</a:t>
            </a:r>
            <a:r>
              <a:rPr lang="en-US" altLang="ko-KR" sz="1400" dirty="0"/>
              <a:t>, </a:t>
            </a:r>
            <a:r>
              <a:rPr lang="ko-KR" altLang="en-US" sz="1400" dirty="0"/>
              <a:t>향락을 위한 것인지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판결시</a:t>
            </a:r>
            <a:r>
              <a:rPr lang="ko-KR" altLang="en-US" sz="1400" dirty="0"/>
              <a:t> 정상관계의 중요한 자료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사전준비에 의한 </a:t>
            </a:r>
            <a:r>
              <a:rPr lang="ko-KR" altLang="en-US" sz="1400" dirty="0" err="1"/>
              <a:t>계획범</a:t>
            </a:r>
            <a:r>
              <a:rPr lang="en-US" altLang="ko-KR" sz="1400" dirty="0"/>
              <a:t>, </a:t>
            </a:r>
            <a:r>
              <a:rPr lang="ko-KR" altLang="en-US" sz="1400" dirty="0"/>
              <a:t>우발적 범행 판단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범행도구</a:t>
            </a:r>
            <a:r>
              <a:rPr lang="en-US" altLang="ko-KR" sz="1400" dirty="0"/>
              <a:t>, </a:t>
            </a:r>
            <a:r>
              <a:rPr lang="ko-KR" altLang="en-US" sz="1400" dirty="0"/>
              <a:t>복장 등 준비관계 면밀히 조사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/>
              <a:t>범행일시</a:t>
            </a:r>
            <a:r>
              <a:rPr lang="en-US" altLang="ko-KR" sz="1400" dirty="0"/>
              <a:t>. </a:t>
            </a:r>
            <a:r>
              <a:rPr lang="ko-KR" altLang="en-US" sz="1400" dirty="0"/>
              <a:t>장소 정확히 조사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야간인지 주간인지에 따라 야간주거침입절도 여부가 결정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 err="1"/>
              <a:t>절취품에</a:t>
            </a:r>
            <a:r>
              <a:rPr lang="ko-KR" altLang="en-US" sz="1400" dirty="0"/>
              <a:t> 대한 조사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재물의 명칭</a:t>
            </a:r>
            <a:r>
              <a:rPr lang="en-US" altLang="ko-KR" sz="1400" dirty="0"/>
              <a:t>, </a:t>
            </a:r>
            <a:r>
              <a:rPr lang="ko-KR" altLang="en-US" sz="1400" dirty="0"/>
              <a:t>수량</a:t>
            </a:r>
            <a:r>
              <a:rPr lang="en-US" altLang="ko-KR" sz="1400" dirty="0"/>
              <a:t>, </a:t>
            </a:r>
            <a:r>
              <a:rPr lang="ko-KR" altLang="en-US" sz="1400" dirty="0"/>
              <a:t>품질</a:t>
            </a:r>
            <a:r>
              <a:rPr lang="en-US" altLang="ko-KR" sz="1400" dirty="0"/>
              <a:t>, </a:t>
            </a:r>
            <a:r>
              <a:rPr lang="ko-KR" altLang="en-US" sz="1400" dirty="0"/>
              <a:t>가격 등 구체적으로 조사</a:t>
            </a:r>
            <a:r>
              <a:rPr lang="en-US" altLang="ko-KR" sz="1400" dirty="0"/>
              <a:t>,  </a:t>
            </a:r>
            <a:r>
              <a:rPr lang="ko-KR" altLang="en-US" sz="1400" dirty="0"/>
              <a:t>압수절차 등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5. </a:t>
            </a:r>
            <a:r>
              <a:rPr lang="ko-KR" altLang="en-US" sz="1400" dirty="0"/>
              <a:t>절취방법 조사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범행수법</a:t>
            </a:r>
            <a:r>
              <a:rPr lang="en-US" altLang="ko-KR" sz="1400" dirty="0"/>
              <a:t>: </a:t>
            </a:r>
            <a:r>
              <a:rPr lang="ko-KR" altLang="en-US" sz="1400" dirty="0"/>
              <a:t>날치기</a:t>
            </a:r>
            <a:r>
              <a:rPr lang="en-US" altLang="ko-KR" sz="1400" dirty="0"/>
              <a:t>, </a:t>
            </a:r>
            <a:r>
              <a:rPr lang="ko-KR" altLang="en-US" sz="1400" dirty="0"/>
              <a:t>들치기</a:t>
            </a:r>
            <a:r>
              <a:rPr lang="en-US" altLang="ko-KR" sz="1400" dirty="0"/>
              <a:t>, </a:t>
            </a:r>
            <a:r>
              <a:rPr lang="ko-KR" altLang="en-US" sz="1400" dirty="0"/>
              <a:t>소매치기 등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침입절도</a:t>
            </a:r>
            <a:r>
              <a:rPr lang="en-US" altLang="ko-KR" sz="1400" dirty="0"/>
              <a:t>: </a:t>
            </a:r>
            <a:r>
              <a:rPr lang="ko-KR" altLang="en-US" sz="1400" dirty="0"/>
              <a:t>침입방법</a:t>
            </a:r>
            <a:r>
              <a:rPr lang="en-US" altLang="ko-KR" sz="1400" dirty="0"/>
              <a:t>, </a:t>
            </a:r>
            <a:r>
              <a:rPr lang="ko-KR" altLang="en-US" sz="1400" dirty="0"/>
              <a:t>경로</a:t>
            </a:r>
            <a:r>
              <a:rPr lang="en-US" altLang="ko-KR" sz="1400" dirty="0"/>
              <a:t>, </a:t>
            </a:r>
            <a:r>
              <a:rPr lang="ko-KR" altLang="en-US" sz="1400" dirty="0"/>
              <a:t>피의자들의 공모</a:t>
            </a:r>
            <a:r>
              <a:rPr lang="en-US" altLang="ko-KR" sz="1400" dirty="0"/>
              <a:t>, </a:t>
            </a:r>
            <a:r>
              <a:rPr lang="ko-KR" altLang="en-US" sz="1400" dirty="0"/>
              <a:t>행위분담 여부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흉기의 휴대유무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6. </a:t>
            </a:r>
            <a:r>
              <a:rPr lang="ko-KR" altLang="en-US" sz="1400" dirty="0"/>
              <a:t>장물의 운반 및 처분관계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절도는 </a:t>
            </a:r>
            <a:r>
              <a:rPr lang="ko-KR" altLang="en-US" sz="1400" dirty="0" err="1"/>
              <a:t>상태범이므로</a:t>
            </a:r>
            <a:r>
              <a:rPr lang="en-US" altLang="ko-KR" sz="1400" dirty="0"/>
              <a:t>, </a:t>
            </a:r>
            <a:r>
              <a:rPr lang="ko-KR" altLang="en-US" sz="1400" dirty="0"/>
              <a:t>처분은 </a:t>
            </a:r>
            <a:r>
              <a:rPr lang="ko-KR" altLang="en-US" sz="1400" dirty="0" err="1"/>
              <a:t>불가벌적</a:t>
            </a:r>
            <a:r>
              <a:rPr lang="ko-KR" altLang="en-US" sz="1400" dirty="0"/>
              <a:t> 사후행위에 해당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다른 </a:t>
            </a:r>
            <a:r>
              <a:rPr lang="ko-KR" altLang="en-US" sz="1400" dirty="0" err="1"/>
              <a:t>법익침해할</a:t>
            </a:r>
            <a:r>
              <a:rPr lang="ko-KR" altLang="en-US" sz="1400" dirty="0"/>
              <a:t> 경우</a:t>
            </a:r>
            <a:r>
              <a:rPr lang="en-US" altLang="ko-KR" sz="1400" dirty="0"/>
              <a:t>: </a:t>
            </a:r>
            <a:r>
              <a:rPr lang="ko-KR" altLang="en-US" sz="1400" dirty="0"/>
              <a:t>실체적 </a:t>
            </a:r>
            <a:r>
              <a:rPr lang="ko-KR" altLang="en-US" sz="1400" dirty="0" err="1"/>
              <a:t>경합범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1457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56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124744"/>
            <a:ext cx="8291264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7. </a:t>
            </a:r>
            <a:r>
              <a:rPr lang="ko-KR" altLang="en-US" sz="1600" dirty="0"/>
              <a:t>발각</a:t>
            </a:r>
            <a:r>
              <a:rPr lang="en-US" altLang="ko-KR" sz="1600" dirty="0"/>
              <a:t>. </a:t>
            </a:r>
            <a:r>
              <a:rPr lang="ko-KR" altLang="en-US" sz="1600" dirty="0"/>
              <a:t>체포된 사유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피해자의 신고</a:t>
            </a:r>
            <a:r>
              <a:rPr lang="en-US" altLang="ko-KR" sz="1600" dirty="0"/>
              <a:t>, </a:t>
            </a:r>
            <a:r>
              <a:rPr lang="ko-KR" altLang="en-US" sz="1600" dirty="0"/>
              <a:t>불심검문</a:t>
            </a:r>
            <a:r>
              <a:rPr lang="en-US" altLang="ko-KR" sz="1600" dirty="0"/>
              <a:t>, </a:t>
            </a:r>
            <a:r>
              <a:rPr lang="ko-KR" altLang="en-US" sz="1600" dirty="0"/>
              <a:t>자수</a:t>
            </a:r>
            <a:r>
              <a:rPr lang="en-US" altLang="ko-KR" sz="1600" dirty="0"/>
              <a:t>, </a:t>
            </a:r>
            <a:r>
              <a:rPr lang="ko-KR" altLang="en-US" sz="1600" dirty="0"/>
              <a:t>타 범죄 </a:t>
            </a:r>
            <a:r>
              <a:rPr lang="ko-KR" altLang="en-US" sz="1600" dirty="0" err="1"/>
              <a:t>조사중</a:t>
            </a:r>
            <a:r>
              <a:rPr lang="ko-KR" altLang="en-US" sz="1600" dirty="0"/>
              <a:t> 발각 등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판결시</a:t>
            </a:r>
            <a:r>
              <a:rPr lang="ko-KR" altLang="en-US" sz="1600" dirty="0"/>
              <a:t> 정상관계 영향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8. </a:t>
            </a:r>
            <a:r>
              <a:rPr lang="ko-KR" altLang="en-US" sz="1600" dirty="0"/>
              <a:t>불법영득의사 여부 조사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불법영득의사가 없는 사용절도는 절도죄 </a:t>
            </a:r>
            <a:r>
              <a:rPr lang="ko-KR" altLang="en-US" sz="1600" dirty="0" err="1"/>
              <a:t>불성립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자동차 등 </a:t>
            </a:r>
            <a:r>
              <a:rPr lang="ko-KR" altLang="en-US" sz="1600" dirty="0" err="1"/>
              <a:t>불법사용죄에</a:t>
            </a:r>
            <a:r>
              <a:rPr lang="ko-KR" altLang="en-US" sz="1600" dirty="0"/>
              <a:t> 해당되는 지 여부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9. </a:t>
            </a:r>
            <a:r>
              <a:rPr lang="ko-KR" altLang="en-US" sz="1600" dirty="0"/>
              <a:t>피해자와 친족관계 유무 조사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친족상도례는</a:t>
            </a:r>
            <a:r>
              <a:rPr lang="ko-KR" altLang="en-US" sz="1600" dirty="0"/>
              <a:t> 피의자와 피해자의 관계에서 적용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직계혈족</a:t>
            </a:r>
            <a:r>
              <a:rPr lang="en-US" altLang="ko-KR" sz="1600" dirty="0"/>
              <a:t>, </a:t>
            </a:r>
            <a:r>
              <a:rPr lang="ko-KR" altLang="en-US" sz="1600" dirty="0"/>
              <a:t>배우자</a:t>
            </a:r>
            <a:r>
              <a:rPr lang="en-US" altLang="ko-KR" sz="1600" dirty="0"/>
              <a:t>, </a:t>
            </a:r>
            <a:r>
              <a:rPr lang="ko-KR" altLang="en-US" sz="1600" dirty="0"/>
              <a:t>동거친족</a:t>
            </a:r>
            <a:r>
              <a:rPr lang="en-US" altLang="ko-KR" sz="1600" dirty="0"/>
              <a:t>, </a:t>
            </a:r>
            <a:r>
              <a:rPr lang="ko-KR" altLang="en-US" sz="1600" dirty="0"/>
              <a:t>가족간의 절도는 형을 면제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그 외의 친족은 고소가 있어야 공소를 제기할 수 있다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10, </a:t>
            </a:r>
            <a:r>
              <a:rPr lang="ko-KR" altLang="en-US" sz="1600" dirty="0"/>
              <a:t>합의관계 파악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정상관계에 중요한 영향을 미치므로 피해자의 처벌의사 유무가 중요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※ </a:t>
            </a:r>
            <a:r>
              <a:rPr lang="ko-KR" altLang="en-US" sz="1600" dirty="0" err="1"/>
              <a:t>재판시</a:t>
            </a:r>
            <a:r>
              <a:rPr lang="ko-KR" altLang="en-US" sz="1600" dirty="0"/>
              <a:t> 정상관계에 영향을 미치는 요소</a:t>
            </a:r>
            <a:r>
              <a:rPr lang="en-US" altLang="ko-KR" sz="1600" dirty="0"/>
              <a:t> : </a:t>
            </a:r>
            <a:r>
              <a:rPr lang="ko-KR" altLang="en-US" sz="1600" dirty="0"/>
              <a:t>범행동기</a:t>
            </a:r>
            <a:r>
              <a:rPr lang="en-US" altLang="ko-KR" sz="1600" dirty="0"/>
              <a:t>, </a:t>
            </a:r>
            <a:r>
              <a:rPr lang="ko-KR" altLang="en-US" sz="1600" dirty="0"/>
              <a:t>발각</a:t>
            </a:r>
            <a:r>
              <a:rPr lang="en-US" altLang="ko-KR" sz="1600" dirty="0"/>
              <a:t>. </a:t>
            </a:r>
            <a:r>
              <a:rPr lang="ko-KR" altLang="en-US" sz="1600" dirty="0"/>
              <a:t>체포 사유</a:t>
            </a:r>
            <a:r>
              <a:rPr lang="en-US" altLang="ko-KR" sz="1600" dirty="0"/>
              <a:t>, </a:t>
            </a:r>
            <a:r>
              <a:rPr lang="ko-KR" altLang="en-US" sz="1600" dirty="0"/>
              <a:t>합의관계 등</a:t>
            </a:r>
          </a:p>
        </p:txBody>
      </p:sp>
    </p:spTree>
    <p:extLst>
      <p:ext uri="{BB962C8B-B14F-4D97-AF65-F5344CB8AC3E}">
        <p14:creationId xmlns:p14="http://schemas.microsoft.com/office/powerpoint/2010/main" val="3593230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1782</TotalTime>
  <Words>1349</Words>
  <Application>Microsoft Office PowerPoint</Application>
  <PresentationFormat>화면 슬라이드 쇼(4:3)</PresentationFormat>
  <Paragraphs>200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8" baseType="lpstr">
      <vt:lpstr>맑은 고딕</vt:lpstr>
      <vt:lpstr>Arial</vt:lpstr>
      <vt:lpstr>Georgia</vt:lpstr>
      <vt:lpstr>Wingdings</vt:lpstr>
      <vt:lpstr>고구려 벽화</vt:lpstr>
      <vt:lpstr>과학수사론 제14-3주   - 절도 사건의 수사</vt:lpstr>
      <vt:lpstr>단순절도죄</vt:lpstr>
      <vt:lpstr>단순절도죄</vt:lpstr>
      <vt:lpstr>단순절도죄</vt:lpstr>
      <vt:lpstr>단순절도죄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267</cp:revision>
  <dcterms:created xsi:type="dcterms:W3CDTF">2018-09-03T03:26:21Z</dcterms:created>
  <dcterms:modified xsi:type="dcterms:W3CDTF">2021-10-16T04:56:04Z</dcterms:modified>
</cp:coreProperties>
</file>