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9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제목 및 텍스트/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7897F-FE99-45CB-9790-F6FED3C636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462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naver.com/vod/vod.nhn?mode=LSS2D&amp;office_id=052&amp;article_id=0000123248&amp;section_id=115&amp;section_id2=29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naver.com/vod/vod.nhn?mode=LSS2D&amp;office_id=052&amp;article_id=0000123248&amp;section_id=115&amp;section_id2=29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과학수사론 제</a:t>
            </a:r>
            <a:r>
              <a:rPr lang="en-US" altLang="ko-KR"/>
              <a:t>12-2</a:t>
            </a:r>
            <a:r>
              <a:rPr lang="ko-KR" altLang="en-US" dirty="0"/>
              <a:t>주</a:t>
            </a:r>
            <a:br>
              <a:rPr lang="en-US" altLang="ko-KR" sz="4000" dirty="0"/>
            </a:br>
            <a:br>
              <a:rPr lang="en-US" altLang="ko-KR" sz="40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거짓말 탐지기 등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28270"/>
            <a:ext cx="8596312" cy="10064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3600" dirty="0">
                <a:solidFill>
                  <a:srgbClr val="000000"/>
                </a:solidFill>
                <a:latin typeface="+mj-ea"/>
              </a:rPr>
              <a:t>1-1</a:t>
            </a:r>
            <a:r>
              <a:rPr lang="ko-KR" altLang="en-US" sz="3600" dirty="0">
                <a:solidFill>
                  <a:srgbClr val="000000"/>
                </a:solidFill>
                <a:latin typeface="+mj-ea"/>
              </a:rPr>
              <a:t>거짓말 탐지기의 의의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224" y="1231345"/>
            <a:ext cx="8229600" cy="4525963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Polygraph(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다용도기록계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의 하나</a:t>
            </a: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자각증세와 심적 변화에 따른 자율신경계의 각종 반응을 이용하여 피의자 진술의 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진위성을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판별하는 장치 </a:t>
            </a: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endParaRPr lang="ko-KR" altLang="en-US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호흡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피부전기반사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혈압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맥박 등의 신체적 변화를 감지하고 기록 </a:t>
            </a:r>
            <a:endParaRPr lang="ko-KR" altLang="en-US" sz="1600" dirty="0"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16" y="3212976"/>
            <a:ext cx="5094627" cy="34861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515" y="3212976"/>
            <a:ext cx="3150981" cy="33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4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685800"/>
            <a:ext cx="8596312" cy="10064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ko-KR" sz="3200" dirty="0">
                <a:solidFill>
                  <a:srgbClr val="000000"/>
                </a:solidFill>
                <a:latin typeface="+mj-ea"/>
              </a:rPr>
              <a:t>1-2. </a:t>
            </a:r>
            <a:r>
              <a:rPr lang="ko-KR" altLang="en-US" sz="3200" dirty="0">
                <a:solidFill>
                  <a:srgbClr val="000000"/>
                </a:solidFill>
                <a:latin typeface="+mj-ea"/>
              </a:rPr>
              <a:t>거짓말 탐지기의 검사원리</a:t>
            </a:r>
            <a:br>
              <a:rPr lang="en-US" altLang="ko-KR" sz="3200" dirty="0">
                <a:solidFill>
                  <a:srgbClr val="000000"/>
                </a:solidFill>
                <a:latin typeface="+mj-ea"/>
              </a:rPr>
            </a:br>
            <a:r>
              <a:rPr lang="en-US" altLang="ko-KR" sz="3200" dirty="0">
                <a:solidFill>
                  <a:srgbClr val="000000"/>
                </a:solidFill>
                <a:latin typeface="+mj-ea"/>
              </a:rPr>
              <a:t>(</a:t>
            </a:r>
            <a:r>
              <a:rPr lang="ko-KR" altLang="en-US" sz="3200" dirty="0">
                <a:solidFill>
                  <a:srgbClr val="000000"/>
                </a:solidFill>
                <a:latin typeface="+mj-ea"/>
              </a:rPr>
              <a:t>심리학</a:t>
            </a:r>
            <a:r>
              <a:rPr lang="en-US" altLang="ko-KR" sz="3200" dirty="0">
                <a:solidFill>
                  <a:srgbClr val="000000"/>
                </a:solidFill>
                <a:latin typeface="+mj-ea"/>
              </a:rPr>
              <a:t>+</a:t>
            </a:r>
            <a:r>
              <a:rPr lang="ko-KR" altLang="en-US" sz="3200" dirty="0">
                <a:solidFill>
                  <a:srgbClr val="000000"/>
                </a:solidFill>
                <a:latin typeface="+mj-ea"/>
              </a:rPr>
              <a:t>생리학</a:t>
            </a:r>
            <a:r>
              <a:rPr lang="en-US" altLang="ko-KR" sz="3200" dirty="0">
                <a:solidFill>
                  <a:srgbClr val="000000"/>
                </a:solidFill>
                <a:latin typeface="+mj-ea"/>
              </a:rPr>
              <a:t>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692275"/>
            <a:ext cx="8229600" cy="3679825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정신적인 동요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불안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로 인한 인체의 생리활동에 일어나는 일련의 변화를 기록하여 진술의 진위를 발견</a:t>
            </a: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endParaRPr lang="ko-KR" altLang="en-US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인간이 거짓말을 함으로써 느끼게 되는 불안심리는 신체의 정보 전달기구인 신경계를 통하여 자율신경계의 교감신경을 자극하여 일련의 생리활동에 변화를 일으키게 된다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919" y="3284984"/>
            <a:ext cx="48958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0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596312" cy="10064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3600" dirty="0">
                <a:solidFill>
                  <a:srgbClr val="000000"/>
                </a:solidFill>
                <a:latin typeface="+mj-ea"/>
              </a:rPr>
              <a:t>1-3. </a:t>
            </a:r>
            <a:r>
              <a:rPr lang="ko-KR" altLang="en-US" sz="3600" dirty="0">
                <a:solidFill>
                  <a:srgbClr val="000000"/>
                </a:solidFill>
                <a:latin typeface="+mj-ea"/>
              </a:rPr>
              <a:t>거짓말 탐지기의 활용범위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7688" y="1916832"/>
            <a:ext cx="8229600" cy="4525963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수명의 용의자중 범인구별 </a:t>
            </a:r>
            <a:endParaRPr lang="en-US" altLang="ko-KR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피의자와 관련자 진술의 진위판단 </a:t>
            </a:r>
            <a:endParaRPr lang="en-US" altLang="ko-KR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endParaRPr lang="ko-KR" altLang="en-US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사건의 단서 및 증거수집 </a:t>
            </a:r>
            <a:endParaRPr lang="en-US" altLang="ko-KR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endParaRPr lang="ko-KR" altLang="en-US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상반되는 진술의 비교확인 </a:t>
            </a:r>
            <a:endParaRPr lang="en-US" altLang="ko-KR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endParaRPr lang="ko-KR" altLang="en-US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자백의 기회부여 및 수사의 방향전환을 위한 경우</a:t>
            </a:r>
            <a:endParaRPr lang="en-US" altLang="ko-KR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endParaRPr lang="ko-KR" altLang="en-US" sz="18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+mj-ea"/>
                <a:ea typeface="+mj-ea"/>
              </a:rPr>
              <a:t>기타 수사의 단서제공 등</a:t>
            </a:r>
            <a:endParaRPr lang="ko-KR" altLang="en-US" sz="1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5832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271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4000" dirty="0"/>
              <a:t>1-4. </a:t>
            </a:r>
            <a:r>
              <a:rPr lang="ko-KR" altLang="en-US" sz="4000" dirty="0"/>
              <a:t>거짓말 탐지기의 검사의뢰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435975" cy="4941168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1600" dirty="0"/>
              <a:t>검사의 의뢰방법</a:t>
            </a:r>
            <a:endParaRPr lang="en-US" altLang="ko-KR" sz="1600" dirty="0"/>
          </a:p>
          <a:p>
            <a:pPr marL="0" indent="0" eaLnBrk="1" hangingPunct="1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일반검사 의뢰 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ko-KR" sz="1600" dirty="0">
                <a:latin typeface="Arial" panose="020B0604020202020204" pitchFamily="34" charset="0"/>
              </a:rPr>
              <a:t>   :</a:t>
            </a:r>
            <a:r>
              <a:rPr lang="en-US" altLang="ko-KR" sz="1600" dirty="0"/>
              <a:t> </a:t>
            </a:r>
            <a:r>
              <a:rPr lang="ko-KR" altLang="en-US" sz="1600" dirty="0"/>
              <a:t>부인하는 진술진위를 </a:t>
            </a:r>
            <a:r>
              <a:rPr lang="ko-KR" altLang="en-US" sz="1600" dirty="0" err="1"/>
              <a:t>자료없이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반복확인하는</a:t>
            </a:r>
            <a:r>
              <a:rPr lang="ko-KR" altLang="en-US" sz="1600" dirty="0"/>
              <a:t> 검사</a:t>
            </a:r>
            <a:r>
              <a:rPr lang="en-US" altLang="ko-KR" sz="1600" dirty="0"/>
              <a:t>(</a:t>
            </a:r>
            <a:r>
              <a:rPr lang="ko-KR" altLang="en-US" sz="1600" dirty="0"/>
              <a:t>사건개요와 진술서 필요</a:t>
            </a:r>
            <a:r>
              <a:rPr lang="en-US" altLang="ko-KR" sz="1600" dirty="0"/>
              <a:t>)  </a:t>
            </a:r>
          </a:p>
          <a:p>
            <a:pPr marL="0" indent="0" eaLnBrk="1" hangingPunct="1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자료검사 의뢰 </a:t>
            </a:r>
            <a:endParaRPr lang="en-US" altLang="ko-KR" sz="1600" dirty="0"/>
          </a:p>
          <a:p>
            <a:pPr marL="0" indent="0" eaLnBrk="1" hangingPunct="1">
              <a:buNone/>
            </a:pPr>
            <a:r>
              <a:rPr lang="en-US" altLang="ko-KR" sz="1600" dirty="0">
                <a:latin typeface="Arial" panose="020B0604020202020204" pitchFamily="34" charset="0"/>
              </a:rPr>
              <a:t>    : </a:t>
            </a:r>
            <a:r>
              <a:rPr lang="ko-KR" altLang="en-US" sz="1600" dirty="0"/>
              <a:t>공개되지 않은 </a:t>
            </a:r>
            <a:r>
              <a:rPr lang="ko-KR" altLang="en-US" sz="1600" dirty="0" err="1"/>
              <a:t>유무형의</a:t>
            </a:r>
            <a:r>
              <a:rPr lang="ko-KR" altLang="en-US" sz="1600" dirty="0"/>
              <a:t> 자료</a:t>
            </a:r>
            <a:endParaRPr lang="en-US" altLang="ko-KR" sz="1600" dirty="0"/>
          </a:p>
          <a:p>
            <a:pPr marL="0" indent="0" eaLnBrk="1" hangingPunct="1">
              <a:buNone/>
            </a:pPr>
            <a:r>
              <a:rPr lang="en-US" altLang="ko-KR" sz="1600" dirty="0"/>
              <a:t>     : </a:t>
            </a:r>
            <a:r>
              <a:rPr lang="ko-KR" altLang="en-US" sz="1600" dirty="0"/>
              <a:t>무형의 자료 </a:t>
            </a:r>
            <a:r>
              <a:rPr lang="en-US" altLang="ko-KR" sz="1600" dirty="0"/>
              <a:t>: </a:t>
            </a:r>
            <a:r>
              <a:rPr lang="ko-KR" altLang="en-US" sz="1600" dirty="0"/>
              <a:t>범인수</a:t>
            </a:r>
            <a:r>
              <a:rPr lang="en-US" altLang="ko-KR" sz="1600" dirty="0"/>
              <a:t>(1, 2, 3</a:t>
            </a:r>
            <a:r>
              <a:rPr lang="ko-KR" altLang="en-US" sz="1600" dirty="0"/>
              <a:t>명</a:t>
            </a:r>
            <a:r>
              <a:rPr lang="en-US" altLang="ko-KR" sz="1600" dirty="0"/>
              <a:t>..), </a:t>
            </a:r>
            <a:r>
              <a:rPr lang="ko-KR" altLang="en-US" sz="1600" dirty="0"/>
              <a:t>은닉장소</a:t>
            </a:r>
            <a:r>
              <a:rPr lang="en-US" altLang="ko-KR" sz="1600" dirty="0"/>
              <a:t>(</a:t>
            </a:r>
            <a:r>
              <a:rPr lang="ko-KR" altLang="en-US" sz="1600" dirty="0"/>
              <a:t>사무실</a:t>
            </a:r>
            <a:r>
              <a:rPr lang="en-US" altLang="ko-KR" sz="1600" dirty="0"/>
              <a:t>, </a:t>
            </a:r>
            <a:r>
              <a:rPr lang="ko-KR" altLang="en-US" sz="1600" dirty="0"/>
              <a:t>은행</a:t>
            </a:r>
            <a:r>
              <a:rPr lang="en-US" altLang="ko-KR" sz="1600" dirty="0"/>
              <a:t>..)</a:t>
            </a:r>
          </a:p>
          <a:p>
            <a:pPr marL="0" indent="0" eaLnBrk="1" hangingPunct="1">
              <a:buNone/>
            </a:pPr>
            <a:r>
              <a:rPr lang="en-US" altLang="ko-KR" sz="1600" dirty="0"/>
              <a:t>     : </a:t>
            </a:r>
            <a:r>
              <a:rPr lang="ko-KR" altLang="en-US" sz="1600" dirty="0"/>
              <a:t>유형의 자료 </a:t>
            </a:r>
            <a:r>
              <a:rPr lang="en-US" altLang="ko-KR" sz="1600" dirty="0"/>
              <a:t>: </a:t>
            </a:r>
            <a:r>
              <a:rPr lang="ko-KR" altLang="en-US" sz="1600" dirty="0"/>
              <a:t>흉기</a:t>
            </a:r>
            <a:r>
              <a:rPr lang="en-US" altLang="ko-KR" sz="1600" dirty="0"/>
              <a:t>, </a:t>
            </a:r>
            <a:r>
              <a:rPr lang="ko-KR" altLang="en-US" sz="1600" dirty="0"/>
              <a:t>피해품의 종류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유류물을</a:t>
            </a:r>
            <a:r>
              <a:rPr lang="ko-KR" altLang="en-US" sz="1600" dirty="0"/>
              <a:t> 나열</a:t>
            </a:r>
            <a:r>
              <a:rPr lang="en-US" altLang="ko-KR" sz="1600" dirty="0"/>
              <a:t>(</a:t>
            </a:r>
            <a:r>
              <a:rPr lang="ko-KR" altLang="en-US" sz="1600" dirty="0"/>
              <a:t>다른 자료를 </a:t>
            </a:r>
            <a:r>
              <a:rPr lang="en-US" altLang="ko-KR" sz="1600" dirty="0"/>
              <a:t>5-6</a:t>
            </a:r>
            <a:r>
              <a:rPr lang="ko-KR" altLang="en-US" sz="1600" dirty="0"/>
              <a:t>개 준비</a:t>
            </a:r>
            <a:r>
              <a:rPr lang="en-US" altLang="ko-KR" sz="1600" dirty="0"/>
              <a:t>)</a:t>
            </a:r>
          </a:p>
          <a:p>
            <a:pPr marL="0" indent="0" eaLnBrk="1" hangingPunct="1">
              <a:buNone/>
            </a:pPr>
            <a:endParaRPr lang="en-US" altLang="ko-KR" sz="1600" dirty="0"/>
          </a:p>
          <a:p>
            <a:pPr eaLnBrk="1" hangingPunct="1"/>
            <a:r>
              <a:rPr lang="ko-KR" altLang="en-US" sz="1600" dirty="0" err="1"/>
              <a:t>검사의뢰시</a:t>
            </a:r>
            <a:r>
              <a:rPr lang="ko-KR" altLang="en-US" sz="1600" dirty="0"/>
              <a:t> 유의사항</a:t>
            </a:r>
            <a:endParaRPr lang="en-US" altLang="ko-KR" sz="1600" dirty="0"/>
          </a:p>
          <a:p>
            <a:pPr marL="0" indent="0" eaLnBrk="1" hangingPunct="1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검사여건 조성 </a:t>
            </a:r>
            <a:r>
              <a:rPr lang="en-US" altLang="ko-KR" sz="1600" dirty="0"/>
              <a:t>: 24</a:t>
            </a:r>
            <a:r>
              <a:rPr lang="ko-KR" altLang="en-US" sz="1600" dirty="0"/>
              <a:t>시간 전 안정유지</a:t>
            </a:r>
            <a:r>
              <a:rPr lang="en-US" altLang="ko-KR" sz="1600" dirty="0"/>
              <a:t>, </a:t>
            </a:r>
            <a:r>
              <a:rPr lang="ko-KR" altLang="en-US" sz="1600" dirty="0"/>
              <a:t>약물복용금지</a:t>
            </a:r>
            <a:r>
              <a:rPr lang="en-US" altLang="ko-KR" sz="1600" dirty="0"/>
              <a:t>, </a:t>
            </a:r>
            <a:r>
              <a:rPr lang="ko-KR" altLang="en-US" sz="1600" dirty="0"/>
              <a:t>충분한 수면</a:t>
            </a:r>
            <a:endParaRPr lang="en-US" altLang="ko-KR" sz="1600" dirty="0"/>
          </a:p>
          <a:p>
            <a:pPr marL="0" indent="0" eaLnBrk="1" hangingPunct="1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검사제외자 </a:t>
            </a:r>
            <a:r>
              <a:rPr lang="en-US" altLang="ko-KR" sz="1600" dirty="0"/>
              <a:t>: </a:t>
            </a:r>
            <a:r>
              <a:rPr lang="ko-KR" altLang="en-US" sz="1600" dirty="0"/>
              <a:t>신경과민자</a:t>
            </a:r>
            <a:r>
              <a:rPr lang="en-US" altLang="ko-KR" sz="1600" dirty="0"/>
              <a:t>, </a:t>
            </a:r>
            <a:r>
              <a:rPr lang="ko-KR" altLang="en-US" sz="1600" dirty="0"/>
              <a:t>정신병환자</a:t>
            </a:r>
            <a:r>
              <a:rPr lang="en-US" altLang="ko-KR" sz="1600" dirty="0"/>
              <a:t>, </a:t>
            </a:r>
            <a:r>
              <a:rPr lang="ko-KR" altLang="en-US" sz="1600" dirty="0"/>
              <a:t>호흡심장신경계통환자  </a:t>
            </a:r>
          </a:p>
          <a:p>
            <a:pPr eaLnBrk="1" hangingPunct="1"/>
            <a:endParaRPr lang="ko-KR" altLang="en-US" sz="1600" dirty="0"/>
          </a:p>
          <a:p>
            <a:pPr lvl="1" eaLnBrk="1" hangingPunct="1"/>
            <a:endParaRPr lang="ko-KR" altLang="en-US" sz="1600" dirty="0"/>
          </a:p>
          <a:p>
            <a:pPr lvl="1" eaLnBrk="1" hangingPunct="1"/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49256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4000" dirty="0"/>
              <a:t>1-5. </a:t>
            </a:r>
            <a:r>
              <a:rPr lang="ko-KR" altLang="en-US" sz="4000" dirty="0"/>
              <a:t>검사절차 및 방법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578850" cy="52292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검사 준비단계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검사할 내용과 피검사자에 대한 검사에의 </a:t>
            </a:r>
            <a:r>
              <a:rPr lang="ko-KR" altLang="en-US" sz="1600" dirty="0" err="1"/>
              <a:t>적격성</a:t>
            </a:r>
            <a:r>
              <a:rPr lang="ko-KR" altLang="en-US" sz="1600" dirty="0"/>
              <a:t> 여부 검토한 후 사용할 기법 선정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 err="1"/>
              <a:t>검사전</a:t>
            </a:r>
            <a:r>
              <a:rPr lang="ko-KR" altLang="en-US" sz="1600" dirty="0"/>
              <a:t> 면담단계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기계원리의 설명</a:t>
            </a:r>
            <a:r>
              <a:rPr lang="en-US" altLang="ko-KR" sz="1600" dirty="0"/>
              <a:t>-</a:t>
            </a:r>
            <a:r>
              <a:rPr lang="ko-KR" altLang="en-US" sz="1600" dirty="0"/>
              <a:t>불안감이나 두려움 제거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자발적인 검사동의 확인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피검사자의 정신적</a:t>
            </a:r>
            <a:r>
              <a:rPr lang="en-US" altLang="ko-KR" sz="1600" dirty="0"/>
              <a:t>, </a:t>
            </a:r>
            <a:r>
              <a:rPr lang="ko-KR" altLang="en-US" sz="1600" dirty="0"/>
              <a:t>신체적 상태가 </a:t>
            </a:r>
            <a:r>
              <a:rPr lang="ko-KR" altLang="en-US" sz="1600" dirty="0" err="1"/>
              <a:t>검사받기에</a:t>
            </a:r>
            <a:r>
              <a:rPr lang="ko-KR" altLang="en-US" sz="1600" dirty="0"/>
              <a:t> 적합한지 판단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 본 검사단계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신체부위에 기구부착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질문의 수는 </a:t>
            </a:r>
            <a:r>
              <a:rPr lang="en-US" altLang="ko-KR" sz="1600" dirty="0"/>
              <a:t>10</a:t>
            </a:r>
            <a:r>
              <a:rPr lang="ko-KR" altLang="en-US" sz="1600" dirty="0"/>
              <a:t>개 전후</a:t>
            </a:r>
            <a:r>
              <a:rPr lang="en-US" altLang="ko-KR" sz="1600" dirty="0"/>
              <a:t>, </a:t>
            </a:r>
            <a:r>
              <a:rPr lang="ko-KR" altLang="en-US" sz="1600" dirty="0"/>
              <a:t>질문의 간격은 </a:t>
            </a:r>
            <a:r>
              <a:rPr lang="en-US" altLang="ko-KR" sz="1600" dirty="0"/>
              <a:t>15-20</a:t>
            </a:r>
            <a:r>
              <a:rPr lang="ko-KR" altLang="en-US" sz="1600" dirty="0"/>
              <a:t>초 사이</a:t>
            </a:r>
            <a:endParaRPr lang="en-US" altLang="ko-KR" sz="16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신뢰도를 확인하기 위해 똑 같은 질문을 </a:t>
            </a:r>
            <a:r>
              <a:rPr lang="en-US" altLang="ko-KR" sz="1600" dirty="0"/>
              <a:t>3-4</a:t>
            </a:r>
            <a:r>
              <a:rPr lang="ko-KR" altLang="en-US" sz="1600" dirty="0"/>
              <a:t>회 반복 검사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그래프 판독 </a:t>
            </a:r>
            <a:r>
              <a:rPr lang="en-US" altLang="ko-KR" sz="1600" dirty="0">
                <a:latin typeface="Arial" panose="020B0604020202020204" pitchFamily="34" charset="0"/>
              </a:rPr>
              <a:t>–</a:t>
            </a:r>
            <a:r>
              <a:rPr lang="en-US" altLang="ko-KR" sz="1600" dirty="0"/>
              <a:t> </a:t>
            </a:r>
            <a:r>
              <a:rPr lang="ko-KR" altLang="en-US" sz="1600" dirty="0"/>
              <a:t>거짓반응 형태를 분석 및 판독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결과통보 </a:t>
            </a:r>
            <a:r>
              <a:rPr lang="en-US" altLang="ko-KR" sz="1600" dirty="0">
                <a:latin typeface="Arial" panose="020B0604020202020204" pitchFamily="34" charset="0"/>
              </a:rPr>
              <a:t>–</a:t>
            </a:r>
            <a:r>
              <a:rPr lang="en-US" altLang="ko-KR" sz="1600" dirty="0"/>
              <a:t> </a:t>
            </a:r>
            <a:r>
              <a:rPr lang="ko-KR" altLang="en-US" sz="1600" dirty="0"/>
              <a:t>의뢰관서에 진실반응</a:t>
            </a:r>
            <a:r>
              <a:rPr lang="en-US" altLang="ko-KR" sz="1600" dirty="0"/>
              <a:t>, </a:t>
            </a:r>
            <a:r>
              <a:rPr lang="ko-KR" altLang="en-US" sz="1600" dirty="0"/>
              <a:t>거짓반응</a:t>
            </a:r>
            <a:r>
              <a:rPr lang="en-US" altLang="ko-KR" sz="1600" dirty="0"/>
              <a:t>, </a:t>
            </a:r>
            <a:r>
              <a:rPr lang="ko-KR" altLang="en-US" sz="1600" dirty="0"/>
              <a:t>판단불응 통보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 err="1"/>
              <a:t>검사후</a:t>
            </a:r>
            <a:r>
              <a:rPr lang="ko-KR" altLang="en-US" sz="1600" dirty="0"/>
              <a:t> 면담단계 </a:t>
            </a:r>
            <a:r>
              <a:rPr lang="en-US" altLang="ko-KR" sz="1600" dirty="0">
                <a:latin typeface="Arial" panose="020B0604020202020204" pitchFamily="34" charset="0"/>
              </a:rPr>
              <a:t>–</a:t>
            </a:r>
            <a:r>
              <a:rPr lang="en-US" altLang="ko-KR" sz="1600" dirty="0"/>
              <a:t> </a:t>
            </a:r>
            <a:r>
              <a:rPr lang="ko-KR" altLang="en-US" sz="1600" dirty="0"/>
              <a:t>자백을 받는 단계</a:t>
            </a:r>
          </a:p>
        </p:txBody>
      </p:sp>
    </p:spTree>
    <p:extLst>
      <p:ext uri="{BB962C8B-B14F-4D97-AF65-F5344CB8AC3E}">
        <p14:creationId xmlns:p14="http://schemas.microsoft.com/office/powerpoint/2010/main" val="223901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632" y="593725"/>
            <a:ext cx="8596312" cy="10064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4000" dirty="0">
                <a:solidFill>
                  <a:srgbClr val="000000"/>
                </a:solidFill>
                <a:latin typeface="+mj-ea"/>
              </a:rPr>
              <a:t>1-6. </a:t>
            </a:r>
            <a:r>
              <a:rPr lang="ko-KR" altLang="en-US" sz="4000" dirty="0" err="1">
                <a:solidFill>
                  <a:srgbClr val="000000"/>
                </a:solidFill>
                <a:latin typeface="+mj-ea"/>
              </a:rPr>
              <a:t>검사시</a:t>
            </a:r>
            <a:r>
              <a:rPr lang="ko-KR" altLang="en-US" sz="4000" dirty="0">
                <a:solidFill>
                  <a:srgbClr val="000000"/>
                </a:solidFill>
                <a:latin typeface="+mj-ea"/>
              </a:rPr>
              <a:t> 유의사항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검사의 시기</a:t>
            </a: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0" indent="0" algn="just" eaLnBrk="1" hangingPunct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가능한 한 수사의 초기단계 </a:t>
            </a:r>
          </a:p>
          <a:p>
            <a:pPr algn="just" eaLnBrk="1" hangingPunct="1"/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검사의 장소</a:t>
            </a: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0" indent="0" algn="just" eaLnBrk="1" hangingPunct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외부의 소음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기타의 자극이나 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영향없는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장소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방음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환기장치 등의 시설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녹음장치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</a:p>
          <a:p>
            <a:pPr marL="0" indent="0" algn="just" eaLnBrk="1" hangingPunct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     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입체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VTR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시스템 시설</a:t>
            </a:r>
          </a:p>
          <a:p>
            <a:pPr algn="just" eaLnBrk="1" hangingPunct="1"/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eaLnBrk="1" hangingPunct="1"/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검사성과를 거둘 수 없는 피검사자의 배제</a:t>
            </a:r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2143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762000"/>
            <a:ext cx="8596312" cy="6508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ko-KR" sz="4000" dirty="0">
                <a:solidFill>
                  <a:srgbClr val="000000"/>
                </a:solidFill>
                <a:latin typeface="+mj-ea"/>
              </a:rPr>
              <a:t>1-7. </a:t>
            </a:r>
            <a:r>
              <a:rPr lang="ko-KR" altLang="en-US" sz="4000" dirty="0">
                <a:solidFill>
                  <a:srgbClr val="000000"/>
                </a:solidFill>
                <a:latin typeface="+mj-ea"/>
              </a:rPr>
              <a:t>증거능력인정을 위한 요건</a:t>
            </a:r>
            <a:br>
              <a:rPr lang="ko-KR" altLang="en-US" sz="4000" dirty="0">
                <a:solidFill>
                  <a:srgbClr val="000000"/>
                </a:solidFill>
                <a:latin typeface="+mj-ea"/>
              </a:rPr>
            </a:br>
            <a:endParaRPr lang="ko-KR" altLang="en-US" sz="2800" dirty="0">
              <a:solidFill>
                <a:srgbClr val="000000"/>
              </a:solidFill>
              <a:latin typeface="+mj-ea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5165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&lt;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대법원 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79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도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547 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판결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&gt;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검사기계의 성능이 우수할 것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피검사자의 의식이 명료하고 심신이 건전한 상태에 있을 것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질문표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작성과 질문의 방법이 합리적일 것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검사관이 특정의 전문지식과 훈련을 받을 자일 것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질문자극 이외의 자극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영향이 없는 장소에서 검사가 행해질 것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검사결과가 전문가에 의해 정확하게 판정될 것 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ko-KR" altLang="en-US" sz="1600" dirty="0">
                <a:latin typeface="+mj-ea"/>
                <a:ea typeface="+mj-ea"/>
              </a:rPr>
              <a:t>  </a:t>
            </a:r>
            <a:r>
              <a:rPr lang="en-US" altLang="ko-KR" sz="1600" dirty="0">
                <a:latin typeface="+mj-ea"/>
                <a:ea typeface="+mj-ea"/>
              </a:rPr>
              <a:t>- </a:t>
            </a:r>
            <a:r>
              <a:rPr lang="ko-KR" altLang="en-US" sz="1600" dirty="0">
                <a:latin typeface="+mj-ea"/>
                <a:ea typeface="+mj-ea"/>
              </a:rPr>
              <a:t>피검사자의 동의를 받아 검사할 것</a:t>
            </a:r>
            <a:r>
              <a:rPr lang="en-US" altLang="ko-KR" sz="1600" dirty="0">
                <a:latin typeface="+mj-ea"/>
                <a:ea typeface="+mj-ea"/>
              </a:rPr>
              <a:t>(</a:t>
            </a:r>
            <a:r>
              <a:rPr lang="ko-KR" altLang="en-US" sz="1600" dirty="0">
                <a:latin typeface="+mj-ea"/>
                <a:ea typeface="+mj-ea"/>
              </a:rPr>
              <a:t>검사동의서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en-US" altLang="ko-KR" sz="1600" dirty="0">
              <a:latin typeface="+mj-ea"/>
              <a:ea typeface="+mj-ea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ko-KR" sz="1600" b="1" dirty="0">
                <a:latin typeface="+mj-ea"/>
                <a:ea typeface="+mj-ea"/>
              </a:rPr>
              <a:t>[</a:t>
            </a:r>
            <a:r>
              <a:rPr lang="ko-KR" altLang="en-US" sz="1600" b="1" dirty="0">
                <a:latin typeface="+mj-ea"/>
                <a:ea typeface="+mj-ea"/>
              </a:rPr>
              <a:t>조선일보</a:t>
            </a:r>
            <a:r>
              <a:rPr lang="en-US" altLang="ko-KR" sz="1600" b="1" dirty="0">
                <a:latin typeface="+mj-ea"/>
                <a:ea typeface="+mj-ea"/>
              </a:rPr>
              <a:t>]2005-06-02 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b="1" dirty="0">
                <a:latin typeface="+mj-ea"/>
                <a:ea typeface="+mj-ea"/>
              </a:rPr>
              <a:t>거짓말 탐지기 증거능력 없어” 大法 “정황증거로만 인정”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ko-KR" altLang="en-US" sz="1600" dirty="0">
                <a:latin typeface="+mj-ea"/>
                <a:ea typeface="+mj-ea"/>
              </a:rPr>
              <a:t>   </a:t>
            </a:r>
            <a:r>
              <a:rPr lang="en-US" altLang="ko-KR" sz="1600" dirty="0">
                <a:latin typeface="+mj-ea"/>
                <a:ea typeface="+mj-ea"/>
              </a:rPr>
              <a:t>- </a:t>
            </a:r>
            <a:r>
              <a:rPr lang="ko-KR" altLang="en-US" sz="1600" dirty="0">
                <a:latin typeface="+mj-ea"/>
                <a:ea typeface="+mj-ea"/>
              </a:rPr>
              <a:t>대법원 </a:t>
            </a:r>
            <a:r>
              <a:rPr lang="en-US" altLang="ko-KR" sz="1600" dirty="0">
                <a:latin typeface="+mj-ea"/>
                <a:ea typeface="+mj-ea"/>
              </a:rPr>
              <a:t>1</a:t>
            </a:r>
            <a:r>
              <a:rPr lang="ko-KR" altLang="en-US" sz="1600" dirty="0">
                <a:latin typeface="+mj-ea"/>
                <a:ea typeface="+mj-ea"/>
              </a:rPr>
              <a:t>부</a:t>
            </a:r>
            <a:r>
              <a:rPr lang="en-US" altLang="ko-KR" sz="1600" dirty="0">
                <a:latin typeface="+mj-ea"/>
                <a:ea typeface="+mj-ea"/>
              </a:rPr>
              <a:t>(</a:t>
            </a:r>
            <a:r>
              <a:rPr lang="ko-KR" altLang="en-US" sz="1600" dirty="0">
                <a:latin typeface="+mj-ea"/>
                <a:ea typeface="+mj-ea"/>
              </a:rPr>
              <a:t>주심 고현철</a:t>
            </a:r>
            <a:r>
              <a:rPr lang="en-US" altLang="ko-KR" sz="1600" dirty="0">
                <a:latin typeface="+mj-ea"/>
                <a:ea typeface="+mj-ea"/>
              </a:rPr>
              <a:t>·</a:t>
            </a:r>
            <a:r>
              <a:rPr lang="ko-KR" altLang="en-US" sz="1600" dirty="0">
                <a:latin typeface="+mj-ea"/>
                <a:ea typeface="+mj-ea"/>
              </a:rPr>
              <a:t>高鉉哲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  <a:r>
              <a:rPr lang="ko-KR" altLang="en-US" sz="1600" dirty="0">
                <a:latin typeface="+mj-ea"/>
                <a:ea typeface="+mj-ea"/>
              </a:rPr>
              <a:t>는 </a:t>
            </a:r>
            <a:r>
              <a:rPr lang="en-US" altLang="ko-KR" sz="1600" dirty="0">
                <a:latin typeface="+mj-ea"/>
                <a:ea typeface="+mj-ea"/>
              </a:rPr>
              <a:t>1</a:t>
            </a:r>
            <a:r>
              <a:rPr lang="ko-KR" altLang="en-US" sz="1600" dirty="0">
                <a:latin typeface="+mj-ea"/>
                <a:ea typeface="+mj-ea"/>
              </a:rPr>
              <a:t>일 뺑소니 혐의로 항소심에서 유죄가 인정된 </a:t>
            </a:r>
            <a:endParaRPr lang="en-US" altLang="ko-KR" sz="1600" dirty="0"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   </a:t>
            </a:r>
            <a:r>
              <a:rPr lang="ko-KR" altLang="en-US" sz="1600" dirty="0">
                <a:latin typeface="+mj-ea"/>
                <a:ea typeface="+mj-ea"/>
              </a:rPr>
              <a:t>최모</a:t>
            </a:r>
            <a:r>
              <a:rPr lang="en-US" altLang="ko-KR" sz="1600" dirty="0">
                <a:latin typeface="+mj-ea"/>
                <a:ea typeface="+mj-ea"/>
              </a:rPr>
              <a:t>(29·</a:t>
            </a:r>
            <a:r>
              <a:rPr lang="ko-KR" altLang="en-US" sz="1600" dirty="0">
                <a:latin typeface="+mj-ea"/>
                <a:ea typeface="+mj-ea"/>
              </a:rPr>
              <a:t>배달원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  <a:r>
              <a:rPr lang="ko-KR" altLang="en-US" sz="1600" dirty="0">
                <a:latin typeface="+mj-ea"/>
                <a:ea typeface="+mj-ea"/>
              </a:rPr>
              <a:t>씨에 대해 “거짓말탐지기 결과를 유죄판단의 증거로 사용할 수 </a:t>
            </a:r>
            <a:endParaRPr lang="en-US" altLang="ko-KR" sz="1600" dirty="0"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   </a:t>
            </a:r>
            <a:r>
              <a:rPr lang="ko-KR" altLang="en-US" sz="1600" dirty="0">
                <a:latin typeface="+mj-ea"/>
                <a:ea typeface="+mj-ea"/>
              </a:rPr>
              <a:t>없다”며 유죄를 선고한 원심을 깨고 사건을 수원지법으로 돌려보냈다고 밝혔다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재</a:t>
            </a:r>
            <a:endParaRPr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      </a:t>
            </a:r>
            <a:r>
              <a:rPr lang="ko-KR" altLang="en-US" sz="1600" dirty="0" err="1">
                <a:solidFill>
                  <a:srgbClr val="FF0000"/>
                </a:solidFill>
                <a:latin typeface="+mj-ea"/>
                <a:ea typeface="+mj-ea"/>
              </a:rPr>
              <a:t>판부는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 “거짓말탐지기 결과가 유죄 증거로 사용되려면 ①거짓말을 하면 반드시 심</a:t>
            </a:r>
            <a:endParaRPr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      </a:t>
            </a:r>
            <a:r>
              <a:rPr lang="ko-KR" altLang="en-US" sz="1600" dirty="0" err="1">
                <a:solidFill>
                  <a:srgbClr val="FF0000"/>
                </a:solidFill>
                <a:latin typeface="+mj-ea"/>
                <a:ea typeface="+mj-ea"/>
              </a:rPr>
              <a:t>리상태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 변동이 일어나고 ②그 심리변동이 반드시 일정한 생리적 반응을 일으키며 ③</a:t>
            </a:r>
            <a:endParaRPr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      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생리적 반응에 의해 피검사자의 말이 거짓인지 아닌지 명확히 판정할 수 있다는 세 </a:t>
            </a:r>
            <a:endParaRPr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      </a:t>
            </a:r>
            <a:r>
              <a:rPr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가지 전제요건이 충족돼야 한다”고 밝혔다</a:t>
            </a: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- </a:t>
            </a:r>
            <a:r>
              <a:rPr lang="ko-KR" altLang="en-US" sz="1600" dirty="0">
                <a:latin typeface="+mj-ea"/>
                <a:ea typeface="+mj-ea"/>
              </a:rPr>
              <a:t>검찰은 최씨가 범행을 부인하자 거짓말 탐지기 검사를 통해 ‘최씨가 거짓말을 하고 </a:t>
            </a:r>
            <a:endParaRPr lang="en-US" altLang="ko-KR" sz="1600" dirty="0">
              <a:latin typeface="+mj-ea"/>
              <a:ea typeface="+mj-ea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   </a:t>
            </a:r>
            <a:r>
              <a:rPr lang="ko-KR" altLang="en-US" sz="1600" dirty="0">
                <a:latin typeface="+mj-ea"/>
                <a:ea typeface="+mj-ea"/>
              </a:rPr>
              <a:t>있다’는 결과를 얻었다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r>
              <a:rPr lang="ko-KR" altLang="en-US" sz="1600" dirty="0">
                <a:latin typeface="+mj-ea"/>
                <a:ea typeface="+mj-ea"/>
              </a:rPr>
              <a:t>원심 재판부는 최씨에게 징역 </a:t>
            </a:r>
            <a:r>
              <a:rPr lang="en-US" altLang="ko-KR" sz="1600" dirty="0">
                <a:latin typeface="+mj-ea"/>
                <a:ea typeface="+mj-ea"/>
              </a:rPr>
              <a:t>8</a:t>
            </a:r>
            <a:r>
              <a:rPr lang="ko-KR" altLang="en-US" sz="1600" dirty="0">
                <a:latin typeface="+mj-ea"/>
                <a:ea typeface="+mj-ea"/>
              </a:rPr>
              <a:t>월에 집행유예 </a:t>
            </a:r>
            <a:r>
              <a:rPr lang="en-US" altLang="ko-KR" sz="1600" dirty="0">
                <a:latin typeface="+mj-ea"/>
                <a:ea typeface="+mj-ea"/>
              </a:rPr>
              <a:t>2</a:t>
            </a:r>
            <a:r>
              <a:rPr lang="ko-KR" altLang="en-US" sz="1600" dirty="0">
                <a:latin typeface="+mj-ea"/>
                <a:ea typeface="+mj-ea"/>
              </a:rPr>
              <a:t>년을 선고</a:t>
            </a:r>
            <a:endParaRPr lang="en-US" altLang="ko-KR" sz="1600" dirty="0">
              <a:latin typeface="+mj-ea"/>
              <a:ea typeface="+mj-ea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   </a:t>
            </a:r>
            <a:r>
              <a:rPr lang="ko-KR" altLang="en-US" sz="1600" dirty="0">
                <a:latin typeface="+mj-ea"/>
                <a:ea typeface="+mj-ea"/>
              </a:rPr>
              <a:t>했으나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대법원은 거짓말탐지기 검사결과는 정황증거로만 인정할 뿐 유</a:t>
            </a:r>
            <a:r>
              <a:rPr lang="en-US" altLang="ko-KR" sz="1600" dirty="0">
                <a:latin typeface="+mj-ea"/>
                <a:ea typeface="+mj-ea"/>
              </a:rPr>
              <a:t>·</a:t>
            </a:r>
            <a:r>
              <a:rPr lang="ko-KR" altLang="en-US" sz="1600" dirty="0">
                <a:latin typeface="+mj-ea"/>
                <a:ea typeface="+mj-ea"/>
              </a:rPr>
              <a:t>무죄를 가</a:t>
            </a:r>
            <a:endParaRPr lang="en-US" altLang="ko-KR" sz="1600" dirty="0">
              <a:latin typeface="+mj-ea"/>
              <a:ea typeface="+mj-ea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600" dirty="0">
                <a:latin typeface="+mj-ea"/>
                <a:ea typeface="+mj-ea"/>
              </a:rPr>
              <a:t>      </a:t>
            </a:r>
            <a:r>
              <a:rPr lang="ko-KR" altLang="en-US" sz="1600" dirty="0" err="1">
                <a:latin typeface="+mj-ea"/>
                <a:ea typeface="+mj-ea"/>
              </a:rPr>
              <a:t>르는</a:t>
            </a:r>
            <a:r>
              <a:rPr lang="ko-KR" altLang="en-US" sz="1600" dirty="0">
                <a:latin typeface="+mj-ea"/>
                <a:ea typeface="+mj-ea"/>
              </a:rPr>
              <a:t> 증거로 쓸 수 없다는 기존의 판례를 재확인했다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11425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884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4000" dirty="0"/>
              <a:t>1-8. </a:t>
            </a:r>
            <a:r>
              <a:rPr lang="ko-KR" altLang="en-US" sz="4000" dirty="0"/>
              <a:t>거짓말 탐지기 다수 활용 수사사례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2060848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1800" dirty="0"/>
              <a:t>강간과 화간의 주장</a:t>
            </a:r>
            <a:endParaRPr lang="en-US" altLang="ko-KR" sz="1800" dirty="0"/>
          </a:p>
          <a:p>
            <a:pPr eaLnBrk="1" hangingPunct="1"/>
            <a:endParaRPr lang="ko-KR" altLang="en-US" sz="1800" dirty="0"/>
          </a:p>
          <a:p>
            <a:pPr eaLnBrk="1" hangingPunct="1"/>
            <a:r>
              <a:rPr lang="ko-KR" altLang="en-US" sz="1800" dirty="0"/>
              <a:t>성추행사건의 피의자 수사</a:t>
            </a:r>
            <a:endParaRPr lang="en-US" altLang="ko-KR" sz="1800" dirty="0"/>
          </a:p>
          <a:p>
            <a:pPr eaLnBrk="1" hangingPunct="1"/>
            <a:endParaRPr lang="ko-KR" altLang="en-US" sz="1800" dirty="0"/>
          </a:p>
          <a:p>
            <a:pPr eaLnBrk="1" hangingPunct="1"/>
            <a:r>
              <a:rPr lang="ko-KR" altLang="en-US" sz="1800" dirty="0"/>
              <a:t>교통사고에서의 법규위반자</a:t>
            </a:r>
            <a:endParaRPr lang="en-US" altLang="ko-KR" sz="1800" dirty="0"/>
          </a:p>
          <a:p>
            <a:pPr eaLnBrk="1" hangingPunct="1"/>
            <a:endParaRPr lang="ko-KR" altLang="en-US" sz="1800" dirty="0"/>
          </a:p>
          <a:p>
            <a:pPr eaLnBrk="1" hangingPunct="1"/>
            <a:r>
              <a:rPr lang="ko-KR" altLang="en-US" sz="1800" dirty="0" err="1"/>
              <a:t>살인후</a:t>
            </a:r>
            <a:r>
              <a:rPr lang="ko-KR" altLang="en-US" sz="1800" dirty="0"/>
              <a:t> 사체유기사건 수사</a:t>
            </a:r>
          </a:p>
        </p:txBody>
      </p:sp>
    </p:spTree>
    <p:extLst>
      <p:ext uri="{BB962C8B-B14F-4D97-AF65-F5344CB8AC3E}">
        <p14:creationId xmlns:p14="http://schemas.microsoft.com/office/powerpoint/2010/main" val="493363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2696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sz="4000" dirty="0">
                <a:hlinkClick r:id="rId2"/>
              </a:rPr>
              <a:t>수사사례 소개</a:t>
            </a:r>
            <a:endParaRPr lang="ko-KR" altLang="en-US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8729"/>
            <a:ext cx="8229600" cy="5039271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ko-KR" sz="1600" dirty="0"/>
              <a:t>● 2016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19</a:t>
            </a:r>
            <a:r>
              <a:rPr lang="ko-KR" altLang="en-US" sz="1600" dirty="0"/>
              <a:t>일 </a:t>
            </a:r>
            <a:r>
              <a:rPr lang="en-US" altLang="ko-KR" sz="1600" dirty="0"/>
              <a:t>15:53</a:t>
            </a:r>
            <a:r>
              <a:rPr lang="ko-KR" altLang="en-US" sz="1600" dirty="0"/>
              <a:t>경 서울 송파구 소재 ○○빌딩 </a:t>
            </a:r>
            <a:r>
              <a:rPr lang="ko-KR" altLang="en-US" sz="1600" dirty="0" err="1"/>
              <a:t>건물내</a:t>
            </a:r>
            <a:r>
              <a:rPr lang="ko-KR" altLang="en-US" sz="1600" dirty="0"/>
              <a:t> 원인불상의 화재가 발생하여 </a:t>
            </a:r>
            <a:r>
              <a:rPr lang="en-US" altLang="ko-KR" sz="1600" dirty="0"/>
              <a:t>8</a:t>
            </a:r>
            <a:r>
              <a:rPr lang="ko-KR" altLang="en-US" sz="1600" dirty="0"/>
              <a:t>명이 사망</a:t>
            </a:r>
            <a:r>
              <a:rPr lang="en-US" altLang="ko-KR" sz="1600" dirty="0"/>
              <a:t>, 11</a:t>
            </a:r>
            <a:r>
              <a:rPr lang="ko-KR" altLang="en-US" sz="1600" dirty="0"/>
              <a:t>명이 부상당한 사건으로 </a:t>
            </a:r>
            <a:r>
              <a:rPr lang="ko-KR" altLang="en-US" sz="1600" dirty="0" err="1"/>
              <a:t>합동화재조사팀의</a:t>
            </a:r>
            <a:r>
              <a:rPr lang="ko-KR" altLang="en-US" sz="1600" dirty="0"/>
              <a:t> 현장감식과 거짓말 탐지 검사관 현장임장 확인결과 </a:t>
            </a:r>
            <a:r>
              <a:rPr lang="ko-KR" altLang="en-US" sz="1600" dirty="0" err="1"/>
              <a:t>화재조사팀과</a:t>
            </a:r>
            <a:r>
              <a:rPr lang="ko-KR" altLang="en-US" sz="1600" dirty="0"/>
              <a:t> 공동의견으로 지하</a:t>
            </a:r>
            <a:r>
              <a:rPr lang="en-US" altLang="ko-KR" sz="1600" dirty="0"/>
              <a:t>1</a:t>
            </a:r>
            <a:r>
              <a:rPr lang="ko-KR" altLang="en-US" sz="1600" dirty="0"/>
              <a:t>층 노래방에서 발화한 것으로 추정하고 노래방 업주 정○○을 유력한 용의자로 보고 수사하였으나 범행사실 완강히 부인하여 피의자의 동의를 얻어 거짓말탐지 검사 실시</a:t>
            </a:r>
            <a:r>
              <a:rPr lang="en-US" altLang="ko-KR" sz="1600" dirty="0"/>
              <a:t>, </a:t>
            </a:r>
            <a:r>
              <a:rPr lang="ko-KR" altLang="en-US" sz="1600" dirty="0"/>
              <a:t>피의자 정○○의 검사결과 거짓반응으로 분석되고 </a:t>
            </a:r>
            <a:r>
              <a:rPr lang="en-US" altLang="ko-KR" sz="1600" dirty="0"/>
              <a:t>2</a:t>
            </a:r>
            <a:r>
              <a:rPr lang="ko-KR" altLang="en-US" sz="1600" dirty="0"/>
              <a:t>차 거짓반응에 대한 행동징후도 일치하여 이를 심문자료로 활용</a:t>
            </a:r>
            <a:r>
              <a:rPr lang="en-US" altLang="ko-KR" sz="1600" dirty="0"/>
              <a:t>, </a:t>
            </a:r>
            <a:r>
              <a:rPr lang="ko-KR" altLang="en-US" sz="1600" dirty="0"/>
              <a:t>용의자 정○○로부터 </a:t>
            </a:r>
            <a:r>
              <a:rPr lang="ko-KR" altLang="en-US" sz="1600" dirty="0" err="1"/>
              <a:t>주취한</a:t>
            </a:r>
            <a:r>
              <a:rPr lang="ko-KR" altLang="en-US" sz="1600" dirty="0"/>
              <a:t> 상태에서 고시원에 사는 애인이 만나주지 않는 것에 앙심을 품고 자신의 노래방에 방화한 범행사실 일체를 </a:t>
            </a:r>
            <a:r>
              <a:rPr lang="ko-KR" altLang="en-US" sz="1600" dirty="0" err="1"/>
              <a:t>자백받아</a:t>
            </a:r>
            <a:r>
              <a:rPr lang="ko-KR" altLang="en-US" sz="1600" dirty="0"/>
              <a:t> 검거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ko-KR" altLang="en-US" sz="1600" dirty="0"/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ko-KR" altLang="en-US" sz="1600" dirty="0"/>
              <a:t>● 서울고법 형사</a:t>
            </a:r>
            <a:r>
              <a:rPr lang="en-US" altLang="ko-KR" sz="1600" dirty="0"/>
              <a:t>3</a:t>
            </a:r>
            <a:r>
              <a:rPr lang="ko-KR" altLang="en-US" sz="1600" dirty="0"/>
              <a:t>부</a:t>
            </a:r>
            <a:r>
              <a:rPr lang="en-US" altLang="ko-KR" sz="1600" dirty="0"/>
              <a:t>(</a:t>
            </a:r>
            <a:r>
              <a:rPr lang="ko-KR" altLang="en-US" sz="1600" dirty="0"/>
              <a:t>재판장 심상철 부장판사</a:t>
            </a:r>
            <a:r>
              <a:rPr lang="en-US" altLang="ko-KR" sz="1600" dirty="0"/>
              <a:t>)</a:t>
            </a:r>
            <a:r>
              <a:rPr lang="ko-KR" altLang="en-US" sz="1600" dirty="0"/>
              <a:t>는 지난 </a:t>
            </a:r>
            <a:r>
              <a:rPr lang="en-US" altLang="ko-KR" sz="1600" dirty="0"/>
              <a:t>17</a:t>
            </a:r>
            <a:r>
              <a:rPr lang="ko-KR" altLang="en-US" sz="1600" dirty="0"/>
              <a:t>일 현주건조물방화치사 등의 혐의로 </a:t>
            </a:r>
            <a:r>
              <a:rPr lang="ko-KR" altLang="en-US" sz="1600" dirty="0" err="1"/>
              <a:t>구속기소돼</a:t>
            </a:r>
            <a:r>
              <a:rPr lang="ko-KR" altLang="en-US" sz="1600" dirty="0"/>
              <a:t> </a:t>
            </a:r>
            <a:r>
              <a:rPr lang="en-US" altLang="ko-KR" sz="1600" dirty="0"/>
              <a:t>1</a:t>
            </a:r>
            <a:r>
              <a:rPr lang="ko-KR" altLang="en-US" sz="1600" dirty="0"/>
              <a:t>심에서 무기징역을 </a:t>
            </a:r>
            <a:r>
              <a:rPr lang="ko-KR" altLang="en-US" sz="1600" dirty="0" err="1"/>
              <a:t>선고받은</a:t>
            </a:r>
            <a:r>
              <a:rPr lang="ko-KR" altLang="en-US" sz="1600" dirty="0"/>
              <a:t> 정모</a:t>
            </a:r>
            <a:r>
              <a:rPr lang="en-US" altLang="ko-KR" sz="1600" dirty="0"/>
              <a:t>(52</a:t>
            </a:r>
            <a:r>
              <a:rPr lang="en-US" altLang="ko-KR" sz="1600" dirty="0">
                <a:latin typeface="Arial" panose="020B0604020202020204" pitchFamily="34" charset="0"/>
              </a:rPr>
              <a:t>·</a:t>
            </a:r>
            <a:r>
              <a:rPr lang="ko-KR" altLang="en-US" sz="1600" dirty="0"/>
              <a:t>노래방경영</a:t>
            </a:r>
            <a:r>
              <a:rPr lang="en-US" altLang="ko-KR" sz="1600" dirty="0"/>
              <a:t>)</a:t>
            </a:r>
            <a:r>
              <a:rPr lang="ko-KR" altLang="en-US" sz="1600" dirty="0"/>
              <a:t>씨에 대한 항소심에서 원심 판결을 취소하고 방화혐의에 대해 무죄를 선고했다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en-US" altLang="ko-KR" sz="1600" dirty="0"/>
              <a:t>- </a:t>
            </a:r>
            <a:r>
              <a:rPr lang="ko-KR" altLang="en-US" sz="1600" dirty="0"/>
              <a:t>피고인이 경찰의 강압적 추궁에 혐의를 인정하였다고 함</a:t>
            </a:r>
            <a:r>
              <a:rPr lang="en-US" altLang="ko-KR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73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4704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sz="4000" dirty="0">
                <a:hlinkClick r:id="rId2"/>
              </a:rPr>
              <a:t>수사사례 소개</a:t>
            </a:r>
            <a:endParaRPr lang="ko-KR" altLang="en-US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831"/>
            <a:ext cx="8229600" cy="4679231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ko-KR" sz="1600" dirty="0"/>
              <a:t>● 2019. 10</a:t>
            </a:r>
            <a:r>
              <a:rPr lang="ko-KR" altLang="en-US" sz="1600" dirty="0"/>
              <a:t>월 서울 마포구에서 발생한 토막살인 피의자를 </a:t>
            </a:r>
            <a:r>
              <a:rPr lang="en-US" altLang="ko-KR" sz="1600" dirty="0"/>
              <a:t>4</a:t>
            </a:r>
            <a:r>
              <a:rPr lang="ko-KR" altLang="en-US" sz="1600" dirty="0"/>
              <a:t>년 </a:t>
            </a:r>
            <a:r>
              <a:rPr lang="en-US" altLang="ko-KR" sz="1600" dirty="0"/>
              <a:t>5</a:t>
            </a:r>
            <a:r>
              <a:rPr lang="ko-KR" altLang="en-US" sz="1600" dirty="0"/>
              <a:t>개월 만에 검거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- </a:t>
            </a:r>
            <a:r>
              <a:rPr lang="ko-KR" altLang="en-US" sz="1600" dirty="0"/>
              <a:t>한강에서 발견된 토막 변사체에 대해 수사하던 중 </a:t>
            </a:r>
            <a:r>
              <a:rPr lang="ko-KR" altLang="en-US" sz="1600" dirty="0">
                <a:latin typeface="Arial" panose="020B0604020202020204" pitchFamily="34" charset="0"/>
              </a:rPr>
              <a:t>“</a:t>
            </a:r>
            <a:r>
              <a:rPr lang="ko-KR" altLang="en-US" sz="1600" dirty="0"/>
              <a:t>누나가 </a:t>
            </a:r>
            <a:r>
              <a:rPr lang="en-US" altLang="ko-KR" sz="1600" dirty="0"/>
              <a:t>4</a:t>
            </a:r>
            <a:r>
              <a:rPr lang="ko-KR" altLang="en-US" sz="1600" dirty="0"/>
              <a:t>년 전부터 연락이 안 된다</a:t>
            </a:r>
            <a:r>
              <a:rPr lang="en-US" altLang="ko-KR" sz="1600" dirty="0"/>
              <a:t>.</a:t>
            </a:r>
            <a:r>
              <a:rPr lang="en-US" altLang="ko-KR" sz="1600" dirty="0">
                <a:latin typeface="Arial" panose="020B0604020202020204" pitchFamily="34" charset="0"/>
              </a:rPr>
              <a:t>”</a:t>
            </a:r>
            <a:r>
              <a:rPr lang="ko-KR" altLang="en-US" sz="1600" dirty="0"/>
              <a:t>는 </a:t>
            </a:r>
            <a:r>
              <a:rPr lang="en-US" altLang="ko-KR" sz="1600" dirty="0"/>
              <a:t>A</a:t>
            </a:r>
            <a:r>
              <a:rPr lang="ko-KR" altLang="en-US" sz="1600" dirty="0"/>
              <a:t>씨의 실종신고를 받고 실종된 누나의 아들 </a:t>
            </a:r>
            <a:r>
              <a:rPr lang="en-US" altLang="ko-KR" sz="1600" dirty="0"/>
              <a:t>DNA</a:t>
            </a:r>
            <a:r>
              <a:rPr lang="ko-KR" altLang="en-US" sz="1600" dirty="0"/>
              <a:t>를 채취하여 토막변사체 </a:t>
            </a:r>
            <a:r>
              <a:rPr lang="en-US" altLang="ko-KR" sz="1600" dirty="0"/>
              <a:t>DNA</a:t>
            </a:r>
            <a:r>
              <a:rPr lang="ko-KR" altLang="en-US" sz="1600" dirty="0"/>
              <a:t>와 비교한 결과 일치하여</a:t>
            </a:r>
            <a:r>
              <a:rPr lang="en-US" altLang="ko-KR" sz="1600" dirty="0"/>
              <a:t>, </a:t>
            </a:r>
            <a:r>
              <a:rPr lang="ko-KR" altLang="en-US" sz="1600" dirty="0"/>
              <a:t>남편 김모</a:t>
            </a:r>
            <a:r>
              <a:rPr lang="en-US" altLang="ko-KR" sz="1600" dirty="0"/>
              <a:t>(36</a:t>
            </a:r>
            <a:r>
              <a:rPr lang="ko-KR" altLang="en-US" sz="1600" dirty="0"/>
              <a:t>세</a:t>
            </a:r>
            <a:r>
              <a:rPr lang="en-US" altLang="ko-KR" sz="1600" dirty="0"/>
              <a:t>)</a:t>
            </a:r>
            <a:r>
              <a:rPr lang="ko-KR" altLang="en-US" sz="1600" dirty="0"/>
              <a:t>씨를 용의자로 선정</a:t>
            </a:r>
            <a:r>
              <a:rPr lang="en-US" altLang="ko-KR" sz="1600" dirty="0"/>
              <a:t>, </a:t>
            </a:r>
            <a:r>
              <a:rPr lang="ko-KR" altLang="en-US" sz="1600" dirty="0"/>
              <a:t>거짓말탐지기검사를 실시한 결과 거짓반응이 나타나 </a:t>
            </a:r>
            <a:r>
              <a:rPr lang="ko-KR" altLang="en-US" sz="1600" dirty="0" err="1"/>
              <a:t>집궁</a:t>
            </a:r>
            <a:r>
              <a:rPr lang="ko-KR" altLang="en-US" sz="1600" dirty="0"/>
              <a:t> 추궁한 바</a:t>
            </a:r>
            <a:r>
              <a:rPr lang="en-US" altLang="ko-KR" sz="1600" dirty="0"/>
              <a:t>, </a:t>
            </a:r>
            <a:r>
              <a:rPr lang="en-US" altLang="ko-KR" sz="1600" dirty="0">
                <a:latin typeface="Arial" panose="020B0604020202020204" pitchFamily="34" charset="0"/>
              </a:rPr>
              <a:t>“</a:t>
            </a:r>
            <a:r>
              <a:rPr lang="ko-KR" altLang="en-US" sz="1600" dirty="0"/>
              <a:t>마포구 소재 자택 안방에서 자신을 구박하던 처</a:t>
            </a:r>
            <a:r>
              <a:rPr lang="en-US" altLang="ko-KR" sz="1600" dirty="0"/>
              <a:t>(36</a:t>
            </a:r>
            <a:r>
              <a:rPr lang="ko-KR" altLang="en-US" sz="1600" dirty="0"/>
              <a:t>세</a:t>
            </a:r>
            <a:r>
              <a:rPr lang="en-US" altLang="ko-KR" sz="1600" dirty="0"/>
              <a:t>)</a:t>
            </a:r>
            <a:r>
              <a:rPr lang="ko-KR" altLang="en-US" sz="1600" dirty="0"/>
              <a:t>의 목을 눌러 살해한 후 토막 내어 한강에 던졌다</a:t>
            </a:r>
            <a:r>
              <a:rPr lang="en-US" altLang="ko-KR" sz="1600" dirty="0"/>
              <a:t>.</a:t>
            </a:r>
            <a:r>
              <a:rPr lang="en-US" altLang="ko-KR" sz="1600" dirty="0">
                <a:latin typeface="Arial" panose="020B0604020202020204" pitchFamily="34" charset="0"/>
              </a:rPr>
              <a:t>”</a:t>
            </a:r>
            <a:r>
              <a:rPr lang="ko-KR" altLang="en-US" sz="1600" dirty="0"/>
              <a:t>는 자백을 받아내어 미궁에 </a:t>
            </a:r>
            <a:r>
              <a:rPr lang="ko-KR" altLang="en-US" sz="1600" dirty="0" err="1"/>
              <a:t>빠졌</a:t>
            </a:r>
            <a:r>
              <a:rPr lang="ko-KR" altLang="en-US" sz="1600" dirty="0"/>
              <a:t> 있던 사건을 해결 함</a:t>
            </a:r>
            <a:r>
              <a:rPr lang="en-US" altLang="ko-KR" sz="16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314280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57200"/>
            <a:ext cx="8362950" cy="1027113"/>
          </a:xfrm>
        </p:spPr>
        <p:txBody>
          <a:bodyPr/>
          <a:lstStyle/>
          <a:p>
            <a:pPr eaLnBrk="1" hangingPunct="1"/>
            <a:r>
              <a:rPr lang="en-US" altLang="ko-KR" sz="3200" dirty="0"/>
              <a:t>2-1. </a:t>
            </a:r>
            <a:r>
              <a:rPr lang="ko-KR" altLang="en-US" sz="3200" dirty="0" err="1"/>
              <a:t>법최면</a:t>
            </a:r>
            <a:r>
              <a:rPr lang="en-US" altLang="ko-KR" sz="3200" dirty="0"/>
              <a:t>(forensic hypnosis)</a:t>
            </a:r>
            <a:r>
              <a:rPr lang="ko-KR" altLang="en-US" sz="3200" dirty="0"/>
              <a:t>수사의 의의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746" y="1700808"/>
            <a:ext cx="5050904" cy="475180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개념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최면</a:t>
            </a:r>
            <a:r>
              <a:rPr lang="en-US" altLang="ko-KR" sz="1600" dirty="0"/>
              <a:t>(</a:t>
            </a:r>
            <a:r>
              <a:rPr lang="en-US" altLang="ko-KR" sz="1600" dirty="0" err="1"/>
              <a:t>hyponosis</a:t>
            </a:r>
            <a:r>
              <a:rPr lang="en-US" altLang="ko-KR" sz="1600" dirty="0"/>
              <a:t>)</a:t>
            </a:r>
            <a:r>
              <a:rPr lang="ko-KR" altLang="en-US" sz="1600" dirty="0"/>
              <a:t>이라는 용어는 </a:t>
            </a:r>
            <a:r>
              <a:rPr lang="ko-KR" altLang="en-US" sz="1600" dirty="0">
                <a:solidFill>
                  <a:srgbClr val="FF0000"/>
                </a:solidFill>
                <a:latin typeface="Arial" panose="020B0604020202020204" pitchFamily="34" charset="0"/>
              </a:rPr>
              <a:t>‘</a:t>
            </a:r>
            <a:r>
              <a:rPr lang="ko-KR" altLang="en-US" sz="1600" dirty="0">
                <a:solidFill>
                  <a:srgbClr val="FF0000"/>
                </a:solidFill>
              </a:rPr>
              <a:t>수면</a:t>
            </a:r>
            <a:r>
              <a:rPr lang="ko-KR" altLang="en-US" sz="1600" dirty="0">
                <a:solidFill>
                  <a:srgbClr val="FF0000"/>
                </a:solidFill>
                <a:latin typeface="Arial" panose="020B0604020202020204" pitchFamily="34" charset="0"/>
              </a:rPr>
              <a:t>’</a:t>
            </a:r>
            <a:r>
              <a:rPr lang="ko-KR" altLang="en-US" sz="1600" dirty="0">
                <a:solidFill>
                  <a:srgbClr val="FF0000"/>
                </a:solidFill>
              </a:rPr>
              <a:t>을 뜻하는 그리스어 </a:t>
            </a:r>
            <a:r>
              <a:rPr lang="en-US" altLang="ko-KR" sz="1600" dirty="0" err="1">
                <a:solidFill>
                  <a:srgbClr val="FF0000"/>
                </a:solidFill>
              </a:rPr>
              <a:t>hypnos</a:t>
            </a:r>
            <a:r>
              <a:rPr lang="ko-KR" altLang="en-US" sz="1600" dirty="0">
                <a:solidFill>
                  <a:srgbClr val="FF0000"/>
                </a:solidFill>
              </a:rPr>
              <a:t>에서 유래 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범죄수사에 최면을 이용하는 것으로</a:t>
            </a:r>
            <a:r>
              <a:rPr lang="en-US" altLang="ko-KR" sz="1600" dirty="0"/>
              <a:t>, </a:t>
            </a:r>
            <a:r>
              <a:rPr lang="ko-KR" altLang="en-US" sz="1600" dirty="0"/>
              <a:t>목격자나 피해자에게 범죄현장 상황이나 범죄와 관련된 기억을 떠올리게 하여 </a:t>
            </a:r>
            <a:r>
              <a:rPr lang="ko-KR" altLang="en-US" sz="1600" dirty="0">
                <a:solidFill>
                  <a:srgbClr val="FF0000"/>
                </a:solidFill>
              </a:rPr>
              <a:t>수사에 필요한 단서를 제공하거나 수사방향설정에 도움을 주는 수사기법임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원리 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강력사건 또는 교통사고를 목격한 피해자</a:t>
            </a:r>
            <a:r>
              <a:rPr lang="en-US" altLang="ko-KR" sz="1600" dirty="0"/>
              <a:t>, </a:t>
            </a:r>
            <a:r>
              <a:rPr lang="ko-KR" altLang="en-US" sz="1600" dirty="0"/>
              <a:t>목격자가 충격이나 놀람 등 심리적 외상과 시간의 경과로 사건관련내용을 기억하지 못하는 경우 </a:t>
            </a:r>
            <a:r>
              <a:rPr lang="ko-KR" altLang="en-US" sz="1600" dirty="0" err="1"/>
              <a:t>법최면을</a:t>
            </a:r>
            <a:r>
              <a:rPr lang="ko-KR" altLang="en-US" sz="1600" dirty="0"/>
              <a:t> 이용하여 정서적 안정과 사건 당시로의 심리적 퇴행을 유도하여 회상을 도움</a:t>
            </a:r>
            <a:r>
              <a:rPr lang="en-US" altLang="ko-KR" sz="1600" dirty="0"/>
              <a:t>.  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최면은 피검사자들의 활동성이 감소된 상태일 뿐 의식을 상실하지 않은 상태</a:t>
            </a:r>
            <a:r>
              <a:rPr lang="en-US" altLang="ko-KR" sz="1600" dirty="0"/>
              <a:t>, </a:t>
            </a:r>
            <a:r>
              <a:rPr lang="ko-KR" altLang="en-US" sz="1600" dirty="0"/>
              <a:t>각성상태에서 회상할 수 없었던 구체적인 사건들에 대해 초점을 맞출 수 있도록 </a:t>
            </a:r>
            <a:r>
              <a:rPr lang="ko-KR" altLang="en-US" sz="1600" dirty="0" err="1"/>
              <a:t>주의집중된</a:t>
            </a:r>
            <a:r>
              <a:rPr lang="ko-KR" altLang="en-US" sz="1600" dirty="0"/>
              <a:t> 상태를 말함</a:t>
            </a:r>
            <a:endParaRPr lang="en-US" altLang="ko-KR" sz="1600" dirty="0"/>
          </a:p>
          <a:p>
            <a:pPr lvl="1" eaLnBrk="1" hangingPunct="1">
              <a:lnSpc>
                <a:spcPct val="90000"/>
              </a:lnSpc>
            </a:pPr>
            <a:endParaRPr lang="en-US" altLang="ko-KR" sz="16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916832"/>
            <a:ext cx="355083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1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3600" dirty="0"/>
              <a:t>2-2. </a:t>
            </a:r>
            <a:r>
              <a:rPr lang="ko-KR" altLang="en-US" sz="3600" dirty="0" err="1"/>
              <a:t>법최면수사의</a:t>
            </a:r>
            <a:r>
              <a:rPr lang="ko-KR" altLang="en-US" sz="3600" dirty="0"/>
              <a:t> 대상과 선정방법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6912" y="1916832"/>
            <a:ext cx="8435975" cy="5111750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1600" dirty="0"/>
              <a:t>대상</a:t>
            </a:r>
          </a:p>
          <a:p>
            <a:pPr lvl="1" eaLnBrk="1" hangingPunct="1"/>
            <a:r>
              <a:rPr lang="ko-KR" altLang="en-US" sz="1600" dirty="0"/>
              <a:t>범죄의 혐의점이 없는 피해자 및 목격자</a:t>
            </a:r>
          </a:p>
          <a:p>
            <a:pPr lvl="1" eaLnBrk="1" hangingPunct="1"/>
            <a:r>
              <a:rPr lang="ko-KR" altLang="en-US" sz="1600" dirty="0"/>
              <a:t>주의를 기울여 보고 외우려는 인지적 노력을 한 자</a:t>
            </a:r>
          </a:p>
          <a:p>
            <a:pPr lvl="1" eaLnBrk="1" hangingPunct="1"/>
            <a:r>
              <a:rPr lang="ko-KR" altLang="en-US" sz="1600" dirty="0"/>
              <a:t>사건목격 후 심리적 외상 또는 시간의 경과로 인해 목격내용을 회상하지 못하는 경우</a:t>
            </a:r>
          </a:p>
          <a:p>
            <a:pPr lvl="1" eaLnBrk="1" hangingPunct="1"/>
            <a:r>
              <a:rPr lang="ko-KR" altLang="en-US" sz="1600" dirty="0"/>
              <a:t>피의자에 대하여는 원칙상 제외</a:t>
            </a:r>
            <a:r>
              <a:rPr lang="en-US" altLang="ko-KR" sz="1600" dirty="0"/>
              <a:t>(</a:t>
            </a:r>
            <a:r>
              <a:rPr lang="ko-KR" altLang="en-US" sz="1600" dirty="0"/>
              <a:t>예외</a:t>
            </a:r>
            <a:r>
              <a:rPr lang="en-US" altLang="ko-KR" sz="1600" dirty="0"/>
              <a:t>, </a:t>
            </a:r>
            <a:r>
              <a:rPr lang="ko-KR" altLang="en-US" sz="1600" dirty="0"/>
              <a:t>결백주장</a:t>
            </a:r>
            <a:r>
              <a:rPr lang="en-US" altLang="ko-KR" sz="1600" dirty="0"/>
              <a:t>, </a:t>
            </a:r>
            <a:r>
              <a:rPr lang="ko-KR" altLang="en-US" sz="1600" dirty="0"/>
              <a:t>자백</a:t>
            </a:r>
            <a:r>
              <a:rPr lang="en-US" altLang="ko-KR" sz="1600" dirty="0"/>
              <a:t>) </a:t>
            </a:r>
          </a:p>
          <a:p>
            <a:pPr lvl="1" eaLnBrk="1" hangingPunct="1"/>
            <a:endParaRPr lang="en-US" altLang="ko-KR" sz="1600" dirty="0"/>
          </a:p>
          <a:p>
            <a:pPr eaLnBrk="1" hangingPunct="1"/>
            <a:r>
              <a:rPr lang="ko-KR" altLang="en-US" sz="1600" dirty="0"/>
              <a:t>주의사항</a:t>
            </a:r>
          </a:p>
          <a:p>
            <a:pPr lvl="1" eaLnBrk="1" hangingPunct="1"/>
            <a:r>
              <a:rPr lang="ko-KR" altLang="en-US" sz="1600" dirty="0"/>
              <a:t>추가적인 질문 또는 기억해내야 한다는 부담감 제거</a:t>
            </a:r>
            <a:endParaRPr lang="en-US" altLang="ko-KR" sz="1600" dirty="0"/>
          </a:p>
          <a:p>
            <a:pPr lvl="1" eaLnBrk="1" hangingPunct="1"/>
            <a:r>
              <a:rPr lang="ko-KR" altLang="en-US" sz="1600" dirty="0"/>
              <a:t>피해자</a:t>
            </a:r>
            <a:r>
              <a:rPr lang="en-US" altLang="ko-KR" sz="1600" dirty="0"/>
              <a:t>/</a:t>
            </a:r>
            <a:r>
              <a:rPr lang="ko-KR" altLang="en-US" sz="1600" dirty="0"/>
              <a:t>목격자 기억이 변화되거나 왜곡가능성</a:t>
            </a:r>
          </a:p>
          <a:p>
            <a:pPr lvl="1" eaLnBrk="1" hangingPunct="1"/>
            <a:r>
              <a:rPr lang="ko-KR" altLang="en-US" sz="1600" dirty="0"/>
              <a:t>의뢰이전에 용의자 등의 사진 열람금지</a:t>
            </a:r>
            <a:r>
              <a:rPr lang="en-US" altLang="ko-KR" sz="1600" dirty="0"/>
              <a:t>, </a:t>
            </a:r>
            <a:r>
              <a:rPr lang="ko-KR" altLang="en-US" sz="1600" dirty="0"/>
              <a:t>차량번호판 숫자 및 사진열람금지</a:t>
            </a:r>
          </a:p>
        </p:txBody>
      </p:sp>
    </p:spTree>
    <p:extLst>
      <p:ext uri="{BB962C8B-B14F-4D97-AF65-F5344CB8AC3E}">
        <p14:creationId xmlns:p14="http://schemas.microsoft.com/office/powerpoint/2010/main" val="2787289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271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ko-KR" sz="3600" dirty="0"/>
              <a:t>2-3. </a:t>
            </a:r>
            <a:r>
              <a:rPr lang="ko-KR" altLang="en-US" sz="3600" dirty="0" err="1"/>
              <a:t>법최면수사의</a:t>
            </a:r>
            <a:r>
              <a:rPr lang="ko-KR" altLang="en-US" sz="3600" dirty="0"/>
              <a:t> 기법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363272" cy="4281339"/>
          </a:xfrm>
        </p:spPr>
        <p:txBody>
          <a:bodyPr>
            <a:normAutofit/>
          </a:bodyPr>
          <a:lstStyle/>
          <a:p>
            <a:pPr latinLnBrk="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kumimoji="0" lang="ko-KR" altLang="en-US" sz="1600" dirty="0">
                <a:solidFill>
                  <a:schemeClr val="tx1"/>
                </a:solidFill>
              </a:rPr>
              <a:t>최면 유도방법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이완접근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최면이라는 단어에 저항감을 보이는 대상자에게 활용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매개접근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대상자를 조건반사의 형태로 급격하게 최면상태로 유도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허용접근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자기최면의 형태로 진행되는 방식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권위접근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수사관이 대상자를 지배하고 통제하는 방식 </a:t>
            </a:r>
          </a:p>
          <a:p>
            <a:pPr latinLnBrk="0">
              <a:lnSpc>
                <a:spcPct val="90000"/>
              </a:lnSpc>
              <a:buClr>
                <a:schemeClr val="accent1"/>
              </a:buClr>
              <a:buSzPct val="80000"/>
            </a:pPr>
            <a:endParaRPr kumimoji="0" lang="ko-KR" altLang="en-US" sz="1600" dirty="0">
              <a:solidFill>
                <a:schemeClr val="tx1"/>
              </a:solidFill>
            </a:endParaRPr>
          </a:p>
          <a:p>
            <a:pPr latinLnBrk="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kumimoji="0" lang="ko-KR" altLang="en-US" sz="1600" dirty="0">
                <a:solidFill>
                  <a:schemeClr val="tx1"/>
                </a:solidFill>
              </a:rPr>
              <a:t>기억회상 기법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연령퇴행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회귀</a:t>
            </a:r>
            <a:r>
              <a:rPr kumimoji="0" lang="en-US" altLang="ko-KR" sz="1600" dirty="0"/>
              <a:t>) </a:t>
            </a:r>
            <a:r>
              <a:rPr kumimoji="0" lang="ko-KR" altLang="en-US" sz="1600" dirty="0"/>
              <a:t>기법 </a:t>
            </a:r>
            <a:r>
              <a:rPr kumimoji="0" lang="en-US" altLang="ko-KR" sz="1600" dirty="0"/>
              <a:t>: </a:t>
            </a:r>
            <a:r>
              <a:rPr kumimoji="0" lang="ko-KR" altLang="en-US" sz="1600" dirty="0" err="1"/>
              <a:t>피최면자를</a:t>
            </a:r>
            <a:r>
              <a:rPr kumimoji="0" lang="ko-KR" altLang="en-US" sz="1600" dirty="0"/>
              <a:t> 과거의 경험으로 유도하여 마치 그 사건이 현재 여기에서 일어나고 있는 것처럼 </a:t>
            </a:r>
            <a:r>
              <a:rPr kumimoji="0" lang="ko-KR" altLang="en-US" sz="1600" dirty="0" err="1"/>
              <a:t>재경험하게</a:t>
            </a:r>
            <a:r>
              <a:rPr kumimoji="0" lang="ko-KR" altLang="en-US" sz="1600" dirty="0"/>
              <a:t> 하는 기법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칠판 기법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칠판에 경험사실을 적는 것과 같은 경험을 하게 하는 기법</a:t>
            </a:r>
          </a:p>
          <a:p>
            <a:pPr lvl="1" latinLnBrk="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kumimoji="0" lang="ko-KR" altLang="en-US" sz="1600" dirty="0"/>
              <a:t>텔레비전 기법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과거사실을 마치 다큐멘터리 영상물을 보는 것처럼 상상하게끔 유도하는 기법</a:t>
            </a:r>
          </a:p>
          <a:p>
            <a:pPr eaLnBrk="1" hangingPunct="1">
              <a:lnSpc>
                <a:spcPct val="90000"/>
              </a:lnSpc>
            </a:pPr>
            <a:endParaRPr lang="en-US" altLang="ko-K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778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eaLnBrk="1" hangingPunct="1"/>
            <a:r>
              <a:rPr lang="en-US" altLang="ko-KR" sz="3600" dirty="0"/>
              <a:t>2-3. </a:t>
            </a:r>
            <a:r>
              <a:rPr lang="ko-KR" altLang="en-US" sz="3600" dirty="0" err="1"/>
              <a:t>법최면수사</a:t>
            </a:r>
            <a:r>
              <a:rPr lang="ko-KR" altLang="en-US" sz="3600" dirty="0"/>
              <a:t> 성공사례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168" y="2924944"/>
            <a:ext cx="8229600" cy="44370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의뢰</a:t>
            </a:r>
            <a:r>
              <a:rPr lang="en-US" altLang="ko-KR" sz="1600" dirty="0"/>
              <a:t>: </a:t>
            </a:r>
            <a:r>
              <a:rPr lang="ko-KR" altLang="en-US" sz="1600" dirty="0"/>
              <a:t>목격자가 용의차량 번호를 </a:t>
            </a:r>
            <a:r>
              <a:rPr lang="en-US" altLang="ko-KR" sz="1600" dirty="0"/>
              <a:t>1XX9, X1X9</a:t>
            </a:r>
            <a:r>
              <a:rPr lang="ko-KR" altLang="en-US" sz="1600" dirty="0"/>
              <a:t>로 진술</a:t>
            </a:r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대상자 </a:t>
            </a:r>
            <a:r>
              <a:rPr lang="en-US" altLang="ko-KR" sz="1600" dirty="0"/>
              <a:t>: </a:t>
            </a:r>
            <a:r>
              <a:rPr lang="ko-KR" altLang="en-US" sz="1600" dirty="0"/>
              <a:t>목격자 이</a:t>
            </a:r>
            <a:r>
              <a:rPr lang="en-US" altLang="ko-KR" sz="1600" dirty="0"/>
              <a:t>OO(30</a:t>
            </a:r>
            <a:r>
              <a:rPr lang="ko-KR" altLang="en-US" sz="1600" dirty="0"/>
              <a:t>세</a:t>
            </a:r>
            <a:r>
              <a:rPr lang="en-US" altLang="ko-KR" sz="1600" dirty="0"/>
              <a:t>, </a:t>
            </a:r>
            <a:r>
              <a:rPr lang="ko-KR" altLang="en-US" sz="1600" dirty="0"/>
              <a:t>남</a:t>
            </a:r>
            <a:r>
              <a:rPr lang="en-US" altLang="ko-KR" sz="16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 err="1"/>
              <a:t>법최면결과</a:t>
            </a:r>
            <a:endParaRPr lang="ko-KR" altLang="en-US" sz="1600" dirty="0"/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최면상태에서 목격자는 </a:t>
            </a:r>
            <a:r>
              <a:rPr lang="en-US" altLang="ko-KR" sz="1600" dirty="0"/>
              <a:t>9610, 9601, 9016 </a:t>
            </a:r>
            <a:r>
              <a:rPr lang="ko-KR" altLang="en-US" sz="1600" dirty="0"/>
              <a:t>등의 번호를 회상</a:t>
            </a:r>
            <a:endParaRPr lang="en-US" altLang="ko-KR" sz="1600" dirty="0"/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목격자가 첫 숫자는 정확하게 </a:t>
            </a:r>
            <a:r>
              <a:rPr lang="en-US" altLang="ko-KR" sz="1600" dirty="0"/>
              <a:t>9</a:t>
            </a:r>
            <a:r>
              <a:rPr lang="ko-KR" altLang="en-US" sz="1600" dirty="0" err="1"/>
              <a:t>라고회상</a:t>
            </a:r>
            <a:r>
              <a:rPr lang="en-US" altLang="ko-KR" sz="1600" dirty="0"/>
              <a:t>, </a:t>
            </a:r>
            <a:r>
              <a:rPr lang="ko-KR" altLang="en-US" sz="1600" dirty="0"/>
              <a:t>이를 근거로 </a:t>
            </a:r>
            <a:r>
              <a:rPr lang="en-US" altLang="ko-KR" sz="1600" dirty="0"/>
              <a:t>9</a:t>
            </a:r>
            <a:r>
              <a:rPr lang="ko-KR" altLang="en-US" sz="1600" dirty="0"/>
              <a:t>로 시작하는 번호 중 </a:t>
            </a:r>
            <a:r>
              <a:rPr lang="en-US" altLang="ko-KR" sz="1600" dirty="0"/>
              <a:t>0, 1, 6</a:t>
            </a:r>
            <a:r>
              <a:rPr lang="ko-KR" altLang="en-US" sz="1600" dirty="0"/>
              <a:t>의 조합으로 된 차량번호에 대한 </a:t>
            </a:r>
            <a:r>
              <a:rPr lang="ko-KR" altLang="en-US" sz="1600" dirty="0" err="1"/>
              <a:t>차적조회</a:t>
            </a:r>
            <a:endParaRPr lang="ko-KR" altLang="en-US" sz="1600" dirty="0"/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차량의 종류는 파란색 계통의 승용차이며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차량의 </a:t>
            </a:r>
            <a:r>
              <a:rPr lang="ko-KR" altLang="en-US" sz="1600" dirty="0" err="1"/>
              <a:t>옆부분에</a:t>
            </a:r>
            <a:r>
              <a:rPr lang="ko-KR" altLang="en-US" sz="1600" dirty="0"/>
              <a:t> </a:t>
            </a:r>
            <a:r>
              <a:rPr lang="ko-KR" altLang="en-US" sz="1600" dirty="0">
                <a:latin typeface="Arial" panose="020B0604020202020204" pitchFamily="34" charset="0"/>
              </a:rPr>
              <a:t>‘</a:t>
            </a:r>
            <a:r>
              <a:rPr lang="en-US" altLang="ko-KR" sz="1600" dirty="0"/>
              <a:t>Y</a:t>
            </a:r>
            <a:r>
              <a:rPr lang="en-US" altLang="ko-KR" sz="1600" dirty="0">
                <a:latin typeface="Arial" panose="020B0604020202020204" pitchFamily="34" charset="0"/>
              </a:rPr>
              <a:t>’</a:t>
            </a:r>
            <a:r>
              <a:rPr lang="ko-KR" altLang="en-US" sz="1600" dirty="0"/>
              <a:t>자 등이 새겨진 스티커 부착</a:t>
            </a:r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가해 차량번호 및 종류확인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1600" dirty="0"/>
              <a:t>28</a:t>
            </a:r>
            <a:r>
              <a:rPr lang="ko-KR" altLang="en-US" sz="1600" dirty="0"/>
              <a:t>라  </a:t>
            </a:r>
            <a:r>
              <a:rPr lang="en-US" altLang="ko-KR" sz="1600" dirty="0"/>
              <a:t>9601</a:t>
            </a:r>
            <a:r>
              <a:rPr lang="ko-KR" altLang="en-US" sz="1600" dirty="0"/>
              <a:t>호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진청색</a:t>
            </a:r>
            <a:r>
              <a:rPr lang="ko-KR" altLang="en-US" sz="1600" dirty="0"/>
              <a:t> 소나타 승용차 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41168" y="1627957"/>
            <a:ext cx="8362950" cy="109855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latinLnBrk="1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dirty="0"/>
              <a:t>2011. 1. 13. 23:55</a:t>
            </a:r>
            <a:r>
              <a:rPr lang="ko-KR" altLang="en-US" sz="1600" dirty="0"/>
              <a:t>경 대구시 남구 </a:t>
            </a:r>
            <a:r>
              <a:rPr lang="ko-KR" altLang="en-US" sz="1600" dirty="0" err="1"/>
              <a:t>대명동</a:t>
            </a:r>
            <a:r>
              <a:rPr lang="ko-KR" altLang="en-US" sz="1600" dirty="0"/>
              <a:t> 한 신호등 없는 교차로에서 피의차량이 좌회전하는 오토바이를 충격하여 운전자</a:t>
            </a:r>
            <a:r>
              <a:rPr lang="en-US" altLang="ko-KR" sz="1600" dirty="0"/>
              <a:t>(44</a:t>
            </a:r>
            <a:r>
              <a:rPr lang="ko-KR" altLang="en-US" sz="1600" dirty="0"/>
              <a:t>세</a:t>
            </a:r>
            <a:r>
              <a:rPr lang="en-US" altLang="ko-KR" sz="1600" dirty="0"/>
              <a:t>,</a:t>
            </a:r>
            <a:r>
              <a:rPr lang="ko-KR" altLang="en-US" sz="1600" dirty="0"/>
              <a:t>남</a:t>
            </a:r>
            <a:r>
              <a:rPr lang="en-US" altLang="ko-KR" sz="1600" dirty="0"/>
              <a:t>)</a:t>
            </a:r>
            <a:r>
              <a:rPr lang="ko-KR" altLang="en-US" sz="1600" dirty="0"/>
              <a:t>를 사망케 하고 도주한 사건</a:t>
            </a:r>
          </a:p>
        </p:txBody>
      </p:sp>
    </p:spTree>
    <p:extLst>
      <p:ext uri="{BB962C8B-B14F-4D97-AF65-F5344CB8AC3E}">
        <p14:creationId xmlns:p14="http://schemas.microsoft.com/office/powerpoint/2010/main" val="2665059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3600" dirty="0"/>
              <a:t>3-1. </a:t>
            </a:r>
            <a:r>
              <a:rPr lang="ko-KR" altLang="en-US" sz="3600" dirty="0"/>
              <a:t>몽타주수사의 의의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507288" cy="4543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ko-KR" altLang="en-US" sz="1600" dirty="0"/>
              <a:t>개념</a:t>
            </a:r>
          </a:p>
          <a:p>
            <a:pPr lvl="1" eaLnBrk="1" hangingPunct="1">
              <a:lnSpc>
                <a:spcPct val="80000"/>
              </a:lnSpc>
            </a:pPr>
            <a:r>
              <a:rPr lang="ko-KR" altLang="en-US" sz="1600" dirty="0"/>
              <a:t>몽타주</a:t>
            </a:r>
            <a:r>
              <a:rPr lang="en-US" altLang="ko-KR" sz="1600" dirty="0"/>
              <a:t>(montage)</a:t>
            </a:r>
            <a:r>
              <a:rPr lang="ko-KR" altLang="en-US" sz="1600" dirty="0"/>
              <a:t>란 범죄수사에서 범인을 목격한 피해자나 목격자 등의 진술을 토대로 범인의 모습과 비슷한 눈</a:t>
            </a:r>
            <a:r>
              <a:rPr lang="en-US" altLang="ko-KR" sz="1600" dirty="0"/>
              <a:t>, </a:t>
            </a:r>
            <a:r>
              <a:rPr lang="ko-KR" altLang="en-US" sz="1600" dirty="0"/>
              <a:t>코</a:t>
            </a:r>
            <a:r>
              <a:rPr lang="en-US" altLang="ko-KR" sz="1600" dirty="0"/>
              <a:t>, </a:t>
            </a:r>
            <a:r>
              <a:rPr lang="ko-KR" altLang="en-US" sz="1600" dirty="0"/>
              <a:t>입 등 얼굴의 부분별 자료를 합성하여 범인의 모습과 유사하게 특징을 잡아서 그린 얼굴 사진을 말함</a:t>
            </a:r>
            <a:endParaRPr lang="en-US" altLang="ko-KR" sz="1600" dirty="0"/>
          </a:p>
          <a:p>
            <a:pPr lvl="1" eaLnBrk="1" hangingPunct="1">
              <a:lnSpc>
                <a:spcPct val="80000"/>
              </a:lnSpc>
            </a:pPr>
            <a:endParaRPr lang="en-US" altLang="ko-KR" sz="1600" dirty="0"/>
          </a:p>
          <a:p>
            <a:pPr eaLnBrk="1" hangingPunct="1">
              <a:lnSpc>
                <a:spcPct val="80000"/>
              </a:lnSpc>
            </a:pPr>
            <a:r>
              <a:rPr lang="ko-KR" altLang="en-US" sz="1600" dirty="0"/>
              <a:t>목적</a:t>
            </a:r>
          </a:p>
          <a:p>
            <a:pPr lvl="1" eaLnBrk="1" hangingPunct="1">
              <a:lnSpc>
                <a:spcPct val="80000"/>
              </a:lnSpc>
            </a:pPr>
            <a:r>
              <a:rPr lang="ko-KR" altLang="en-US" sz="1600" dirty="0"/>
              <a:t>범인의 얼굴형태나 그 특징을 가장 유사하게 만들어 냄으로써 범인을 조기 검거하여 사건을 해결하는 데 그 목적이 있음</a:t>
            </a:r>
            <a:endParaRPr lang="en-US" altLang="ko-KR" sz="1600" dirty="0"/>
          </a:p>
          <a:p>
            <a:pPr lvl="1" eaLnBrk="1" hangingPunct="1">
              <a:lnSpc>
                <a:spcPct val="80000"/>
              </a:lnSpc>
            </a:pPr>
            <a:r>
              <a:rPr lang="ko-KR" altLang="en-US" sz="1600" dirty="0"/>
              <a:t>공개수사 자료로 활용 </a:t>
            </a:r>
            <a:r>
              <a:rPr lang="en-US" altLang="ko-KR" sz="1600" dirty="0"/>
              <a:t>: </a:t>
            </a:r>
            <a:r>
              <a:rPr lang="ko-KR" altLang="en-US" sz="1600" dirty="0"/>
              <a:t>전단이나 보도를 통한 시민제보유도</a:t>
            </a:r>
          </a:p>
          <a:p>
            <a:pPr lvl="1" eaLnBrk="1" hangingPunct="1">
              <a:lnSpc>
                <a:spcPct val="80000"/>
              </a:lnSpc>
            </a:pPr>
            <a:r>
              <a:rPr lang="ko-KR" altLang="en-US" sz="1600" dirty="0"/>
              <a:t>도피중인 피의자에 대한 심리적 압박으로 자수유도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861048"/>
            <a:ext cx="7048500" cy="287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8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4000" dirty="0"/>
              <a:t>3-2. </a:t>
            </a:r>
            <a:r>
              <a:rPr lang="ko-KR" altLang="en-US" sz="4000" dirty="0"/>
              <a:t>몽타주 작성 대상자 및 작성방법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7786687" cy="4895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1800" dirty="0"/>
              <a:t>작성대상자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강력사건을 비롯한 각종 형사사건의 용의자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지문채취가 불가능한 신원미상의 변사자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1600" dirty="0"/>
              <a:t>CCTV </a:t>
            </a:r>
            <a:r>
              <a:rPr lang="ko-KR" altLang="en-US" sz="1600" dirty="0"/>
              <a:t>등에 녹화된 용의자</a:t>
            </a:r>
            <a:r>
              <a:rPr lang="en-US" altLang="ko-KR" sz="1600" dirty="0"/>
              <a:t>(</a:t>
            </a:r>
            <a:r>
              <a:rPr lang="ko-KR" altLang="en-US" sz="1600" dirty="0"/>
              <a:t>목격인 필요</a:t>
            </a:r>
            <a:r>
              <a:rPr lang="en-US" altLang="ko-KR" sz="1600" dirty="0"/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ko-KR" sz="18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ko-KR" altLang="en-US" sz="1800" dirty="0"/>
              <a:t>작성방법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컴퓨터 몽타주 시스템을 이용하여 작성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용의자 얼굴의 정면모습을 작성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최근에는 </a:t>
            </a:r>
            <a:r>
              <a:rPr lang="ko-KR" altLang="en-US" sz="1600" dirty="0" err="1"/>
              <a:t>법최면</a:t>
            </a:r>
            <a:r>
              <a:rPr lang="ko-KR" altLang="en-US" sz="1600" dirty="0"/>
              <a:t> 방법을 병행</a:t>
            </a:r>
            <a:endParaRPr lang="en-US" altLang="ko-KR" sz="1600" dirty="0"/>
          </a:p>
          <a:p>
            <a:pPr lvl="1" eaLnBrk="1" hangingPunct="1">
              <a:lnSpc>
                <a:spcPct val="90000"/>
              </a:lnSpc>
            </a:pPr>
            <a:endParaRPr lang="ko-KR" altLang="en-US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800" dirty="0"/>
              <a:t>주의사항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사건발생 후 빠른 시간 내 의뢰</a:t>
            </a:r>
          </a:p>
          <a:p>
            <a:pPr lvl="1" eaLnBrk="1" hangingPunct="1">
              <a:lnSpc>
                <a:spcPct val="90000"/>
              </a:lnSpc>
            </a:pPr>
            <a:r>
              <a:rPr lang="ko-KR" altLang="en-US" sz="1600" dirty="0"/>
              <a:t>다수의 얼굴사진 </a:t>
            </a:r>
            <a:r>
              <a:rPr lang="ko-KR" altLang="en-US" sz="1600" dirty="0" err="1"/>
              <a:t>열람전</a:t>
            </a:r>
            <a:r>
              <a:rPr lang="ko-KR" altLang="en-US" sz="1600" dirty="0"/>
              <a:t> 의뢰</a:t>
            </a:r>
            <a:br>
              <a:rPr lang="ko-KR" altLang="en-US" sz="1600" dirty="0"/>
            </a:br>
            <a:endParaRPr lang="ko-KR" altLang="en-US" sz="16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100" y="4676833"/>
            <a:ext cx="5295900" cy="2057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527998"/>
            <a:ext cx="4139952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1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en-US" altLang="ko-KR" dirty="0"/>
              <a:t>4. </a:t>
            </a:r>
            <a:r>
              <a:rPr lang="ko-KR" altLang="en-US" dirty="0"/>
              <a:t>형사 사진감정 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9512" y="1772816"/>
            <a:ext cx="8229600" cy="44005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전문적인 촬영기법이 없는 일반인이 촬영한 사진이나 지하철</a:t>
            </a:r>
            <a:r>
              <a:rPr lang="en-US" altLang="ko-KR" sz="1600" dirty="0"/>
              <a:t>, </a:t>
            </a:r>
            <a:r>
              <a:rPr lang="ko-KR" altLang="en-US" sz="1600" dirty="0"/>
              <a:t>은행</a:t>
            </a:r>
            <a:r>
              <a:rPr lang="en-US" altLang="ko-KR" sz="1600" dirty="0"/>
              <a:t>, </a:t>
            </a:r>
            <a:r>
              <a:rPr lang="ko-KR" altLang="en-US" sz="1600" dirty="0"/>
              <a:t>현금인출기</a:t>
            </a:r>
            <a:r>
              <a:rPr lang="en-US" altLang="ko-KR" sz="1600" dirty="0"/>
              <a:t>, </a:t>
            </a:r>
            <a:r>
              <a:rPr lang="ko-KR" altLang="en-US" sz="1600" dirty="0"/>
              <a:t>지하주차장 등에 설치되어 있는 </a:t>
            </a:r>
            <a:r>
              <a:rPr lang="en-US" altLang="ko-KR" sz="1600" dirty="0"/>
              <a:t>CCTV </a:t>
            </a:r>
            <a:r>
              <a:rPr lang="ko-KR" altLang="en-US" sz="1600" dirty="0"/>
              <a:t>녹화 테이프의 경우 조작미숙이나 기계의 성능 열악 등으로 인하여 용의자의 얼굴이나 수사단서가 되는 차량 번호를 식별할 수 없는 경우가 많음</a:t>
            </a: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r>
              <a:rPr lang="ko-KR" altLang="en-US" sz="1600" dirty="0"/>
              <a:t>이러한 문제점을 개선하기 위하여 이미지 복원</a:t>
            </a:r>
            <a:r>
              <a:rPr lang="en-US" altLang="ko-KR" sz="1600" dirty="0"/>
              <a:t>(Image Restoration)</a:t>
            </a:r>
            <a:r>
              <a:rPr lang="ko-KR" altLang="en-US" sz="1600" dirty="0"/>
              <a:t>이나 이미지 향상</a:t>
            </a:r>
            <a:r>
              <a:rPr lang="en-US" altLang="ko-KR" sz="1600" dirty="0"/>
              <a:t>(Image Enhancement) </a:t>
            </a:r>
            <a:r>
              <a:rPr lang="ko-KR" altLang="en-US" sz="1600" dirty="0"/>
              <a:t>과정을 통하여 보다 나은 화질을 얻을 수 있음</a:t>
            </a:r>
            <a:endParaRPr lang="en-US" altLang="ko-KR" sz="1600" dirty="0"/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  <a:p>
            <a:pPr>
              <a:lnSpc>
                <a:spcPct val="80000"/>
              </a:lnSpc>
            </a:pPr>
            <a:r>
              <a:rPr lang="ko-KR" altLang="en-US" sz="1600" dirty="0"/>
              <a:t>활용분야</a:t>
            </a:r>
            <a:endParaRPr lang="en-US" altLang="ko-KR" sz="16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1600" dirty="0"/>
              <a:t>  - </a:t>
            </a:r>
            <a:r>
              <a:rPr lang="ko-KR" altLang="en-US" sz="1600" dirty="0">
                <a:solidFill>
                  <a:srgbClr val="FF0000"/>
                </a:solidFill>
              </a:rPr>
              <a:t>동일인물 여부의 감정</a:t>
            </a:r>
            <a:r>
              <a:rPr lang="en-US" altLang="ko-KR" sz="1600" dirty="0"/>
              <a:t>:</a:t>
            </a:r>
            <a:r>
              <a:rPr lang="ko-KR" altLang="en-US" sz="1600" dirty="0"/>
              <a:t>사진</a:t>
            </a:r>
            <a:r>
              <a:rPr lang="en-US" altLang="ko-KR" sz="1600" dirty="0"/>
              <a:t>, </a:t>
            </a:r>
            <a:r>
              <a:rPr lang="ko-KR" altLang="en-US" sz="1600" dirty="0"/>
              <a:t>필름</a:t>
            </a:r>
            <a:r>
              <a:rPr lang="en-US" altLang="ko-KR" sz="1600" dirty="0"/>
              <a:t>, </a:t>
            </a:r>
            <a:r>
              <a:rPr lang="ko-KR" altLang="en-US" sz="1600" dirty="0"/>
              <a:t>비디오 테이프 등의 영상물에 촬영된 인물과 실제 인</a:t>
            </a:r>
            <a:endParaRPr lang="en-US" altLang="ko-KR" sz="16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물의 동일성 여부 감정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>
                <a:solidFill>
                  <a:srgbClr val="FF0000"/>
                </a:solidFill>
              </a:rPr>
              <a:t>사진 합성 여부 감정</a:t>
            </a:r>
            <a:r>
              <a:rPr lang="en-US" altLang="ko-KR" sz="1600" dirty="0"/>
              <a:t>:</a:t>
            </a:r>
            <a:r>
              <a:rPr lang="ko-KR" altLang="en-US" sz="1600" dirty="0"/>
              <a:t>사진 및 필름의 조작 및 합성여부 감정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>
                <a:solidFill>
                  <a:srgbClr val="FF0000"/>
                </a:solidFill>
              </a:rPr>
              <a:t>비디오 테이프 편집 여부 감정</a:t>
            </a:r>
            <a:r>
              <a:rPr lang="en-US" altLang="ko-KR" sz="1600" dirty="0"/>
              <a:t>:</a:t>
            </a:r>
            <a:r>
              <a:rPr lang="ko-KR" altLang="en-US" sz="1600" dirty="0"/>
              <a:t>비디오 테이프의 조작 및 편집여부 감정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>
                <a:solidFill>
                  <a:srgbClr val="FF0000"/>
                </a:solidFill>
              </a:rPr>
              <a:t>화상복원 및 판독</a:t>
            </a:r>
            <a:r>
              <a:rPr lang="en-US" altLang="ko-KR" sz="1600" dirty="0"/>
              <a:t>:</a:t>
            </a:r>
            <a:r>
              <a:rPr lang="ko-KR" altLang="en-US" sz="1600" dirty="0"/>
              <a:t>사진</a:t>
            </a:r>
            <a:r>
              <a:rPr lang="en-US" altLang="ko-KR" sz="1600" dirty="0"/>
              <a:t>, </a:t>
            </a:r>
            <a:r>
              <a:rPr lang="ko-KR" altLang="en-US" sz="1600" dirty="0"/>
              <a:t>디지털 영상</a:t>
            </a:r>
            <a:r>
              <a:rPr lang="en-US" altLang="ko-KR" sz="1600" dirty="0"/>
              <a:t>, </a:t>
            </a:r>
            <a:r>
              <a:rPr lang="ko-KR" altLang="en-US" sz="1600" dirty="0"/>
              <a:t>마이크로 필름</a:t>
            </a:r>
            <a:r>
              <a:rPr lang="en-US" altLang="ko-KR" sz="1600" dirty="0"/>
              <a:t>, CCTV </a:t>
            </a:r>
            <a:r>
              <a:rPr lang="ko-KR" altLang="en-US" sz="1600" dirty="0"/>
              <a:t>등의 인물</a:t>
            </a:r>
            <a:r>
              <a:rPr lang="en-US" altLang="ko-KR" sz="1600" dirty="0"/>
              <a:t>, </a:t>
            </a:r>
            <a:r>
              <a:rPr lang="ko-KR" altLang="en-US" sz="1600" dirty="0"/>
              <a:t>물체</a:t>
            </a:r>
            <a:r>
              <a:rPr lang="en-US" altLang="ko-KR" sz="1600" dirty="0"/>
              <a:t>, </a:t>
            </a:r>
            <a:r>
              <a:rPr lang="ko-KR" altLang="en-US" sz="1600" dirty="0"/>
              <a:t>기호</a:t>
            </a:r>
            <a:r>
              <a:rPr lang="en-US" altLang="ko-KR" sz="1600" dirty="0"/>
              <a:t>, </a:t>
            </a:r>
            <a:r>
              <a:rPr lang="ko-KR" altLang="en-US" sz="1600" dirty="0"/>
              <a:t>숫자</a:t>
            </a:r>
            <a:r>
              <a:rPr lang="en-US" altLang="ko-KR" sz="1600" dirty="0"/>
              <a:t>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문자 판독 </a:t>
            </a:r>
          </a:p>
          <a:p>
            <a:pPr eaLnBrk="1" hangingPunct="1">
              <a:lnSpc>
                <a:spcPct val="90000"/>
              </a:lnSpc>
            </a:pP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885611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1809</TotalTime>
  <Words>1521</Words>
  <Application>Microsoft Office PowerPoint</Application>
  <PresentationFormat>화면 슬라이드 쇼(4:3)</PresentationFormat>
  <Paragraphs>177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5" baseType="lpstr">
      <vt:lpstr>HY견명조</vt:lpstr>
      <vt:lpstr>굴림</vt:lpstr>
      <vt:lpstr>맑은 고딕</vt:lpstr>
      <vt:lpstr>Arial</vt:lpstr>
      <vt:lpstr>Georgia</vt:lpstr>
      <vt:lpstr>Wingdings</vt:lpstr>
      <vt:lpstr>고구려 벽화</vt:lpstr>
      <vt:lpstr>과학수사론 제12-2주   - 거짓말 탐지기 등</vt:lpstr>
      <vt:lpstr>1-1거짓말 탐지기의 의의 </vt:lpstr>
      <vt:lpstr>1-2. 거짓말 탐지기의 검사원리 (심리학+생리학)</vt:lpstr>
      <vt:lpstr>1-3. 거짓말 탐지기의 활용범위 </vt:lpstr>
      <vt:lpstr>1-4. 거짓말 탐지기의 검사의뢰</vt:lpstr>
      <vt:lpstr>1-5. 검사절차 및 방법</vt:lpstr>
      <vt:lpstr>1-6. 검사시 유의사항</vt:lpstr>
      <vt:lpstr>1-7. 증거능력인정을 위한 요건 </vt:lpstr>
      <vt:lpstr>1-8. 거짓말 탐지기 다수 활용 수사사례</vt:lpstr>
      <vt:lpstr>수사사례 소개</vt:lpstr>
      <vt:lpstr>수사사례 소개</vt:lpstr>
      <vt:lpstr>2-1. 법최면(forensic hypnosis)수사의 의의</vt:lpstr>
      <vt:lpstr>2-2. 법최면수사의 대상과 선정방법</vt:lpstr>
      <vt:lpstr>2-3. 법최면수사의 기법</vt:lpstr>
      <vt:lpstr>2-3. 법최면수사 성공사례</vt:lpstr>
      <vt:lpstr>3-1. 몽타주수사의 의의</vt:lpstr>
      <vt:lpstr>3-2. 몽타주 작성 대상자 및 작성방법</vt:lpstr>
      <vt:lpstr>4. 형사 사진감정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262</cp:revision>
  <dcterms:created xsi:type="dcterms:W3CDTF">2018-09-03T03:26:21Z</dcterms:created>
  <dcterms:modified xsi:type="dcterms:W3CDTF">2021-08-31T06:27:45Z</dcterms:modified>
</cp:coreProperties>
</file>