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2" r:id="rId14"/>
    <p:sldId id="271" r:id="rId15"/>
    <p:sldId id="273" r:id="rId16"/>
    <p:sldId id="274" r:id="rId17"/>
    <p:sldId id="275" r:id="rId18"/>
    <p:sldId id="267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24" autoAdjust="0"/>
  </p:normalViewPr>
  <p:slideViewPr>
    <p:cSldViewPr>
      <p:cViewPr varScale="1">
        <p:scale>
          <a:sx n="92" d="100"/>
          <a:sy n="92" d="100"/>
        </p:scale>
        <p:origin x="1344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3A85E-CA8E-43AA-989F-2AE4B3228C7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94FDC-BA62-455E-83B7-EE4C0F6F64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3259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643866" cy="1500198"/>
          </a:xfrm>
        </p:spPr>
        <p:txBody>
          <a:bodyPr/>
          <a:lstStyle/>
          <a:p>
            <a:r>
              <a:rPr lang="ko-KR" altLang="en-US" dirty="0" smtClean="0"/>
              <a:t>제</a:t>
            </a:r>
            <a:r>
              <a:rPr lang="en-US" altLang="ko-KR" dirty="0"/>
              <a:t>3</a:t>
            </a:r>
            <a:r>
              <a:rPr lang="ko-KR" altLang="en-US" dirty="0" smtClean="0"/>
              <a:t>주 </a:t>
            </a:r>
            <a:r>
              <a:rPr lang="ko-KR" altLang="en-US" dirty="0" smtClean="0">
                <a:effectLst/>
              </a:rPr>
              <a:t>한국의 연쇄살인</a:t>
            </a:r>
            <a:r>
              <a:rPr lang="en-US" altLang="ko-KR" dirty="0" smtClean="0">
                <a:effectLst/>
              </a:rPr>
              <a:t>(2)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501" y="3140968"/>
            <a:ext cx="7500990" cy="569224"/>
          </a:xfrm>
        </p:spPr>
        <p:txBody>
          <a:bodyPr>
            <a:noAutofit/>
          </a:bodyPr>
          <a:lstStyle/>
          <a:p>
            <a:r>
              <a:rPr lang="en-US" altLang="ko-KR" sz="2000" dirty="0" smtClean="0"/>
              <a:t>2000</a:t>
            </a:r>
            <a:r>
              <a:rPr lang="ko-KR" altLang="en-US" sz="2000" dirty="0" smtClean="0"/>
              <a:t>년대 이후</a:t>
            </a:r>
            <a:r>
              <a:rPr lang="en-US" altLang="ko-KR" sz="2000" dirty="0"/>
              <a:t> </a:t>
            </a:r>
            <a:r>
              <a:rPr lang="en-US" altLang="ko-KR" sz="2000" dirty="0" smtClean="0"/>
              <a:t>- </a:t>
            </a:r>
            <a:r>
              <a:rPr lang="ko-KR" altLang="en-US" sz="2000" dirty="0" smtClean="0"/>
              <a:t>정두영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김해선</a:t>
            </a:r>
            <a:r>
              <a:rPr lang="en-US" altLang="ko-KR" sz="2000" dirty="0" smtClean="0"/>
              <a:t>, </a:t>
            </a:r>
          </a:p>
          <a:p>
            <a:r>
              <a:rPr lang="en-US" altLang="ko-KR" sz="2000" dirty="0"/>
              <a:t> </a:t>
            </a:r>
            <a:r>
              <a:rPr lang="en-US" altLang="ko-KR" sz="2000" dirty="0" smtClean="0"/>
              <a:t>      </a:t>
            </a:r>
            <a:r>
              <a:rPr lang="ko-KR" altLang="en-US" sz="2000" dirty="0" smtClean="0"/>
              <a:t>천안 연쇄살인사건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용인 연쇄살인사건</a:t>
            </a:r>
            <a:endParaRPr lang="ko-KR" alt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987824" y="501317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mtClean="0"/>
              <a:t>남재성 교수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6131024" cy="4925144"/>
          </a:xfrm>
        </p:spPr>
        <p:txBody>
          <a:bodyPr>
            <a:normAutofit/>
          </a:bodyPr>
          <a:lstStyle/>
          <a:p>
            <a:r>
              <a:rPr lang="ko-KR" altLang="en-US" sz="1600" dirty="0" smtClean="0"/>
              <a:t>개요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정두영은 </a:t>
            </a:r>
            <a:r>
              <a:rPr lang="en-US" altLang="ko-KR" sz="1600" dirty="0"/>
              <a:t>1999</a:t>
            </a:r>
            <a:r>
              <a:rPr lang="ko-KR" altLang="en-US" sz="1600" dirty="0"/>
              <a:t>년 </a:t>
            </a:r>
            <a:r>
              <a:rPr lang="en-US" altLang="ko-KR" sz="1600" dirty="0"/>
              <a:t>6</a:t>
            </a:r>
            <a:r>
              <a:rPr lang="ko-KR" altLang="en-US" sz="1600" dirty="0"/>
              <a:t>월부터 </a:t>
            </a:r>
            <a:r>
              <a:rPr lang="en-US" altLang="ko-KR" sz="1600" dirty="0"/>
              <a:t>2000</a:t>
            </a:r>
            <a:r>
              <a:rPr lang="ko-KR" altLang="en-US" sz="1600" dirty="0"/>
              <a:t>년 </a:t>
            </a:r>
            <a:r>
              <a:rPr lang="en-US" altLang="ko-KR" sz="1600" dirty="0"/>
              <a:t>4</a:t>
            </a:r>
            <a:r>
              <a:rPr lang="ko-KR" altLang="en-US" sz="1600" dirty="0"/>
              <a:t>월까지 </a:t>
            </a:r>
            <a:r>
              <a:rPr lang="en-US" altLang="ko-KR" sz="1600" dirty="0"/>
              <a:t>10</a:t>
            </a:r>
            <a:r>
              <a:rPr lang="ko-KR" altLang="en-US" sz="1600" dirty="0"/>
              <a:t>개월 간 </a:t>
            </a:r>
            <a:r>
              <a:rPr lang="en-US" altLang="ko-KR" sz="1600" dirty="0"/>
              <a:t>9</a:t>
            </a:r>
            <a:r>
              <a:rPr lang="ko-KR" altLang="en-US" sz="1600" dirty="0"/>
              <a:t>명을 살해한 강도살인범 및 연쇄살인범</a:t>
            </a:r>
            <a:br>
              <a:rPr lang="ko-KR" altLang="en-US" sz="1600" dirty="0"/>
            </a:br>
            <a:r>
              <a:rPr lang="ko-KR" altLang="en-US" sz="1600" dirty="0"/>
              <a:t>  </a:t>
            </a:r>
            <a:r>
              <a:rPr lang="en-US" altLang="ko-KR" sz="1600" dirty="0"/>
              <a:t>- </a:t>
            </a:r>
            <a:r>
              <a:rPr lang="ko-KR" altLang="en-US" sz="1600" dirty="0"/>
              <a:t>유영철은 정두영을 자신의 </a:t>
            </a:r>
            <a:r>
              <a:rPr lang="ko-KR" altLang="en-US" sz="1600" dirty="0" err="1"/>
              <a:t>롤모델이라고</a:t>
            </a:r>
            <a:r>
              <a:rPr lang="ko-KR" altLang="en-US" sz="1600" dirty="0"/>
              <a:t> 했는데</a:t>
            </a:r>
            <a:r>
              <a:rPr lang="en-US" altLang="ko-KR" sz="1600" dirty="0"/>
              <a:t>, </a:t>
            </a:r>
            <a:r>
              <a:rPr lang="ko-KR" altLang="en-US" sz="1600" dirty="0"/>
              <a:t>정두영이 범행에 쓴 무기로 둔기를 사용했고 유영철 역시 이를 모방해서 자신도 둔기를 사용함</a:t>
            </a:r>
            <a:r>
              <a:rPr lang="en-US" altLang="ko-KR" sz="1600" dirty="0"/>
              <a:t> 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그리고 희생자들을 공격하는 방식이 너무 잔혹해 경찰이 초기에 원한살인을 생각했을 정도로 유례없는 잔혹성을 보인 </a:t>
            </a:r>
            <a:r>
              <a:rPr lang="ko-KR" altLang="en-US" sz="1600" dirty="0" smtClean="0"/>
              <a:t>사건임</a:t>
            </a:r>
            <a:endParaRPr lang="en-US" altLang="ko-KR" sz="1600" dirty="0" smtClean="0"/>
          </a:p>
          <a:p>
            <a:pPr marL="0" indent="0">
              <a:buNone/>
            </a:pPr>
            <a:endParaRPr lang="en-US" altLang="ko-KR" sz="1600" dirty="0"/>
          </a:p>
          <a:p>
            <a:r>
              <a:rPr lang="ko-KR" altLang="en-US" sz="1600" dirty="0" smtClean="0"/>
              <a:t>사건 특이점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- </a:t>
            </a:r>
            <a:r>
              <a:rPr lang="ko-KR" altLang="en-US" sz="1600" dirty="0"/>
              <a:t>활동범위 </a:t>
            </a:r>
            <a:r>
              <a:rPr lang="en-US" altLang="ko-KR" sz="1600" dirty="0"/>
              <a:t>: </a:t>
            </a:r>
            <a:r>
              <a:rPr lang="ko-KR" altLang="en-US" sz="1600" dirty="0"/>
              <a:t>부산</a:t>
            </a:r>
            <a:r>
              <a:rPr lang="en-US" altLang="ko-KR" sz="1600" dirty="0"/>
              <a:t>, </a:t>
            </a:r>
            <a:r>
              <a:rPr lang="ko-KR" altLang="en-US" sz="1600" dirty="0"/>
              <a:t>울산</a:t>
            </a:r>
            <a:r>
              <a:rPr lang="en-US" altLang="ko-KR" sz="1600" dirty="0"/>
              <a:t>, </a:t>
            </a:r>
            <a:r>
              <a:rPr lang="ko-KR" altLang="en-US" sz="1600" dirty="0" smtClean="0"/>
              <a:t>경남지역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- </a:t>
            </a:r>
            <a:r>
              <a:rPr lang="ko-KR" altLang="en-US" sz="1600" dirty="0"/>
              <a:t>범행수법 </a:t>
            </a:r>
            <a:r>
              <a:rPr lang="en-US" altLang="ko-KR" sz="1600" dirty="0"/>
              <a:t>: </a:t>
            </a:r>
            <a:r>
              <a:rPr lang="ko-KR" altLang="en-US" sz="1600" dirty="0"/>
              <a:t>목장갑만 준비해 다님</a:t>
            </a:r>
            <a:r>
              <a:rPr lang="en-US" altLang="ko-KR" sz="1600" dirty="0"/>
              <a:t>. </a:t>
            </a:r>
            <a:r>
              <a:rPr lang="ko-KR" altLang="en-US" sz="1600" dirty="0" smtClean="0"/>
              <a:t>현장도구를 이용하며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주로 둔  </a:t>
            </a:r>
            <a:endParaRPr lang="en-US" altLang="ko-KR" sz="1600" dirty="0" smtClean="0"/>
          </a:p>
          <a:p>
            <a:pPr marL="0" indent="0" fontAlgn="base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                  </a:t>
            </a:r>
            <a:r>
              <a:rPr lang="ko-KR" altLang="en-US" sz="1600" dirty="0" smtClean="0"/>
              <a:t>기를 </a:t>
            </a:r>
            <a:r>
              <a:rPr lang="ko-KR" altLang="en-US" sz="1600" dirty="0"/>
              <a:t>이용함</a:t>
            </a:r>
            <a:r>
              <a:rPr lang="en-US" altLang="ko-KR" sz="1600" dirty="0"/>
              <a:t>. </a:t>
            </a:r>
            <a:r>
              <a:rPr lang="ko-KR" altLang="en-US" sz="1600" dirty="0"/>
              <a:t>식도는 </a:t>
            </a:r>
            <a:r>
              <a:rPr lang="en-US" altLang="ko-KR" sz="1600" dirty="0"/>
              <a:t>1</a:t>
            </a:r>
            <a:r>
              <a:rPr lang="ko-KR" altLang="en-US" sz="1600" dirty="0"/>
              <a:t>번만 </a:t>
            </a:r>
            <a:r>
              <a:rPr lang="ko-KR" altLang="en-US" sz="1600" dirty="0" smtClean="0"/>
              <a:t>이용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신발 </a:t>
            </a:r>
            <a:r>
              <a:rPr lang="en-US" altLang="ko-KR" sz="1600" dirty="0"/>
              <a:t>2</a:t>
            </a:r>
            <a:r>
              <a:rPr lang="ko-KR" altLang="en-US" sz="1600" dirty="0" err="1"/>
              <a:t>켤래로</a:t>
            </a:r>
            <a:r>
              <a:rPr lang="ko-KR" altLang="en-US" sz="1600" dirty="0"/>
              <a:t> </a:t>
            </a:r>
            <a:r>
              <a:rPr lang="en-US" altLang="ko-KR" sz="1600" dirty="0"/>
              <a:t>2</a:t>
            </a:r>
            <a:r>
              <a:rPr lang="ko-KR" altLang="en-US" sz="1600" dirty="0"/>
              <a:t>명의 </a:t>
            </a:r>
            <a:endParaRPr lang="en-US" altLang="ko-KR" sz="1600" dirty="0" smtClean="0"/>
          </a:p>
          <a:p>
            <a:pPr marL="0" indent="0" fontAlgn="base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                  </a:t>
            </a:r>
            <a:r>
              <a:rPr lang="ko-KR" altLang="en-US" sz="1600" dirty="0" smtClean="0"/>
              <a:t>범죄인척 위장함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유영철도 모방</a:t>
            </a:r>
            <a:r>
              <a:rPr lang="en-US" altLang="ko-KR" sz="1600" dirty="0" smtClean="0"/>
              <a:t>)</a:t>
            </a:r>
          </a:p>
          <a:p>
            <a:pPr marL="0" indent="0" fontAlgn="base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- </a:t>
            </a:r>
            <a:r>
              <a:rPr lang="ko-KR" altLang="en-US" sz="1600" dirty="0" smtClean="0"/>
              <a:t>범행동기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금전적 욕구</a:t>
            </a:r>
            <a:r>
              <a:rPr lang="en-US" altLang="ko-KR" sz="1600" dirty="0" smtClean="0"/>
              <a:t>(“10</a:t>
            </a:r>
            <a:r>
              <a:rPr lang="ko-KR" altLang="en-US" sz="1600" dirty="0" smtClean="0"/>
              <a:t>억을 모아 </a:t>
            </a:r>
            <a:r>
              <a:rPr lang="ko-KR" altLang="en-US" sz="1600" dirty="0" err="1" smtClean="0"/>
              <a:t>동거녀와</a:t>
            </a:r>
            <a:r>
              <a:rPr lang="ko-KR" altLang="en-US" sz="1600" dirty="0" smtClean="0"/>
              <a:t> 함께 남들처럼 돈           </a:t>
            </a:r>
            <a:endParaRPr lang="en-US" altLang="ko-KR" sz="1600" dirty="0" smtClean="0"/>
          </a:p>
          <a:p>
            <a:pPr marL="0" indent="0" fontAlgn="base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                  </a:t>
            </a:r>
            <a:r>
              <a:rPr lang="ko-KR" altLang="en-US" sz="1600" dirty="0" smtClean="0"/>
              <a:t>쓰며 </a:t>
            </a:r>
            <a:r>
              <a:rPr lang="ko-KR" altLang="en-US" sz="1600" dirty="0"/>
              <a:t>살고 싶었다</a:t>
            </a:r>
            <a:r>
              <a:rPr lang="en-US" altLang="ko-KR" sz="1600" dirty="0" smtClean="0"/>
              <a:t>.”)</a:t>
            </a:r>
            <a:endParaRPr lang="ko-KR" altLang="en-US" sz="1600" dirty="0"/>
          </a:p>
          <a:p>
            <a:pPr marL="0" indent="0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정두영 사건</a:t>
            </a:r>
            <a:endParaRPr lang="ko-KR" altLang="en-US" sz="32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5037" y="1486966"/>
            <a:ext cx="2449260" cy="230425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433" y="3978566"/>
            <a:ext cx="2449260" cy="217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93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6131024" cy="4925144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sz="1600" dirty="0" smtClean="0"/>
              <a:t>사건전개</a:t>
            </a:r>
            <a:endParaRPr lang="en-US" altLang="ko-KR" sz="1600" dirty="0" smtClean="0"/>
          </a:p>
          <a:p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- </a:t>
            </a:r>
            <a:r>
              <a:rPr lang="en-US" altLang="ko-KR" sz="1600" b="1" dirty="0"/>
              <a:t>1986</a:t>
            </a:r>
            <a:r>
              <a:rPr lang="ko-KR" altLang="en-US" sz="1600" b="1" dirty="0"/>
              <a:t>년 </a:t>
            </a:r>
            <a:r>
              <a:rPr lang="en-US" altLang="ko-KR" sz="1600" b="1" dirty="0"/>
              <a:t>5</a:t>
            </a:r>
            <a:r>
              <a:rPr lang="ko-KR" altLang="en-US" sz="1600" b="1" dirty="0"/>
              <a:t>월 </a:t>
            </a:r>
            <a:endParaRPr lang="ko-KR" altLang="en-US" sz="1600" dirty="0"/>
          </a:p>
          <a:p>
            <a:pPr marL="0" indent="0">
              <a:buNone/>
            </a:pPr>
            <a:r>
              <a:rPr lang="en-US" altLang="ko-KR" sz="1600" dirty="0" smtClean="0"/>
              <a:t>   : 18</a:t>
            </a:r>
            <a:r>
              <a:rPr lang="ko-KR" altLang="en-US" sz="1600" dirty="0"/>
              <a:t>살이었던 정두영은 부산의 </a:t>
            </a:r>
            <a:r>
              <a:rPr lang="ko-KR" altLang="en-US" sz="1600" dirty="0" smtClean="0"/>
              <a:t>모 초등학교에</a:t>
            </a:r>
            <a:r>
              <a:rPr lang="ko-KR" altLang="en-US" sz="1600" dirty="0"/>
              <a:t> 절도를 목적으로 </a:t>
            </a:r>
            <a:r>
              <a:rPr lang="ko-KR" altLang="en-US" sz="1600" dirty="0" smtClean="0"/>
              <a:t>들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</a:t>
            </a:r>
            <a:r>
              <a:rPr lang="ko-KR" altLang="en-US" sz="1600" dirty="0" err="1" smtClean="0"/>
              <a:t>어갔다</a:t>
            </a:r>
            <a:r>
              <a:rPr lang="ko-KR" altLang="en-US" sz="1600" dirty="0"/>
              <a:t> 마주친 교사를 흉기로 찌르고 </a:t>
            </a:r>
            <a:r>
              <a:rPr lang="ko-KR" altLang="en-US" sz="1600" dirty="0" smtClean="0"/>
              <a:t>달아남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/>
            </a:r>
            <a:br>
              <a:rPr lang="en-US" altLang="ko-KR" sz="1600" dirty="0"/>
            </a:br>
            <a:r>
              <a:rPr lang="en-US" altLang="ko-KR" sz="1600" dirty="0"/>
              <a:t/>
            </a:r>
            <a:br>
              <a:rPr lang="en-US" altLang="ko-KR" sz="1600" dirty="0"/>
            </a:br>
            <a:r>
              <a:rPr lang="en-US" altLang="ko-KR" sz="1600" dirty="0" smtClean="0"/>
              <a:t>  - </a:t>
            </a:r>
            <a:r>
              <a:rPr lang="en-US" altLang="ko-KR" sz="1600" b="1" dirty="0" smtClean="0"/>
              <a:t>1986</a:t>
            </a:r>
            <a:r>
              <a:rPr lang="ko-KR" altLang="en-US" sz="1600" b="1" dirty="0"/>
              <a:t>년 </a:t>
            </a:r>
            <a:r>
              <a:rPr lang="en-US" altLang="ko-KR" sz="1600" b="1" dirty="0"/>
              <a:t>6</a:t>
            </a:r>
            <a:r>
              <a:rPr lang="ko-KR" altLang="en-US" sz="1600" b="1" dirty="0"/>
              <a:t>월 </a:t>
            </a:r>
            <a:endParaRPr lang="ko-KR" altLang="en-US" sz="1600" dirty="0"/>
          </a:p>
          <a:p>
            <a:pPr marL="0" indent="0">
              <a:buNone/>
            </a:pPr>
            <a:r>
              <a:rPr lang="ko-KR" altLang="en-US" sz="1600" dirty="0" smtClean="0"/>
              <a:t>  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본인을</a:t>
            </a:r>
            <a:r>
              <a:rPr lang="ko-KR" altLang="en-US" sz="1600" dirty="0"/>
              <a:t> 검문하는 방범대원을 칼로 찔러 살해하고 </a:t>
            </a:r>
            <a:r>
              <a:rPr lang="en-US" altLang="ko-KR" sz="1600" dirty="0"/>
              <a:t>11</a:t>
            </a:r>
            <a:r>
              <a:rPr lang="ko-KR" altLang="en-US" sz="1600" dirty="0"/>
              <a:t>년을 </a:t>
            </a:r>
            <a:r>
              <a:rPr lang="ko-KR" altLang="en-US" sz="1600" dirty="0" smtClean="0"/>
              <a:t>복역함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      </a:t>
            </a:r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수감생활</a:t>
            </a:r>
            <a:r>
              <a:rPr lang="ko-KR" altLang="en-US" sz="1600" dirty="0"/>
              <a:t> 동안 고졸 검정고시에 </a:t>
            </a:r>
            <a:r>
              <a:rPr lang="ko-KR" altLang="en-US" sz="1600" dirty="0" smtClean="0"/>
              <a:t>합격하고</a:t>
            </a:r>
            <a:r>
              <a:rPr lang="en-US" altLang="ko-KR" sz="1600" dirty="0"/>
              <a:t> 1998</a:t>
            </a:r>
            <a:r>
              <a:rPr lang="ko-KR" altLang="en-US" sz="1600" dirty="0"/>
              <a:t>년 </a:t>
            </a:r>
            <a:r>
              <a:rPr lang="en-US" altLang="ko-KR" sz="1600" dirty="0"/>
              <a:t>6</a:t>
            </a:r>
            <a:r>
              <a:rPr lang="ko-KR" altLang="en-US" sz="1600" dirty="0"/>
              <a:t>월에 </a:t>
            </a:r>
            <a:r>
              <a:rPr lang="ko-KR" altLang="en-US" sz="1600" dirty="0" smtClean="0"/>
              <a:t>출소</a:t>
            </a:r>
            <a:r>
              <a:rPr lang="en-US" altLang="ko-KR" sz="1600" dirty="0" smtClean="0"/>
              <a:t>.</a:t>
            </a:r>
            <a:r>
              <a:rPr lang="en-US" altLang="ko-KR" sz="1600" dirty="0"/>
              <a:t> </a:t>
            </a:r>
            <a:r>
              <a:rPr lang="ko-KR" altLang="en-US" sz="1600" dirty="0" smtClean="0"/>
              <a:t>출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소</a:t>
            </a:r>
            <a:r>
              <a:rPr lang="ko-KR" altLang="en-US" sz="1600" dirty="0"/>
              <a:t> 직후 다시 절도로 </a:t>
            </a:r>
            <a:r>
              <a:rPr lang="en-US" altLang="ko-KR" sz="1600" dirty="0" smtClean="0"/>
              <a:t>6</a:t>
            </a:r>
            <a:r>
              <a:rPr lang="ko-KR" altLang="en-US" sz="1600" dirty="0"/>
              <a:t>개월 동안 </a:t>
            </a:r>
            <a:r>
              <a:rPr lang="ko-KR" altLang="en-US" sz="1600" dirty="0" smtClean="0"/>
              <a:t>복역</a:t>
            </a:r>
            <a:endParaRPr lang="en-US" altLang="ko-KR" sz="1600" dirty="0" smtClean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- </a:t>
            </a:r>
            <a:r>
              <a:rPr lang="en-US" altLang="ko-KR" sz="1600" b="1" dirty="0"/>
              <a:t>1999</a:t>
            </a:r>
            <a:r>
              <a:rPr lang="ko-KR" altLang="en-US" sz="1600" b="1" dirty="0"/>
              <a:t>년 </a:t>
            </a:r>
            <a:r>
              <a:rPr lang="en-US" altLang="ko-KR" sz="1600" b="1" dirty="0"/>
              <a:t>3</a:t>
            </a:r>
            <a:r>
              <a:rPr lang="ko-KR" altLang="en-US" sz="1600" b="1" dirty="0"/>
              <a:t>월 </a:t>
            </a:r>
            <a:endParaRPr lang="ko-KR" altLang="en-US" sz="1600" dirty="0"/>
          </a:p>
          <a:p>
            <a:pPr marL="0" indent="0">
              <a:buNone/>
            </a:pPr>
            <a:r>
              <a:rPr lang="ko-KR" altLang="en-US" sz="1600" dirty="0" smtClean="0"/>
              <a:t>   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두번째</a:t>
            </a:r>
            <a:r>
              <a:rPr lang="ko-KR" altLang="en-US" sz="1600" dirty="0"/>
              <a:t> 출소 후 본격적으로 강도살인을 </a:t>
            </a:r>
            <a:r>
              <a:rPr lang="ko-KR" altLang="en-US" sz="1600" dirty="0" smtClean="0"/>
              <a:t>개시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: </a:t>
            </a:r>
            <a:r>
              <a:rPr lang="ko-KR" altLang="en-US" sz="1600" dirty="0" smtClean="0"/>
              <a:t>주로</a:t>
            </a:r>
            <a:r>
              <a:rPr lang="ko-KR" altLang="en-US" sz="1600" dirty="0"/>
              <a:t> 부산</a:t>
            </a:r>
            <a:r>
              <a:rPr lang="en-US" altLang="ko-KR" sz="1600" dirty="0"/>
              <a:t>, </a:t>
            </a:r>
            <a:r>
              <a:rPr lang="ko-KR" altLang="en-US" sz="1600" dirty="0"/>
              <a:t>울산</a:t>
            </a:r>
            <a:r>
              <a:rPr lang="en-US" altLang="ko-KR" sz="1600" dirty="0"/>
              <a:t>, </a:t>
            </a:r>
            <a:r>
              <a:rPr lang="ko-KR" altLang="en-US" sz="1600" dirty="0"/>
              <a:t>경남에서 살인행위를 </a:t>
            </a:r>
            <a:r>
              <a:rPr lang="ko-KR" altLang="en-US" sz="1600" dirty="0" smtClean="0"/>
              <a:t>이어갔으며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교도소</a:t>
            </a:r>
            <a:r>
              <a:rPr lang="ko-KR" altLang="en-US" sz="1600" dirty="0"/>
              <a:t> 출소 </a:t>
            </a:r>
            <a:r>
              <a:rPr lang="ko-KR" altLang="en-US" sz="1600" dirty="0" smtClean="0"/>
              <a:t>불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과</a:t>
            </a:r>
            <a:r>
              <a:rPr lang="ko-KR" altLang="en-US" sz="1600" dirty="0"/>
              <a:t> </a:t>
            </a:r>
            <a:r>
              <a:rPr lang="en-US" altLang="ko-KR" sz="1600" dirty="0"/>
              <a:t>2</a:t>
            </a:r>
            <a:r>
              <a:rPr lang="ko-KR" altLang="en-US" sz="1600" dirty="0"/>
              <a:t>개월 만에 가정집을 털다 </a:t>
            </a:r>
            <a:r>
              <a:rPr lang="ko-KR" altLang="en-US" sz="1600" dirty="0" smtClean="0"/>
              <a:t>검거되었지만</a:t>
            </a:r>
            <a:r>
              <a:rPr lang="ko-KR" altLang="en-US" sz="1600" dirty="0"/>
              <a:t> 불구속 </a:t>
            </a:r>
            <a:r>
              <a:rPr lang="ko-KR" altLang="en-US" sz="1600" dirty="0" smtClean="0"/>
              <a:t>처리됨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: </a:t>
            </a:r>
            <a:r>
              <a:rPr lang="ko-KR" altLang="en-US" sz="1600" dirty="0" smtClean="0"/>
              <a:t>이후 한</a:t>
            </a:r>
            <a:r>
              <a:rPr lang="ko-KR" altLang="en-US" sz="1600" dirty="0"/>
              <a:t> 달도 채 안돼 부산고검장 관사 옆 저택에 침입해 부녀자를 </a:t>
            </a:r>
            <a:r>
              <a:rPr lang="ko-KR" altLang="en-US" sz="1600" dirty="0" smtClean="0"/>
              <a:t>살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해하고 이후 살인의</a:t>
            </a:r>
            <a:r>
              <a:rPr lang="ko-KR" altLang="en-US" sz="1600" dirty="0"/>
              <a:t> 쾌락에 빠져버린 그는 이후 </a:t>
            </a:r>
            <a:r>
              <a:rPr lang="en-US" altLang="ko-KR" sz="1600" dirty="0"/>
              <a:t>10</a:t>
            </a:r>
            <a:r>
              <a:rPr lang="ko-KR" altLang="en-US" sz="1600" dirty="0"/>
              <a:t>개월간 극도의 </a:t>
            </a:r>
            <a:r>
              <a:rPr lang="ko-KR" altLang="en-US" sz="1600" dirty="0" smtClean="0"/>
              <a:t>잔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혹성을</a:t>
            </a:r>
            <a:r>
              <a:rPr lang="ko-KR" altLang="en-US" sz="1600" dirty="0"/>
              <a:t> </a:t>
            </a:r>
            <a:r>
              <a:rPr lang="ko-KR" altLang="en-US" sz="1600" dirty="0" smtClean="0"/>
              <a:t>보여주었음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  </a:t>
            </a:r>
            <a:br>
              <a:rPr lang="en-US" altLang="ko-KR" sz="1600" dirty="0"/>
            </a:br>
            <a:endParaRPr lang="en-US" altLang="ko-KR" sz="1600" dirty="0"/>
          </a:p>
          <a:p>
            <a:pPr marL="0" indent="0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정두영 사건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5380" y="1221687"/>
            <a:ext cx="2448752" cy="270754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5380" y="4046561"/>
            <a:ext cx="2448752" cy="247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44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34285" y="1225512"/>
            <a:ext cx="5770984" cy="4925144"/>
          </a:xfrm>
        </p:spPr>
        <p:txBody>
          <a:bodyPr>
            <a:normAutofit fontScale="85000" lnSpcReduction="20000"/>
          </a:bodyPr>
          <a:lstStyle/>
          <a:p>
            <a:r>
              <a:rPr lang="ko-KR" altLang="en-US" sz="1600" dirty="0" smtClean="0"/>
              <a:t>사건전개</a:t>
            </a:r>
            <a:endParaRPr lang="en-US" altLang="ko-KR" sz="1600" dirty="0" smtClean="0"/>
          </a:p>
          <a:p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 smtClean="0"/>
              <a:t>   - </a:t>
            </a:r>
            <a:r>
              <a:rPr lang="en-US" altLang="ko-KR" sz="1600" b="1" dirty="0"/>
              <a:t>2000</a:t>
            </a:r>
            <a:r>
              <a:rPr lang="ko-KR" altLang="en-US" sz="1600" b="1" dirty="0"/>
              <a:t>년 </a:t>
            </a:r>
            <a:r>
              <a:rPr lang="en-US" altLang="ko-KR" sz="1600" b="1" dirty="0"/>
              <a:t>3</a:t>
            </a:r>
            <a:r>
              <a:rPr lang="ko-KR" altLang="en-US" sz="1600" b="1" dirty="0"/>
              <a:t>월 </a:t>
            </a:r>
            <a:endParaRPr lang="ko-KR" altLang="en-US" sz="1600" dirty="0"/>
          </a:p>
          <a:p>
            <a:pPr marL="0" indent="0">
              <a:buNone/>
            </a:pPr>
            <a:r>
              <a:rPr lang="ko-KR" altLang="en-US" sz="1600" dirty="0" smtClean="0"/>
              <a:t>   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부산</a:t>
            </a:r>
            <a:r>
              <a:rPr lang="ko-KR" altLang="en-US" sz="1600" dirty="0"/>
              <a:t> </a:t>
            </a:r>
            <a:r>
              <a:rPr lang="ko-KR" altLang="en-US" sz="1600" dirty="0" err="1"/>
              <a:t>서대신동</a:t>
            </a:r>
            <a:r>
              <a:rPr lang="ko-KR" altLang="en-US" sz="1600" dirty="0"/>
              <a:t> 가정집에 침입해 </a:t>
            </a:r>
            <a:r>
              <a:rPr lang="ko-KR" altLang="en-US" sz="1600" dirty="0" err="1"/>
              <a:t>두명의</a:t>
            </a:r>
            <a:r>
              <a:rPr lang="ko-KR" altLang="en-US" sz="1600" dirty="0"/>
              <a:t> 여성을 </a:t>
            </a:r>
            <a:r>
              <a:rPr lang="ko-KR" altLang="en-US" sz="1600" dirty="0" smtClean="0"/>
              <a:t>야구방망이로</a:t>
            </a:r>
            <a:r>
              <a:rPr lang="ko-KR" altLang="en-US" sz="1600" dirty="0"/>
              <a:t> </a:t>
            </a:r>
            <a:r>
              <a:rPr lang="ko-KR" altLang="en-US" sz="1600" dirty="0" smtClean="0"/>
              <a:t>살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해하고 나중에</a:t>
            </a:r>
            <a:r>
              <a:rPr lang="ko-KR" altLang="en-US" sz="1600" dirty="0"/>
              <a:t> 집에 들어온 </a:t>
            </a:r>
            <a:r>
              <a:rPr lang="ko-KR" altLang="en-US" sz="1600" dirty="0" err="1"/>
              <a:t>한명의</a:t>
            </a:r>
            <a:r>
              <a:rPr lang="ko-KR" altLang="en-US" sz="1600" dirty="0"/>
              <a:t> 여성을 중상이 되도록 </a:t>
            </a:r>
            <a:r>
              <a:rPr lang="ko-KR" altLang="en-US" sz="1600" dirty="0" smtClean="0"/>
              <a:t>폭행     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: "</a:t>
            </a:r>
            <a:r>
              <a:rPr lang="ko-KR" altLang="en-US" sz="1600" dirty="0"/>
              <a:t>아기가 있어요</a:t>
            </a:r>
            <a:r>
              <a:rPr lang="en-US" altLang="ko-KR" sz="1600" dirty="0"/>
              <a:t>. </a:t>
            </a:r>
            <a:r>
              <a:rPr lang="ko-KR" altLang="en-US" sz="1600" dirty="0"/>
              <a:t>살려주세요</a:t>
            </a:r>
            <a:r>
              <a:rPr lang="en-US" altLang="ko-KR" sz="1600" dirty="0"/>
              <a:t>."</a:t>
            </a:r>
            <a:r>
              <a:rPr lang="ko-KR" altLang="en-US" sz="1600" dirty="0"/>
              <a:t>라고 호소하자 </a:t>
            </a:r>
            <a:r>
              <a:rPr lang="en-US" altLang="ko-KR" sz="1600" dirty="0"/>
              <a:t>"</a:t>
            </a:r>
            <a:r>
              <a:rPr lang="ko-KR" altLang="en-US" sz="1600" dirty="0"/>
              <a:t>아기 잘 키워</a:t>
            </a:r>
            <a:r>
              <a:rPr lang="en-US" altLang="ko-KR" sz="1600" dirty="0"/>
              <a:t>! </a:t>
            </a:r>
            <a:r>
              <a:rPr lang="ko-KR" altLang="en-US" sz="1600" dirty="0" smtClean="0"/>
              <a:t>신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고하면</a:t>
            </a:r>
            <a:r>
              <a:rPr lang="ko-KR" altLang="en-US" sz="1600" dirty="0"/>
              <a:t> 죽인다</a:t>
            </a:r>
            <a:r>
              <a:rPr lang="en-US" altLang="ko-KR" sz="1600" dirty="0"/>
              <a:t>!"</a:t>
            </a:r>
            <a:r>
              <a:rPr lang="ko-KR" altLang="en-US" sz="1600" dirty="0"/>
              <a:t>라는 말을 하고 이불을 덮어씌운 후 </a:t>
            </a:r>
            <a:r>
              <a:rPr lang="ko-KR" altLang="en-US" sz="1600" dirty="0" smtClean="0"/>
              <a:t>달아남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: </a:t>
            </a:r>
            <a:r>
              <a:rPr lang="ko-KR" altLang="en-US" sz="1600" dirty="0" smtClean="0"/>
              <a:t>정두영은</a:t>
            </a:r>
            <a:r>
              <a:rPr lang="ko-KR" altLang="en-US" sz="1600" dirty="0"/>
              <a:t> 어머니에게 버림받고 평범한 가정을 이루는 것을 </a:t>
            </a:r>
            <a:r>
              <a:rPr lang="ko-KR" altLang="en-US" sz="1600" dirty="0" smtClean="0"/>
              <a:t>소망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하고</a:t>
            </a:r>
            <a:r>
              <a:rPr lang="ko-KR" altLang="en-US" sz="1600" dirty="0"/>
              <a:t> 집착하고 있었기 때문에 아이가 엄마 없이 살 것이 </a:t>
            </a:r>
            <a:r>
              <a:rPr lang="ko-KR" altLang="en-US" sz="1600" dirty="0" smtClean="0"/>
              <a:t>불쌍해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서</a:t>
            </a:r>
            <a:r>
              <a:rPr lang="ko-KR" altLang="en-US" sz="1600" dirty="0"/>
              <a:t> 그랬다고 </a:t>
            </a:r>
            <a:r>
              <a:rPr lang="ko-KR" altLang="en-US" sz="1600" dirty="0" smtClean="0"/>
              <a:t>함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: </a:t>
            </a:r>
            <a:r>
              <a:rPr lang="ko-KR" altLang="en-US" sz="1600" dirty="0" smtClean="0"/>
              <a:t>다행히도</a:t>
            </a:r>
            <a:r>
              <a:rPr lang="ko-KR" altLang="en-US" sz="1600" dirty="0"/>
              <a:t> 그녀는 부상이 심했지만 </a:t>
            </a:r>
            <a:r>
              <a:rPr lang="ko-KR" altLang="en-US" sz="1600" dirty="0" smtClean="0"/>
              <a:t>생존했고</a:t>
            </a:r>
            <a:r>
              <a:rPr lang="en-US" altLang="ko-KR" sz="1600" dirty="0"/>
              <a:t> </a:t>
            </a:r>
            <a:r>
              <a:rPr lang="ko-KR" altLang="en-US" sz="1600" dirty="0" smtClean="0"/>
              <a:t>그녀의</a:t>
            </a:r>
            <a:r>
              <a:rPr lang="ko-KR" altLang="en-US" sz="1600" dirty="0"/>
              <a:t> 증언이 </a:t>
            </a:r>
            <a:r>
              <a:rPr lang="ko-KR" altLang="en-US" sz="1600" dirty="0" smtClean="0"/>
              <a:t>그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를</a:t>
            </a:r>
            <a:r>
              <a:rPr lang="ko-KR" altLang="en-US" sz="1600" dirty="0"/>
              <a:t> 체포하고 </a:t>
            </a:r>
            <a:r>
              <a:rPr lang="ko-KR" altLang="en-US" sz="1600" dirty="0" smtClean="0"/>
              <a:t>결정적인</a:t>
            </a:r>
            <a:r>
              <a:rPr lang="ko-KR" altLang="en-US" sz="1600" dirty="0"/>
              <a:t> 역할을 </a:t>
            </a:r>
            <a:r>
              <a:rPr lang="ko-KR" altLang="en-US" sz="1600" dirty="0" smtClean="0"/>
              <a:t>했다고 함</a:t>
            </a:r>
            <a:r>
              <a:rPr lang="en-US" altLang="ko-KR" sz="1600" dirty="0" smtClean="0"/>
              <a:t>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  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 smtClean="0"/>
              <a:t>   - </a:t>
            </a:r>
            <a:r>
              <a:rPr lang="en-US" altLang="ko-KR" sz="1600" b="1" dirty="0"/>
              <a:t>2000</a:t>
            </a:r>
            <a:r>
              <a:rPr lang="ko-KR" altLang="en-US" sz="1600" b="1" dirty="0"/>
              <a:t>년 </a:t>
            </a:r>
            <a:r>
              <a:rPr lang="en-US" altLang="ko-KR" sz="1600" b="1" dirty="0"/>
              <a:t>4</a:t>
            </a:r>
            <a:r>
              <a:rPr lang="ko-KR" altLang="en-US" sz="1600" b="1" dirty="0"/>
              <a:t>월</a:t>
            </a:r>
            <a:endParaRPr lang="ko-KR" altLang="en-US" sz="1600" dirty="0"/>
          </a:p>
          <a:p>
            <a:pPr marL="0" indent="0">
              <a:buNone/>
            </a:pPr>
            <a:r>
              <a:rPr lang="en-US" altLang="ko-KR" sz="1600" dirty="0" smtClean="0"/>
              <a:t>    : DCM</a:t>
            </a:r>
            <a:r>
              <a:rPr lang="ko-KR" altLang="en-US" sz="1600" dirty="0"/>
              <a:t>철강 정진태회장을 </a:t>
            </a:r>
            <a:r>
              <a:rPr lang="ko-KR" altLang="en-US" sz="1600" dirty="0" smtClean="0"/>
              <a:t>살해함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:  </a:t>
            </a:r>
            <a:r>
              <a:rPr lang="ko-KR" altLang="en-US" sz="1600" dirty="0"/>
              <a:t>재력가였던 그를 잔혹하게 살해해 세간을 </a:t>
            </a:r>
            <a:r>
              <a:rPr lang="ko-KR" altLang="en-US" sz="1600" dirty="0" err="1" smtClean="0"/>
              <a:t>떠들석</a:t>
            </a:r>
            <a:r>
              <a:rPr lang="ko-KR" altLang="en-US" sz="1600" dirty="0" smtClean="0"/>
              <a:t> 하게 한 정두영은 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 </a:t>
            </a:r>
            <a:r>
              <a:rPr lang="ko-KR" altLang="en-US" sz="1600" dirty="0" smtClean="0"/>
              <a:t>집에 </a:t>
            </a:r>
            <a:r>
              <a:rPr lang="ko-KR" altLang="en-US" sz="1600" dirty="0"/>
              <a:t>있던 정진태 회장과 가정부 그리고 정회장의 친척 할머니를 </a:t>
            </a:r>
            <a:r>
              <a:rPr lang="ko-KR" altLang="en-US" sz="1600" dirty="0" smtClean="0"/>
              <a:t>잔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 </a:t>
            </a:r>
            <a:r>
              <a:rPr lang="ko-KR" altLang="en-US" sz="1600" dirty="0" smtClean="0"/>
              <a:t>인하게 구타하여 두 명은 </a:t>
            </a:r>
            <a:r>
              <a:rPr lang="ko-KR" altLang="en-US" sz="1600" dirty="0"/>
              <a:t>사망했지만 할머니는 가까스로 </a:t>
            </a:r>
            <a:r>
              <a:rPr lang="ko-KR" altLang="en-US" sz="1600" dirty="0" smtClean="0"/>
              <a:t>살아났고</a:t>
            </a:r>
            <a:r>
              <a:rPr lang="en-US" altLang="ko-KR" sz="1600" dirty="0" smtClean="0"/>
              <a:t>, </a:t>
            </a:r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 </a:t>
            </a:r>
            <a:r>
              <a:rPr lang="ko-KR" altLang="en-US" sz="1600" dirty="0" smtClean="0"/>
              <a:t>할머니도 정두영이 </a:t>
            </a:r>
            <a:r>
              <a:rPr lang="ko-KR" altLang="en-US" sz="1600" dirty="0"/>
              <a:t>붙잡힌 뒤 범인임을 </a:t>
            </a:r>
            <a:r>
              <a:rPr lang="ko-KR" altLang="en-US" sz="1600" dirty="0" smtClean="0"/>
              <a:t>증언함</a:t>
            </a:r>
            <a:r>
              <a:rPr lang="en-US" altLang="ko-KR" sz="1600" dirty="0"/>
              <a:t> </a:t>
            </a:r>
          </a:p>
          <a:p>
            <a:pPr marL="0" indent="0">
              <a:buNone/>
            </a:pPr>
            <a:r>
              <a:rPr lang="en-US" altLang="ko-KR" sz="1600" dirty="0"/>
              <a:t/>
            </a:r>
            <a:br>
              <a:rPr lang="en-US" altLang="ko-KR" sz="1600" dirty="0"/>
            </a:br>
            <a:endParaRPr lang="en-US" altLang="ko-KR" sz="1600" dirty="0"/>
          </a:p>
          <a:p>
            <a:pPr marL="0" indent="0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정두영 사건</a:t>
            </a:r>
            <a:endParaRPr lang="ko-KR" altLang="en-US" sz="32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678" y="1464356"/>
            <a:ext cx="2952328" cy="257175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192" y="4149080"/>
            <a:ext cx="2952328" cy="224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5433859" cy="4925144"/>
          </a:xfrm>
        </p:spPr>
        <p:txBody>
          <a:bodyPr>
            <a:noAutofit/>
          </a:bodyPr>
          <a:lstStyle/>
          <a:p>
            <a:r>
              <a:rPr lang="ko-KR" altLang="en-US" sz="1200" dirty="0" smtClean="0"/>
              <a:t>사건전개</a:t>
            </a:r>
            <a:endParaRPr lang="en-US" altLang="ko-KR" sz="1200" dirty="0" smtClean="0"/>
          </a:p>
          <a:p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 smtClean="0"/>
              <a:t>   - </a:t>
            </a:r>
            <a:r>
              <a:rPr lang="en-US" altLang="ko-KR" sz="1200" dirty="0"/>
              <a:t>2000</a:t>
            </a:r>
            <a:r>
              <a:rPr lang="ko-KR" altLang="en-US" sz="1200" dirty="0"/>
              <a:t>년 </a:t>
            </a:r>
            <a:r>
              <a:rPr lang="en-US" altLang="ko-KR" sz="1200" dirty="0" smtClean="0"/>
              <a:t>4</a:t>
            </a:r>
            <a:r>
              <a:rPr lang="ko-KR" altLang="en-US" sz="1200" dirty="0" smtClean="0"/>
              <a:t>월</a:t>
            </a: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 smtClean="0"/>
              <a:t>   : </a:t>
            </a:r>
            <a:r>
              <a:rPr lang="ko-KR" altLang="en-US" sz="1200" dirty="0" smtClean="0"/>
              <a:t>수사망이 좁혀오자 충남 천안까지 이동한 정두영은 절도를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목적으로 침입하여 절도할 물건이 없자 집주인의 아내를 인질로 이용해 </a:t>
            </a:r>
            <a:r>
              <a:rPr lang="ko-KR" altLang="en-US" sz="1200" dirty="0"/>
              <a:t>남편에게 </a:t>
            </a:r>
            <a:r>
              <a:rPr lang="ko-KR" altLang="en-US" sz="1200" dirty="0" smtClean="0"/>
              <a:t>돈을 가져오라고 전화를 시킴</a:t>
            </a:r>
            <a:endParaRPr lang="en-US" altLang="ko-KR" sz="1200" dirty="0" smtClean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: </a:t>
            </a:r>
            <a:r>
              <a:rPr lang="ko-KR" altLang="en-US" sz="1200" dirty="0" smtClean="0"/>
              <a:t>아내의 </a:t>
            </a:r>
            <a:r>
              <a:rPr lang="ko-KR" altLang="en-US" sz="1200" dirty="0"/>
              <a:t>말투가 이상한걸 느낀 </a:t>
            </a:r>
            <a:r>
              <a:rPr lang="ko-KR" altLang="en-US" sz="1200" dirty="0" smtClean="0"/>
              <a:t>남편이 </a:t>
            </a:r>
            <a:r>
              <a:rPr lang="ko-KR" altLang="en-US" sz="1200" dirty="0"/>
              <a:t>경찰에 </a:t>
            </a:r>
            <a:r>
              <a:rPr lang="ko-KR" altLang="en-US" sz="1200" dirty="0" smtClean="0"/>
              <a:t>신고하였고</a:t>
            </a:r>
            <a:r>
              <a:rPr lang="en-US" altLang="ko-KR" sz="1200" dirty="0" smtClean="0"/>
              <a:t>, </a:t>
            </a:r>
            <a:r>
              <a:rPr lang="ko-KR" altLang="en-US" sz="1200" dirty="0"/>
              <a:t>경찰이 남편인척 들어와 정두영에게 가스총을 </a:t>
            </a:r>
            <a:r>
              <a:rPr lang="ko-KR" altLang="en-US" sz="1200" dirty="0" smtClean="0"/>
              <a:t>쏘는 과정에서 정두영이 </a:t>
            </a:r>
            <a:r>
              <a:rPr lang="en-US" altLang="ko-KR" sz="1200" dirty="0" smtClean="0"/>
              <a:t> </a:t>
            </a:r>
            <a:r>
              <a:rPr lang="ko-KR" altLang="en-US" sz="1200" dirty="0"/>
              <a:t>도주했으나 추격해 </a:t>
            </a:r>
            <a:r>
              <a:rPr lang="ko-KR" altLang="en-US" sz="1200" dirty="0" smtClean="0"/>
              <a:t>검거함</a:t>
            </a:r>
            <a:endParaRPr lang="en-US" altLang="ko-KR" sz="1200" dirty="0" smtClean="0"/>
          </a:p>
          <a:p>
            <a:pPr marL="0" indent="0" fontAlgn="base">
              <a:buNone/>
            </a:pP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 smtClean="0"/>
              <a:t>  : </a:t>
            </a:r>
            <a:r>
              <a:rPr lang="ko-KR" altLang="en-US" sz="1200" dirty="0" smtClean="0"/>
              <a:t>금품을 </a:t>
            </a:r>
            <a:r>
              <a:rPr lang="ko-KR" altLang="en-US" sz="1200" dirty="0" err="1" smtClean="0"/>
              <a:t>목적으로한</a:t>
            </a:r>
            <a:r>
              <a:rPr lang="ko-KR" altLang="en-US" sz="1200" dirty="0" smtClean="0"/>
              <a:t> 단순 인질극 </a:t>
            </a:r>
            <a:r>
              <a:rPr lang="ko-KR" altLang="en-US" sz="1200" dirty="0"/>
              <a:t>범인으로만 알고 수사하던 </a:t>
            </a:r>
            <a:r>
              <a:rPr lang="ko-KR" altLang="en-US" sz="1200" dirty="0" smtClean="0"/>
              <a:t>경찰은  당시 </a:t>
            </a:r>
            <a:r>
              <a:rPr lang="en-US" altLang="ko-KR" sz="1200" dirty="0" smtClean="0"/>
              <a:t>TV</a:t>
            </a:r>
            <a:r>
              <a:rPr lang="ko-KR" altLang="en-US" sz="1200" dirty="0" smtClean="0"/>
              <a:t>프로그램 </a:t>
            </a:r>
            <a:r>
              <a:rPr lang="en-US" altLang="ko-KR" sz="1200" dirty="0" smtClean="0"/>
              <a:t>＇</a:t>
            </a:r>
            <a:r>
              <a:rPr lang="ko-KR" altLang="en-US" sz="1200" dirty="0" smtClean="0"/>
              <a:t>공개수배 </a:t>
            </a:r>
            <a:r>
              <a:rPr lang="ko-KR" altLang="en-US" sz="1200" dirty="0"/>
              <a:t>사건 </a:t>
            </a:r>
            <a:r>
              <a:rPr lang="en-US" altLang="ko-KR" sz="1200" dirty="0"/>
              <a:t>25</a:t>
            </a:r>
            <a:r>
              <a:rPr lang="ko-KR" altLang="en-US" sz="1200" dirty="0" smtClean="0"/>
              <a:t>시</a:t>
            </a:r>
            <a:r>
              <a:rPr lang="en-US" altLang="ko-KR" sz="1200" dirty="0" smtClean="0"/>
              <a:t>＇</a:t>
            </a:r>
            <a:r>
              <a:rPr lang="ko-KR" altLang="en-US" sz="1200" dirty="0" smtClean="0"/>
              <a:t>에서 다루어진 정두영의  </a:t>
            </a:r>
            <a:r>
              <a:rPr lang="ko-KR" altLang="en-US" sz="1200" dirty="0"/>
              <a:t>몽타주</a:t>
            </a:r>
            <a:r>
              <a:rPr lang="en-US" altLang="ko-KR" sz="1200" dirty="0"/>
              <a:t>, </a:t>
            </a:r>
            <a:r>
              <a:rPr lang="ko-KR" altLang="en-US" sz="1200" dirty="0"/>
              <a:t>인상착의를 보고 의심하기 </a:t>
            </a:r>
            <a:r>
              <a:rPr lang="ko-KR" altLang="en-US" sz="1200" dirty="0" smtClean="0"/>
              <a:t>시작하였고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정두영을 </a:t>
            </a:r>
            <a:r>
              <a:rPr lang="ko-KR" altLang="en-US" sz="1200" dirty="0"/>
              <a:t>추궁해가며 자백을 </a:t>
            </a:r>
            <a:r>
              <a:rPr lang="ko-KR" altLang="en-US" sz="1200" dirty="0" smtClean="0"/>
              <a:t>받아냄</a:t>
            </a:r>
            <a:endParaRPr lang="en-US" altLang="ko-KR" sz="1200" dirty="0" smtClean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 smtClean="0"/>
              <a:t>  : </a:t>
            </a:r>
            <a:r>
              <a:rPr lang="ko-KR" altLang="en-US" sz="1200" dirty="0"/>
              <a:t>형사들은 정두영과 함께 </a:t>
            </a:r>
            <a:r>
              <a:rPr lang="en-US" altLang="ko-KR" sz="1200" dirty="0"/>
              <a:t>&lt; </a:t>
            </a:r>
            <a:r>
              <a:rPr lang="ko-KR" altLang="en-US" sz="1200" dirty="0"/>
              <a:t>공개 수배 사건 </a:t>
            </a:r>
            <a:r>
              <a:rPr lang="en-US" altLang="ko-KR" sz="1200" dirty="0"/>
              <a:t>25</a:t>
            </a:r>
            <a:r>
              <a:rPr lang="ko-KR" altLang="en-US" sz="1200" dirty="0"/>
              <a:t>시 </a:t>
            </a:r>
            <a:r>
              <a:rPr lang="en-US" altLang="ko-KR" sz="1200" dirty="0"/>
              <a:t>&gt; </a:t>
            </a:r>
            <a:r>
              <a:rPr lang="ko-KR" altLang="en-US" sz="1200" dirty="0"/>
              <a:t>를 시청하며 정두영의 반응을 </a:t>
            </a:r>
            <a:r>
              <a:rPr lang="ko-KR" altLang="en-US" sz="1200" dirty="0" smtClean="0"/>
              <a:t>살폈는데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부산 </a:t>
            </a:r>
            <a:r>
              <a:rPr lang="ko-KR" altLang="en-US" sz="1200" dirty="0"/>
              <a:t>동래구 사건이 나오자 정두영은 고개를 들지 </a:t>
            </a:r>
            <a:r>
              <a:rPr lang="ko-KR" altLang="en-US" sz="1200" dirty="0" smtClean="0"/>
              <a:t>못했고 화면에 </a:t>
            </a:r>
            <a:r>
              <a:rPr lang="ko-KR" altLang="en-US" sz="1200" dirty="0"/>
              <a:t>현장에서 발견된 족적 문양을 보여주자 정두영은 발을 감추듯 뒤로 </a:t>
            </a:r>
            <a:r>
              <a:rPr lang="ko-KR" altLang="en-US" sz="1200" dirty="0" smtClean="0"/>
              <a:t>빼기도 함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en-US" altLang="ko-KR" sz="1200" dirty="0" smtClean="0"/>
              <a:t>  : </a:t>
            </a:r>
            <a:r>
              <a:rPr lang="ko-KR" altLang="en-US" sz="1200" dirty="0" smtClean="0"/>
              <a:t>동래구 </a:t>
            </a:r>
            <a:r>
              <a:rPr lang="ko-KR" altLang="en-US" sz="1200" dirty="0"/>
              <a:t>사건의 범인임을 확신한 </a:t>
            </a:r>
            <a:r>
              <a:rPr lang="ko-KR" altLang="en-US" sz="1200" dirty="0" smtClean="0"/>
              <a:t>형사들은 동래구 </a:t>
            </a:r>
            <a:r>
              <a:rPr lang="ko-KR" altLang="en-US" sz="1200" dirty="0"/>
              <a:t>사건의 생존자 할머니에게 정두영의 사진을 보여주고 육안으로 </a:t>
            </a:r>
            <a:r>
              <a:rPr lang="ko-KR" altLang="en-US" sz="1200" dirty="0" smtClean="0"/>
              <a:t>확인도 함</a:t>
            </a: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: </a:t>
            </a:r>
            <a:r>
              <a:rPr lang="ko-KR" altLang="en-US" sz="1200" dirty="0" smtClean="0"/>
              <a:t>정두영이 </a:t>
            </a:r>
            <a:r>
              <a:rPr lang="ko-KR" altLang="en-US" sz="1200" dirty="0"/>
              <a:t>신고 있는 신발과 범행 현장의 족적도 </a:t>
            </a:r>
            <a:r>
              <a:rPr lang="ko-KR" altLang="en-US" sz="1200" dirty="0" smtClean="0"/>
              <a:t>일치하자</a:t>
            </a:r>
            <a:r>
              <a:rPr lang="en-US" altLang="ko-KR" sz="1200" dirty="0" smtClean="0"/>
              <a:t> </a:t>
            </a:r>
            <a:r>
              <a:rPr lang="ko-KR" altLang="en-US" sz="1200" dirty="0"/>
              <a:t>정두영은 범행사실을 </a:t>
            </a:r>
            <a:r>
              <a:rPr lang="ko-KR" altLang="en-US" sz="1200" dirty="0" smtClean="0"/>
              <a:t>인정함</a:t>
            </a:r>
            <a:endParaRPr lang="en-US" altLang="ko-KR" sz="1200" dirty="0" smtClean="0"/>
          </a:p>
          <a:p>
            <a:pPr marL="0" indent="0" fontAlgn="base">
              <a:buNone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: </a:t>
            </a:r>
            <a:r>
              <a:rPr lang="ko-KR" altLang="en-US" sz="1200" dirty="0" smtClean="0"/>
              <a:t>또한 </a:t>
            </a:r>
            <a:r>
              <a:rPr lang="en-US" altLang="ko-KR" sz="1200" dirty="0"/>
              <a:t>2000</a:t>
            </a:r>
            <a:r>
              <a:rPr lang="ko-KR" altLang="en-US" sz="1200" dirty="0"/>
              <a:t>년 </a:t>
            </a:r>
            <a:r>
              <a:rPr lang="en-US" altLang="ko-KR" sz="1200" dirty="0"/>
              <a:t>3</a:t>
            </a:r>
            <a:r>
              <a:rPr lang="ko-KR" altLang="en-US" sz="1200" dirty="0"/>
              <a:t>월 부산 </a:t>
            </a:r>
            <a:r>
              <a:rPr lang="ko-KR" altLang="en-US" sz="1200" dirty="0" err="1"/>
              <a:t>서대신동</a:t>
            </a:r>
            <a:r>
              <a:rPr lang="ko-KR" altLang="en-US" sz="1200" dirty="0"/>
              <a:t> 사건의 생존자의 확인으로 이 사건의 범행도 </a:t>
            </a:r>
            <a:r>
              <a:rPr lang="ko-KR" altLang="en-US" sz="1200" dirty="0" smtClean="0"/>
              <a:t>추가 발견되었고 계속되는 </a:t>
            </a:r>
            <a:r>
              <a:rPr lang="ko-KR" altLang="en-US" sz="1200" dirty="0"/>
              <a:t>추궁에 정두영은 울산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동대신동</a:t>
            </a:r>
            <a:r>
              <a:rPr lang="ko-KR" altLang="en-US" sz="1200" dirty="0"/>
              <a:t> 빌라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부민동</a:t>
            </a:r>
            <a:r>
              <a:rPr lang="ko-KR" altLang="en-US" sz="1200" dirty="0"/>
              <a:t> 강도살인 사건</a:t>
            </a:r>
            <a:r>
              <a:rPr lang="en-US" altLang="ko-KR" sz="1200" dirty="0"/>
              <a:t>, </a:t>
            </a:r>
            <a:r>
              <a:rPr lang="ko-KR" altLang="en-US" sz="1200" dirty="0"/>
              <a:t>알려지지 않은 몇 </a:t>
            </a:r>
            <a:r>
              <a:rPr lang="ko-KR" altLang="en-US" sz="1200" dirty="0" smtClean="0"/>
              <a:t>건의 강도상해 </a:t>
            </a:r>
            <a:r>
              <a:rPr lang="ko-KR" altLang="en-US" sz="1200" dirty="0"/>
              <a:t>사건도 자신의 범행임을 </a:t>
            </a:r>
            <a:r>
              <a:rPr lang="ko-KR" altLang="en-US" sz="1200" dirty="0" smtClean="0"/>
              <a:t>자백함</a:t>
            </a: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정두영 사건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6862" y="1253921"/>
            <a:ext cx="2552700" cy="296716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125" y="4365104"/>
            <a:ext cx="2582437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00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412776"/>
            <a:ext cx="5433859" cy="4925144"/>
          </a:xfrm>
        </p:spPr>
        <p:txBody>
          <a:bodyPr>
            <a:normAutofit/>
          </a:bodyPr>
          <a:lstStyle/>
          <a:p>
            <a:r>
              <a:rPr lang="ko-KR" altLang="en-US" sz="1400" dirty="0" smtClean="0"/>
              <a:t>경과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 smtClean="0"/>
              <a:t>  - </a:t>
            </a:r>
            <a:r>
              <a:rPr lang="en-US" altLang="ko-KR" sz="1400" dirty="0"/>
              <a:t>2001</a:t>
            </a:r>
            <a:r>
              <a:rPr lang="ko-KR" altLang="en-US" sz="1400" dirty="0"/>
              <a:t>년 </a:t>
            </a:r>
            <a:r>
              <a:rPr lang="en-US" altLang="ko-KR" sz="1400" dirty="0"/>
              <a:t>1, 2</a:t>
            </a:r>
            <a:r>
              <a:rPr lang="ko-KR" altLang="en-US" sz="1400" dirty="0"/>
              <a:t>심에서 강도살인죄로 사형을 </a:t>
            </a:r>
            <a:r>
              <a:rPr lang="ko-KR" altLang="en-US" sz="1400" dirty="0" err="1"/>
              <a:t>선고받고</a:t>
            </a:r>
            <a:r>
              <a:rPr lang="ko-KR" altLang="en-US" sz="1400" dirty="0"/>
              <a:t> 상고를 포기</a:t>
            </a:r>
            <a:r>
              <a:rPr lang="en-US" altLang="ko-KR" sz="1400" dirty="0"/>
              <a:t>,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smtClean="0"/>
              <a:t>사형이 확정되었음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 </a:t>
            </a:r>
            <a:r>
              <a:rPr lang="en-US" altLang="ko-KR" sz="1400" dirty="0"/>
              <a:t>1997</a:t>
            </a:r>
            <a:r>
              <a:rPr lang="ko-KR" altLang="en-US" sz="1400" dirty="0"/>
              <a:t>년 이후로 더 이상의 사형 집행이 이뤄지지 않고 있기 </a:t>
            </a:r>
            <a:r>
              <a:rPr lang="ko-KR" altLang="en-US" sz="1400" dirty="0" smtClean="0"/>
              <a:t>때문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에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현재도 사형수로 </a:t>
            </a:r>
            <a:r>
              <a:rPr lang="ko-KR" altLang="en-US" sz="1400" dirty="0" err="1"/>
              <a:t>복역중이며</a:t>
            </a:r>
            <a:r>
              <a:rPr lang="en-US" altLang="ko-KR" sz="1400" dirty="0"/>
              <a:t>, </a:t>
            </a:r>
            <a:r>
              <a:rPr lang="ko-KR" altLang="en-US" sz="1400" dirty="0"/>
              <a:t>부산구치소에서 복역하다 </a:t>
            </a:r>
            <a:r>
              <a:rPr lang="ko-KR" altLang="en-US" sz="1400" dirty="0" smtClean="0"/>
              <a:t>대전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교도소로 이감됨</a:t>
            </a:r>
            <a:endParaRPr lang="en-US" altLang="ko-KR" sz="1400" dirty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탈옥시도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 smtClean="0"/>
              <a:t>   - </a:t>
            </a:r>
            <a:r>
              <a:rPr lang="en-US" altLang="ko-KR" sz="1400" dirty="0"/>
              <a:t>2016. 08. 08. </a:t>
            </a:r>
            <a:r>
              <a:rPr lang="ko-KR" altLang="en-US" sz="1400" dirty="0"/>
              <a:t>탈옥시도 </a:t>
            </a:r>
            <a:r>
              <a:rPr lang="en-US" altLang="ko-KR" sz="1400" dirty="0"/>
              <a:t>(</a:t>
            </a:r>
            <a:r>
              <a:rPr lang="ko-KR" altLang="en-US" sz="1400" dirty="0"/>
              <a:t>실패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교도소에서 전선을 만드는 </a:t>
            </a:r>
            <a:r>
              <a:rPr lang="ko-KR" altLang="en-US" sz="1400" dirty="0"/>
              <a:t>일하면서 재료를 모음</a:t>
            </a:r>
            <a:r>
              <a:rPr lang="en-US" altLang="ko-KR" sz="1400" dirty="0"/>
              <a:t>. </a:t>
            </a:r>
            <a:r>
              <a:rPr lang="ko-KR" altLang="en-US" sz="1400" dirty="0"/>
              <a:t>사다리를 </a:t>
            </a:r>
            <a:r>
              <a:rPr lang="ko-KR" altLang="en-US" sz="1400" dirty="0" smtClean="0"/>
              <a:t>이용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해 </a:t>
            </a:r>
            <a:r>
              <a:rPr lang="ko-KR" altLang="en-US" sz="1400" dirty="0"/>
              <a:t>탈옥시도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- 3</a:t>
            </a:r>
            <a:r>
              <a:rPr lang="ko-KR" altLang="en-US" sz="1400" dirty="0" smtClean="0"/>
              <a:t>중의 벽이 </a:t>
            </a:r>
            <a:r>
              <a:rPr lang="ko-KR" altLang="en-US" sz="1400" dirty="0"/>
              <a:t>있는 대전 </a:t>
            </a:r>
            <a:r>
              <a:rPr lang="ko-KR" altLang="en-US" sz="1400" dirty="0" smtClean="0"/>
              <a:t>교도소에서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마지막 </a:t>
            </a:r>
            <a:r>
              <a:rPr lang="en-US" altLang="ko-KR" sz="1400" dirty="0"/>
              <a:t>3</a:t>
            </a:r>
            <a:r>
              <a:rPr lang="ko-KR" altLang="en-US" sz="1400" dirty="0" err="1"/>
              <a:t>차벽에서</a:t>
            </a:r>
            <a:r>
              <a:rPr lang="ko-KR" altLang="en-US" sz="1400" dirty="0"/>
              <a:t> 사다리가 </a:t>
            </a:r>
            <a:r>
              <a:rPr lang="ko-KR" altLang="en-US" sz="1400" dirty="0" smtClean="0"/>
              <a:t>무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err="1" smtClean="0"/>
              <a:t>너져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실패함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- 1</a:t>
            </a:r>
            <a:r>
              <a:rPr lang="ko-KR" altLang="en-US" sz="1400" dirty="0" err="1" smtClean="0"/>
              <a:t>차벽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: </a:t>
            </a:r>
            <a:r>
              <a:rPr lang="ko-KR" altLang="en-US" sz="1400" dirty="0" err="1" smtClean="0"/>
              <a:t>가시벽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사다리를 타고 담요를 덮어 넘음</a:t>
            </a:r>
            <a:r>
              <a:rPr lang="en-US" altLang="ko-KR" sz="1400" dirty="0" smtClean="0"/>
              <a:t>) </a:t>
            </a:r>
            <a:endParaRPr lang="ko-KR" altLang="en-US" sz="1400" dirty="0" smtClean="0"/>
          </a:p>
          <a:p>
            <a:pPr marL="0" indent="0" fontAlgn="base">
              <a:buNone/>
            </a:pPr>
            <a:r>
              <a:rPr lang="en-US" altLang="ko-KR" sz="1400" dirty="0" smtClean="0"/>
              <a:t>   - 2</a:t>
            </a:r>
            <a:r>
              <a:rPr lang="ko-KR" altLang="en-US" sz="1400" dirty="0" err="1" smtClean="0"/>
              <a:t>차벽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: </a:t>
            </a:r>
            <a:r>
              <a:rPr lang="ko-KR" altLang="en-US" sz="1400" dirty="0" err="1" smtClean="0"/>
              <a:t>센서벽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당시 센서가 울렸지만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정확한 위치는 몰랐으며</a:t>
            </a:r>
            <a:r>
              <a:rPr lang="en-US" altLang="ko-KR" sz="1400" dirty="0" smtClean="0"/>
              <a:t>, </a:t>
            </a: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        </a:t>
            </a:r>
            <a:r>
              <a:rPr lang="ko-KR" altLang="en-US" sz="1400" dirty="0" err="1" smtClean="0"/>
              <a:t>쥐인줄</a:t>
            </a:r>
            <a:r>
              <a:rPr lang="ko-KR" altLang="en-US" sz="1400" dirty="0" smtClean="0"/>
              <a:t> 알았음</a:t>
            </a:r>
            <a:r>
              <a:rPr lang="en-US" altLang="ko-KR" sz="1400" dirty="0" smtClean="0"/>
              <a:t>)</a:t>
            </a:r>
            <a:endParaRPr lang="ko-KR" altLang="en-US" sz="1400" dirty="0" smtClean="0"/>
          </a:p>
          <a:p>
            <a:pPr marL="0" indent="0" fontAlgn="base">
              <a:buNone/>
            </a:pPr>
            <a:r>
              <a:rPr lang="en-US" altLang="ko-KR" sz="1400" dirty="0" smtClean="0"/>
              <a:t>   - 3</a:t>
            </a:r>
            <a:r>
              <a:rPr lang="ko-KR" altLang="en-US" sz="1400" dirty="0" err="1" smtClean="0"/>
              <a:t>차벽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바로 넘으면 탈옥이었으나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다행이 무너짐</a:t>
            </a:r>
            <a:endParaRPr lang="en-US" altLang="ko-KR" sz="1400" dirty="0" smtClean="0"/>
          </a:p>
          <a:p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정두영 사건</a:t>
            </a:r>
            <a:endParaRPr lang="ko-KR" altLang="en-US" sz="32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544" y="1585392"/>
            <a:ext cx="3131840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38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7529" y="1556792"/>
            <a:ext cx="5544616" cy="4925144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sz="1400" dirty="0" smtClean="0"/>
              <a:t>정두영은</a:t>
            </a:r>
            <a:r>
              <a:rPr lang="en-US" altLang="ko-KR" sz="1400" dirty="0" smtClean="0"/>
              <a:t>?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정두영은 부산직할시에서 </a:t>
            </a:r>
            <a:r>
              <a:rPr lang="en-US" altLang="ko-KR" sz="1400" dirty="0"/>
              <a:t>3</a:t>
            </a:r>
            <a:r>
              <a:rPr lang="ko-KR" altLang="en-US" sz="1400" dirty="0"/>
              <a:t>남</a:t>
            </a:r>
            <a:r>
              <a:rPr lang="en-US" altLang="ko-KR" sz="1400" dirty="0"/>
              <a:t>1</a:t>
            </a:r>
            <a:r>
              <a:rPr lang="ko-KR" altLang="en-US" sz="1400" dirty="0"/>
              <a:t>녀 중 막내로 </a:t>
            </a:r>
            <a:r>
              <a:rPr lang="ko-KR" altLang="en-US" sz="1400" dirty="0" smtClean="0"/>
              <a:t>출생했으나 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그가 아직 어머니 뱃속에 있을 때 아버지는 암으로 투병하고 있었고</a:t>
            </a:r>
            <a:r>
              <a:rPr lang="en-US" altLang="ko-KR" sz="1400" dirty="0"/>
              <a:t>, </a:t>
            </a:r>
            <a:r>
              <a:rPr lang="ko-KR" altLang="en-US" sz="1400" dirty="0"/>
              <a:t>정두영이 </a:t>
            </a:r>
            <a:r>
              <a:rPr lang="en-US" altLang="ko-KR" sz="1400" dirty="0"/>
              <a:t>2</a:t>
            </a:r>
            <a:r>
              <a:rPr lang="ko-KR" altLang="en-US" sz="1400" dirty="0"/>
              <a:t>세가 되던 해 끝내 </a:t>
            </a:r>
            <a:r>
              <a:rPr lang="ko-KR" altLang="en-US" sz="1400" dirty="0" smtClean="0"/>
              <a:t>사망</a:t>
            </a:r>
            <a:r>
              <a:rPr lang="ko-KR" altLang="en-US" sz="1400" dirty="0"/>
              <a:t>함</a:t>
            </a:r>
            <a:r>
              <a:rPr lang="en-US" altLang="ko-KR" sz="1400" dirty="0" smtClean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남편의 </a:t>
            </a:r>
            <a:r>
              <a:rPr lang="ko-KR" altLang="en-US" sz="1400" dirty="0"/>
              <a:t>죽음으로 생계가 곤란해진 정두영의 어머니는</a:t>
            </a:r>
            <a:r>
              <a:rPr lang="en-US" altLang="ko-KR" sz="1400" dirty="0"/>
              <a:t>, </a:t>
            </a:r>
            <a:r>
              <a:rPr lang="ko-KR" altLang="en-US" sz="1400" dirty="0"/>
              <a:t>아기에게 충분한 관심을 주거나 영양을 공급해주지 </a:t>
            </a:r>
            <a:r>
              <a:rPr lang="ko-KR" altLang="en-US" sz="1400" dirty="0" smtClean="0"/>
              <a:t>못했고 결국 어머니는 </a:t>
            </a:r>
            <a:r>
              <a:rPr lang="ko-KR" altLang="en-US" sz="1400" dirty="0"/>
              <a:t>아이들을 삼촌 집에 맡기고 </a:t>
            </a:r>
            <a:r>
              <a:rPr lang="ko-KR" altLang="en-US" sz="1400" dirty="0" smtClean="0"/>
              <a:t>재혼함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하지만 </a:t>
            </a:r>
            <a:r>
              <a:rPr lang="ko-KR" altLang="en-US" sz="1400" dirty="0"/>
              <a:t>정두영이 </a:t>
            </a:r>
            <a:r>
              <a:rPr lang="en-US" altLang="ko-KR" sz="1400" dirty="0"/>
              <a:t>5</a:t>
            </a:r>
            <a:r>
              <a:rPr lang="ko-KR" altLang="en-US" sz="1400" dirty="0"/>
              <a:t>살 되던 해</a:t>
            </a:r>
            <a:r>
              <a:rPr lang="en-US" altLang="ko-KR" sz="1400" dirty="0"/>
              <a:t>, </a:t>
            </a:r>
            <a:r>
              <a:rPr lang="ko-KR" altLang="en-US" sz="1400" dirty="0"/>
              <a:t>삼촌마저 요란스런 조카들을 감당하지 못하고 이들을 고아원으로 </a:t>
            </a:r>
            <a:r>
              <a:rPr lang="ko-KR" altLang="en-US" sz="1400" dirty="0" smtClean="0"/>
              <a:t>보내버림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</a:t>
            </a:r>
            <a:r>
              <a:rPr lang="en-US" altLang="ko-KR" sz="1400" dirty="0"/>
              <a:t>7</a:t>
            </a:r>
            <a:r>
              <a:rPr lang="ko-KR" altLang="en-US" sz="1400" dirty="0"/>
              <a:t>살 때 어머니가 </a:t>
            </a:r>
            <a:r>
              <a:rPr lang="ko-KR" altLang="en-US" sz="1400" dirty="0" smtClean="0"/>
              <a:t>고아원으로 </a:t>
            </a:r>
            <a:r>
              <a:rPr lang="ko-KR" altLang="en-US" sz="1400" dirty="0"/>
              <a:t>찾아와 정두영을 </a:t>
            </a:r>
            <a:r>
              <a:rPr lang="ko-KR" altLang="en-US" sz="1400" dirty="0" err="1"/>
              <a:t>새아버지</a:t>
            </a:r>
            <a:r>
              <a:rPr lang="ko-KR" altLang="en-US" sz="1400" dirty="0"/>
              <a:t> 집으로 </a:t>
            </a:r>
            <a:r>
              <a:rPr lang="ko-KR" altLang="en-US" sz="1400" dirty="0" smtClean="0"/>
              <a:t>데려가지만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몇 </a:t>
            </a:r>
            <a:r>
              <a:rPr lang="ko-KR" altLang="en-US" sz="1400" dirty="0"/>
              <a:t>달 지나지 않아 경제적 부담과 이부형제들과의 갈등이 커져서 정두영은 도로 고아원으로 </a:t>
            </a:r>
            <a:r>
              <a:rPr lang="ko-KR" altLang="en-US" sz="1400" dirty="0" smtClean="0"/>
              <a:t>보내짐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선천적으로 작은 체구 때문에 놀림과 괴롭힘을 많이 당하던 </a:t>
            </a:r>
            <a:r>
              <a:rPr lang="ko-KR" altLang="en-US" sz="1400" dirty="0" smtClean="0"/>
              <a:t>정두영은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무학이었기 때문에 고아원을 나온 뒤 </a:t>
            </a:r>
            <a:r>
              <a:rPr lang="ko-KR" altLang="en-US" sz="1400" dirty="0"/>
              <a:t>범죄를 생계수단으로 삼아 살기 </a:t>
            </a:r>
            <a:r>
              <a:rPr lang="ko-KR" altLang="en-US" sz="1400" dirty="0" smtClean="0"/>
              <a:t>시작함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물론 이후에 그를 보살펴줄 사람인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그의 </a:t>
            </a:r>
            <a:r>
              <a:rPr lang="ko-KR" altLang="en-US" sz="1400" dirty="0" smtClean="0"/>
              <a:t>형이 </a:t>
            </a:r>
            <a:r>
              <a:rPr lang="ko-KR" altLang="en-US" sz="1400" dirty="0"/>
              <a:t>나타나긴 </a:t>
            </a:r>
            <a:r>
              <a:rPr lang="ko-KR" altLang="en-US" sz="1400" dirty="0" smtClean="0"/>
              <a:t>했지만 그의 직업이 금은방 </a:t>
            </a:r>
            <a:r>
              <a:rPr lang="ko-KR" altLang="en-US" sz="1400" dirty="0"/>
              <a:t>간판을 내건 </a:t>
            </a:r>
            <a:r>
              <a:rPr lang="ko-KR" altLang="en-US" sz="1400" dirty="0" smtClean="0"/>
              <a:t>장물아비였기 때문에 지속적으로 범행에 가담함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정두영 사건</a:t>
            </a:r>
            <a:endParaRPr lang="ko-KR" altLang="en-US" sz="32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4188" y="3933056"/>
            <a:ext cx="3184352" cy="240982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4188" y="1413569"/>
            <a:ext cx="3184352" cy="239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4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7529" y="1556792"/>
            <a:ext cx="5544616" cy="4925144"/>
          </a:xfrm>
        </p:spPr>
        <p:txBody>
          <a:bodyPr>
            <a:normAutofit lnSpcReduction="10000"/>
          </a:bodyPr>
          <a:lstStyle/>
          <a:p>
            <a:r>
              <a:rPr lang="ko-KR" altLang="en-US" sz="1400" dirty="0" smtClean="0"/>
              <a:t>정두영은</a:t>
            </a:r>
            <a:r>
              <a:rPr lang="en-US" altLang="ko-KR" sz="1400" dirty="0" smtClean="0"/>
              <a:t>?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이 때 그는 그 형에 의해 한 여성을 소개받게 되었고</a:t>
            </a:r>
            <a:r>
              <a:rPr lang="en-US" altLang="ko-KR" sz="1400" dirty="0"/>
              <a:t>, 2000</a:t>
            </a:r>
            <a:r>
              <a:rPr lang="ko-KR" altLang="en-US" sz="1400" dirty="0"/>
              <a:t>년 </a:t>
            </a:r>
            <a:r>
              <a:rPr lang="en-US" altLang="ko-KR" sz="1400" dirty="0"/>
              <a:t>2</a:t>
            </a:r>
            <a:r>
              <a:rPr lang="ko-KR" altLang="en-US" sz="1400" dirty="0"/>
              <a:t>월부터 동거에 </a:t>
            </a:r>
            <a:r>
              <a:rPr lang="ko-KR" altLang="en-US" sz="1400" dirty="0" smtClean="0"/>
              <a:t>들어갔는데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동거녀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및 그녀의 부모는 정두영을 </a:t>
            </a:r>
            <a:r>
              <a:rPr lang="en-US" altLang="ko-KR" sz="1400" dirty="0"/>
              <a:t>"</a:t>
            </a:r>
            <a:r>
              <a:rPr lang="ko-KR" altLang="en-US" sz="1400" dirty="0"/>
              <a:t>술</a:t>
            </a:r>
            <a:r>
              <a:rPr lang="en-US" altLang="ko-KR" sz="1400" dirty="0"/>
              <a:t>, </a:t>
            </a:r>
            <a:r>
              <a:rPr lang="ko-KR" altLang="en-US" sz="1400" dirty="0"/>
              <a:t>담배도 안하고 말수가 적으며 점잖고 </a:t>
            </a:r>
            <a:r>
              <a:rPr lang="ko-KR" altLang="en-US" sz="1400" dirty="0" err="1"/>
              <a:t>매너있어</a:t>
            </a:r>
            <a:r>
              <a:rPr lang="ko-KR" altLang="en-US" sz="1400" dirty="0"/>
              <a:t> 성실한 사람으로 알고 있었다</a:t>
            </a:r>
            <a:r>
              <a:rPr lang="en-US" altLang="ko-KR" sz="1400" dirty="0"/>
              <a:t>."</a:t>
            </a:r>
            <a:r>
              <a:rPr lang="ko-KR" altLang="en-US" sz="1400" dirty="0"/>
              <a:t>라고 말할 </a:t>
            </a:r>
            <a:r>
              <a:rPr lang="ko-KR" altLang="en-US" sz="1400" dirty="0" smtClean="0"/>
              <a:t>정도였음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게다가 </a:t>
            </a:r>
            <a:r>
              <a:rPr lang="ko-KR" altLang="en-US" sz="1400" dirty="0"/>
              <a:t>정두영 본인도 얼마나 그 여성을 소중하게 생각했는지</a:t>
            </a:r>
            <a:r>
              <a:rPr lang="en-US" altLang="ko-KR" sz="1400" dirty="0"/>
              <a:t>, </a:t>
            </a:r>
            <a:r>
              <a:rPr lang="ko-KR" altLang="en-US" sz="1400" dirty="0"/>
              <a:t>체포 이후 해당 여성이 공범이 아니었나 조사에 들어간다고 하자 극구 부인하고 범행 일체를 자백했다고 함</a:t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그가 </a:t>
            </a:r>
            <a:r>
              <a:rPr lang="ko-KR" altLang="en-US" sz="1400" dirty="0"/>
              <a:t>이 정도로 그 여성과 가정을 차리는 것에 집착한 </a:t>
            </a:r>
            <a:r>
              <a:rPr lang="ko-KR" altLang="en-US" sz="1400" dirty="0" smtClean="0"/>
              <a:t>건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어린 시절 </a:t>
            </a:r>
            <a:r>
              <a:rPr lang="en-US" altLang="ko-KR" sz="1400" dirty="0"/>
              <a:t>2</a:t>
            </a:r>
            <a:r>
              <a:rPr lang="ko-KR" altLang="en-US" sz="1400" dirty="0"/>
              <a:t>번이나 어머니에게서 버림받는 등 불우한 가정 환경을 겪어 가정을 꾸리는데 대한 강박적 열망이 있었기 </a:t>
            </a:r>
            <a:r>
              <a:rPr lang="ko-KR" altLang="en-US" sz="1400" dirty="0" smtClean="0"/>
              <a:t>때문으로 보임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 </a:t>
            </a:r>
            <a:r>
              <a:rPr lang="ko-KR" altLang="en-US" sz="1400" dirty="0"/>
              <a:t>그래서 그걸 위해 절도로 얻은 돈을 차곡차곡 모아놔 검거 당시 통장에 </a:t>
            </a:r>
            <a:r>
              <a:rPr lang="en-US" altLang="ko-KR" sz="1400" dirty="0"/>
              <a:t>1</a:t>
            </a:r>
            <a:r>
              <a:rPr lang="ko-KR" altLang="en-US" sz="1400" dirty="0"/>
              <a:t>억 </a:t>
            </a:r>
            <a:r>
              <a:rPr lang="en-US" altLang="ko-KR" sz="1400" dirty="0"/>
              <a:t>3</a:t>
            </a:r>
            <a:r>
              <a:rPr lang="ko-KR" altLang="en-US" sz="1400" dirty="0" err="1"/>
              <a:t>천만원이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있었음</a:t>
            </a:r>
            <a:r>
              <a:rPr lang="en-US" altLang="ko-KR" sz="1400" dirty="0" smtClean="0"/>
              <a:t>. </a:t>
            </a:r>
            <a:r>
              <a:rPr lang="ko-KR" altLang="en-US" sz="1400" dirty="0"/>
              <a:t>최종 목표액은 </a:t>
            </a:r>
            <a:r>
              <a:rPr lang="en-US" altLang="ko-KR" sz="1400" dirty="0"/>
              <a:t>10</a:t>
            </a:r>
            <a:r>
              <a:rPr lang="ko-KR" altLang="en-US" sz="1400" dirty="0"/>
              <a:t>억을 버는 거였으며</a:t>
            </a:r>
            <a:r>
              <a:rPr lang="en-US" altLang="ko-KR" sz="1400" dirty="0"/>
              <a:t>, </a:t>
            </a:r>
            <a:r>
              <a:rPr lang="ko-KR" altLang="en-US" sz="1400" dirty="0"/>
              <a:t>그러고 나면 결혼한 뒤 이 돈으로 </a:t>
            </a:r>
            <a:r>
              <a:rPr lang="en-US" altLang="ko-KR" sz="1400" dirty="0"/>
              <a:t>PC</a:t>
            </a:r>
            <a:r>
              <a:rPr lang="ko-KR" altLang="en-US" sz="1400" dirty="0"/>
              <a:t>방 같은 </a:t>
            </a:r>
            <a:r>
              <a:rPr lang="ko-KR" altLang="en-US" sz="1400" dirty="0" smtClean="0"/>
              <a:t>것도 </a:t>
            </a:r>
            <a:r>
              <a:rPr lang="ko-KR" altLang="en-US" sz="1400" dirty="0"/>
              <a:t>차리고 아파트를 마련할 계획이었다고 </a:t>
            </a:r>
            <a:r>
              <a:rPr lang="ko-KR" altLang="en-US" sz="1400" dirty="0" smtClean="0"/>
              <a:t>함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정두영 사건</a:t>
            </a:r>
            <a:endParaRPr lang="ko-KR" altLang="en-US" sz="32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9968" y="1527209"/>
            <a:ext cx="2808312" cy="240982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807" y="4019364"/>
            <a:ext cx="2808312" cy="254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3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7529" y="1556792"/>
            <a:ext cx="5544616" cy="4925144"/>
          </a:xfrm>
        </p:spPr>
        <p:txBody>
          <a:bodyPr>
            <a:normAutofit lnSpcReduction="10000"/>
          </a:bodyPr>
          <a:lstStyle/>
          <a:p>
            <a:r>
              <a:rPr lang="ko-KR" altLang="en-US" sz="1400" dirty="0" smtClean="0"/>
              <a:t>개요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김해선은 </a:t>
            </a:r>
            <a:r>
              <a:rPr lang="en-US" altLang="ko-KR" sz="1400" dirty="0"/>
              <a:t>2000</a:t>
            </a:r>
            <a:r>
              <a:rPr lang="ko-KR" altLang="en-US" sz="1400" dirty="0"/>
              <a:t>년 </a:t>
            </a:r>
            <a:r>
              <a:rPr lang="en-US" altLang="ko-KR" sz="1400" dirty="0"/>
              <a:t>10</a:t>
            </a:r>
            <a:r>
              <a:rPr lang="ko-KR" altLang="en-US" sz="1400" dirty="0"/>
              <a:t>월부터 동년 </a:t>
            </a:r>
            <a:r>
              <a:rPr lang="en-US" altLang="ko-KR" sz="1400" dirty="0"/>
              <a:t>12</a:t>
            </a:r>
            <a:r>
              <a:rPr lang="ko-KR" altLang="en-US" sz="1400" dirty="0"/>
              <a:t>월에 걸쳐 전북 고창 지역에서 </a:t>
            </a:r>
            <a:r>
              <a:rPr lang="ko-KR" altLang="en-US" sz="1400" dirty="0" smtClean="0"/>
              <a:t>총 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명의 어린이와 청소년에 대한 미성년자 </a:t>
            </a:r>
            <a:r>
              <a:rPr lang="ko-KR" altLang="en-US" sz="1400" dirty="0"/>
              <a:t>강간살해</a:t>
            </a:r>
            <a:r>
              <a:rPr lang="en-US" altLang="ko-KR" sz="1400" dirty="0"/>
              <a:t>, </a:t>
            </a:r>
            <a:r>
              <a:rPr lang="ko-KR" altLang="en-US" sz="1400" dirty="0"/>
              <a:t>살인죄 등으로 체포되었으며</a:t>
            </a:r>
            <a:r>
              <a:rPr lang="en-US" altLang="ko-KR" sz="1400" dirty="0"/>
              <a:t>, </a:t>
            </a:r>
            <a:r>
              <a:rPr lang="ko-KR" altLang="en-US" sz="1400" dirty="0"/>
              <a:t>현재 사형 판결을 받고 복역 중에 </a:t>
            </a:r>
            <a:r>
              <a:rPr lang="ko-KR" altLang="en-US" sz="1400" dirty="0" smtClean="0"/>
              <a:t>있음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 smtClean="0"/>
              <a:t>사건전개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 smtClean="0"/>
              <a:t>  - 1</a:t>
            </a:r>
            <a:r>
              <a:rPr lang="ko-KR" altLang="en-US" sz="1400" dirty="0" smtClean="0"/>
              <a:t>차 사건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: </a:t>
            </a:r>
            <a:r>
              <a:rPr lang="ko-KR" altLang="en-US" sz="1400" dirty="0"/>
              <a:t>외지를 떠돌다가 </a:t>
            </a:r>
            <a:r>
              <a:rPr lang="en-US" altLang="ko-KR" sz="1400" dirty="0"/>
              <a:t>3</a:t>
            </a:r>
            <a:r>
              <a:rPr lang="ko-KR" altLang="en-US" sz="1400" dirty="0"/>
              <a:t>개월 만에 고향으로 돌아온 김해선은 딱히 하는 일 없이 </a:t>
            </a:r>
            <a:r>
              <a:rPr lang="ko-KR" altLang="en-US" sz="1400" dirty="0" smtClean="0"/>
              <a:t>살아가던 중 </a:t>
            </a:r>
            <a:r>
              <a:rPr lang="en-US" altLang="ko-KR" sz="1400" dirty="0" smtClean="0"/>
              <a:t> </a:t>
            </a:r>
            <a:r>
              <a:rPr lang="en-US" altLang="ko-KR" sz="1400" dirty="0"/>
              <a:t>10</a:t>
            </a:r>
            <a:r>
              <a:rPr lang="ko-KR" altLang="en-US" sz="1400" dirty="0"/>
              <a:t>월 </a:t>
            </a:r>
            <a:r>
              <a:rPr lang="en-US" altLang="ko-KR" sz="1400" dirty="0"/>
              <a:t>25</a:t>
            </a:r>
            <a:r>
              <a:rPr lang="ko-KR" altLang="en-US" sz="1400" dirty="0"/>
              <a:t>일 아침부터 </a:t>
            </a:r>
            <a:r>
              <a:rPr lang="ko-KR" altLang="en-US" sz="1400" dirty="0" err="1"/>
              <a:t>복분자주를</a:t>
            </a:r>
            <a:r>
              <a:rPr lang="ko-KR" altLang="en-US" sz="1400" dirty="0"/>
              <a:t> 마신 김해선은 만취한 상태로 야산을 쏘다니다가 해질 무렵에 집으로 발걸음을 </a:t>
            </a:r>
            <a:r>
              <a:rPr lang="ko-KR" altLang="en-US" sz="1400" dirty="0" smtClean="0"/>
              <a:t>돌렸음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오후 </a:t>
            </a:r>
            <a:r>
              <a:rPr lang="en-US" altLang="ko-KR" sz="1400" dirty="0"/>
              <a:t>6</a:t>
            </a:r>
            <a:r>
              <a:rPr lang="ko-KR" altLang="en-US" sz="1400" dirty="0"/>
              <a:t>시</a:t>
            </a:r>
            <a:r>
              <a:rPr lang="en-US" altLang="ko-KR" sz="1400" dirty="0"/>
              <a:t>, </a:t>
            </a:r>
            <a:r>
              <a:rPr lang="ko-KR" altLang="en-US" sz="1400" dirty="0"/>
              <a:t>고창군 해리면 평지리 </a:t>
            </a:r>
            <a:r>
              <a:rPr lang="ko-KR" altLang="en-US" sz="1400" dirty="0" err="1"/>
              <a:t>청룡산</a:t>
            </a:r>
            <a:r>
              <a:rPr lang="ko-KR" altLang="en-US" sz="1400" dirty="0"/>
              <a:t> 부근 도로에서 김해선은 앞에서 홀로 걸어오던 정 양을 </a:t>
            </a:r>
            <a:r>
              <a:rPr lang="ko-KR" altLang="en-US" sz="1400" dirty="0" smtClean="0"/>
              <a:t>발견하여 몹쓸 마음을 먹고 정양에게 다가가자 </a:t>
            </a:r>
            <a:r>
              <a:rPr lang="ko-KR" altLang="en-US" sz="1400" dirty="0"/>
              <a:t>정 양은 소리를 질렀고</a:t>
            </a:r>
            <a:r>
              <a:rPr lang="en-US" altLang="ko-KR" sz="1400" dirty="0"/>
              <a:t>, </a:t>
            </a:r>
            <a:r>
              <a:rPr lang="ko-KR" altLang="en-US" sz="1400" dirty="0"/>
              <a:t>이를 제압해 끌고 올라간 김해선은 얼른 정 양의 입을 틀어막고 목을 </a:t>
            </a:r>
            <a:r>
              <a:rPr lang="ko-KR" altLang="en-US" sz="1400" dirty="0" smtClean="0"/>
              <a:t>졸랐음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김 </a:t>
            </a:r>
            <a:r>
              <a:rPr lang="ko-KR" altLang="en-US" sz="1400" dirty="0"/>
              <a:t>씨는 실신한 정양을 </a:t>
            </a:r>
            <a:r>
              <a:rPr lang="ko-KR" altLang="en-US" sz="1400" dirty="0" err="1"/>
              <a:t>성추행하다가</a:t>
            </a:r>
            <a:r>
              <a:rPr lang="ko-KR" altLang="en-US" sz="1400" dirty="0"/>
              <a:t> 비명을 막기 위해 재갈까지 물렸지만</a:t>
            </a:r>
            <a:r>
              <a:rPr lang="en-US" altLang="ko-KR" sz="1400" dirty="0"/>
              <a:t>, </a:t>
            </a:r>
            <a:r>
              <a:rPr lang="ko-KR" altLang="en-US" sz="1400" dirty="0"/>
              <a:t>정양의 호흡이 끊어지자 </a:t>
            </a:r>
            <a:r>
              <a:rPr lang="ko-KR" altLang="en-US" sz="1400" dirty="0" smtClean="0"/>
              <a:t> 정양을 </a:t>
            </a:r>
            <a:r>
              <a:rPr lang="ko-KR" altLang="en-US" sz="1400" dirty="0"/>
              <a:t>다시 </a:t>
            </a:r>
            <a:r>
              <a:rPr lang="en-US" altLang="ko-KR" sz="1400" dirty="0"/>
              <a:t>30m </a:t>
            </a:r>
            <a:r>
              <a:rPr lang="ko-KR" altLang="en-US" sz="1400" dirty="0"/>
              <a:t>가량 떨어진 무덤 위에 </a:t>
            </a:r>
            <a:r>
              <a:rPr lang="ko-KR" altLang="en-US" sz="1400" dirty="0" smtClean="0"/>
              <a:t>올려놓고 </a:t>
            </a:r>
            <a:r>
              <a:rPr lang="ko-KR" altLang="en-US" sz="1400" dirty="0"/>
              <a:t>산을 </a:t>
            </a:r>
            <a:r>
              <a:rPr lang="ko-KR" altLang="en-US" sz="1400" dirty="0" smtClean="0"/>
              <a:t>내려옴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2. </a:t>
            </a:r>
            <a:r>
              <a:rPr lang="ko-KR" altLang="en-US" sz="3200" dirty="0" smtClean="0"/>
              <a:t>고창 연쇄살인사건 </a:t>
            </a:r>
            <a:r>
              <a:rPr lang="en-US" altLang="ko-KR" sz="3200" dirty="0" smtClean="0"/>
              <a:t>– </a:t>
            </a:r>
            <a:r>
              <a:rPr lang="ko-KR" altLang="en-US" sz="3200" dirty="0" smtClean="0"/>
              <a:t>김해선 사건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7105" y="1225512"/>
            <a:ext cx="2973331" cy="230570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368" y="3645024"/>
            <a:ext cx="2973331" cy="2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2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340768"/>
            <a:ext cx="5544616" cy="492514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 smtClean="0"/>
              <a:t>사건전개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- 2</a:t>
            </a:r>
            <a:r>
              <a:rPr lang="ko-KR" altLang="en-US" sz="1400" dirty="0"/>
              <a:t>차 사건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: 12</a:t>
            </a:r>
            <a:r>
              <a:rPr lang="ko-KR" altLang="en-US" sz="1400" dirty="0"/>
              <a:t>월 </a:t>
            </a:r>
            <a:r>
              <a:rPr lang="en-US" altLang="ko-KR" sz="1400" dirty="0"/>
              <a:t>19</a:t>
            </a:r>
            <a:r>
              <a:rPr lang="ko-KR" altLang="en-US" sz="1400" dirty="0"/>
              <a:t>일 오후 </a:t>
            </a:r>
            <a:r>
              <a:rPr lang="en-US" altLang="ko-KR" sz="1400" dirty="0"/>
              <a:t>1</a:t>
            </a:r>
            <a:r>
              <a:rPr lang="ko-KR" altLang="en-US" sz="1400" dirty="0"/>
              <a:t>시</a:t>
            </a:r>
            <a:r>
              <a:rPr lang="en-US" altLang="ko-KR" sz="1400" dirty="0"/>
              <a:t> </a:t>
            </a:r>
            <a:r>
              <a:rPr lang="ko-KR" altLang="en-US" sz="1400" dirty="0"/>
              <a:t>만취 상태에서 칼과 노끈</a:t>
            </a:r>
            <a:r>
              <a:rPr lang="en-US" altLang="ko-KR" sz="1400" dirty="0"/>
              <a:t>, </a:t>
            </a:r>
            <a:r>
              <a:rPr lang="ko-KR" altLang="en-US" sz="1400" dirty="0"/>
              <a:t>장갑이 든 가방을 들고 집을 나섬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:  </a:t>
            </a:r>
            <a:r>
              <a:rPr lang="ko-KR" altLang="en-US" sz="1400" dirty="0"/>
              <a:t>국도변에 숨어 범행 대상을 물색하던 김해선은 오후 </a:t>
            </a:r>
            <a:r>
              <a:rPr lang="en-US" altLang="ko-KR" sz="1400" dirty="0"/>
              <a:t>4</a:t>
            </a:r>
            <a:r>
              <a:rPr lang="ko-KR" altLang="en-US" sz="1400" dirty="0"/>
              <a:t>시 </a:t>
            </a:r>
            <a:r>
              <a:rPr lang="en-US" altLang="ko-KR" sz="1400" dirty="0"/>
              <a:t>30</a:t>
            </a:r>
            <a:r>
              <a:rPr lang="ko-KR" altLang="en-US" sz="1400" dirty="0"/>
              <a:t>분 강모</a:t>
            </a:r>
            <a:r>
              <a:rPr lang="en-US" altLang="ko-KR" sz="1400" dirty="0"/>
              <a:t>(17)</a:t>
            </a:r>
            <a:r>
              <a:rPr lang="ko-KR" altLang="en-US" sz="1400" dirty="0"/>
              <a:t>양을  뒤따라가다 실패하자</a:t>
            </a:r>
            <a:r>
              <a:rPr lang="en-US" altLang="ko-KR" sz="1400" dirty="0"/>
              <a:t>, </a:t>
            </a:r>
            <a:r>
              <a:rPr lang="ko-KR" altLang="en-US" sz="1400" dirty="0"/>
              <a:t>다른 범행 대상을 찾아 인근의 </a:t>
            </a:r>
            <a:r>
              <a:rPr lang="ko-KR" altLang="en-US" sz="1400" dirty="0" err="1"/>
              <a:t>정수장</a:t>
            </a:r>
            <a:r>
              <a:rPr lang="ko-KR" altLang="en-US" sz="1400" dirty="0"/>
              <a:t> 부근을 배회하다가 박양 남매와 마주쳤고 비명을 지르며 반항하는 동생을 노끈으로 목을 졸라 살해함</a:t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>   </a:t>
            </a:r>
            <a:r>
              <a:rPr lang="en-US" altLang="ko-KR" sz="1400" dirty="0"/>
              <a:t>: </a:t>
            </a:r>
            <a:r>
              <a:rPr lang="ko-KR" altLang="en-US" sz="1400" dirty="0"/>
              <a:t>동생을 살해한 김해선은 살려달라고 애원하는 박양을 야산까지 데려가 결박하여 강간한 후  </a:t>
            </a:r>
            <a:r>
              <a:rPr lang="ko-KR" altLang="en-US" sz="1400" dirty="0" smtClean="0"/>
              <a:t>고문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살해하고 허벅지 살점을 </a:t>
            </a:r>
            <a:r>
              <a:rPr lang="en-US" altLang="ko-KR" sz="1400" dirty="0" smtClean="0"/>
              <a:t>15cn</a:t>
            </a:r>
            <a:r>
              <a:rPr lang="ko-KR" altLang="en-US" sz="1400" dirty="0"/>
              <a:t> </a:t>
            </a:r>
            <a:r>
              <a:rPr lang="en-US" altLang="ko-KR" sz="1400" dirty="0" smtClean="0"/>
              <a:t>X 20cm  </a:t>
            </a:r>
            <a:r>
              <a:rPr lang="ko-KR" altLang="en-US" sz="1400" dirty="0" smtClean="0"/>
              <a:t>잘라내는 등 사체를 </a:t>
            </a:r>
            <a:r>
              <a:rPr lang="ko-KR" altLang="en-US" sz="1400" dirty="0"/>
              <a:t>훼손함</a:t>
            </a:r>
            <a:r>
              <a:rPr lang="en-US" altLang="ko-KR" sz="1400" dirty="0"/>
              <a:t> 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: </a:t>
            </a:r>
            <a:r>
              <a:rPr lang="ko-KR" altLang="en-US" sz="1400" dirty="0" smtClean="0"/>
              <a:t>특히</a:t>
            </a:r>
            <a:r>
              <a:rPr lang="en-US" altLang="ko-KR" sz="1400" dirty="0" smtClean="0"/>
              <a:t>, </a:t>
            </a:r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 smtClean="0"/>
              <a:t>범행 이후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en-US" altLang="ko-KR" sz="1400" dirty="0"/>
              <a:t>1</a:t>
            </a:r>
            <a:r>
              <a:rPr lang="ko-KR" altLang="en-US" sz="1400" dirty="0"/>
              <a:t>차 범행 후 산에서 내려온 김해선은 </a:t>
            </a:r>
            <a:r>
              <a:rPr lang="ko-KR" altLang="en-US" sz="1400" dirty="0" smtClean="0"/>
              <a:t>오락실에 </a:t>
            </a:r>
            <a:r>
              <a:rPr lang="ko-KR" altLang="en-US" sz="1400" dirty="0"/>
              <a:t>들어가 </a:t>
            </a:r>
            <a:r>
              <a:rPr lang="ko-KR" altLang="en-US" sz="1400" dirty="0" smtClean="0"/>
              <a:t>게임을 하고  집에 </a:t>
            </a:r>
            <a:r>
              <a:rPr lang="ko-KR" altLang="en-US" sz="1400" dirty="0"/>
              <a:t>돌아와 </a:t>
            </a:r>
            <a:r>
              <a:rPr lang="ko-KR" altLang="en-US" sz="1400" dirty="0" err="1"/>
              <a:t>복분자주를</a:t>
            </a:r>
            <a:r>
              <a:rPr lang="ko-KR" altLang="en-US" sz="1400" dirty="0"/>
              <a:t> 마시던 중 </a:t>
            </a:r>
            <a:r>
              <a:rPr lang="en-US" altLang="ko-KR" sz="1400" dirty="0"/>
              <a:t>TV </a:t>
            </a:r>
            <a:r>
              <a:rPr lang="ko-KR" altLang="en-US" sz="1400" dirty="0"/>
              <a:t>뉴스를 보며 자신이 살해한 아이가 누구였고</a:t>
            </a:r>
            <a:r>
              <a:rPr lang="en-US" altLang="ko-KR" sz="1400" dirty="0"/>
              <a:t>, </a:t>
            </a:r>
            <a:r>
              <a:rPr lang="ko-KR" altLang="en-US" sz="1400" dirty="0"/>
              <a:t>수사가 어떤 방향으로 진행되는지 등등 세세한 정보를 </a:t>
            </a:r>
            <a:r>
              <a:rPr lang="ko-KR" altLang="en-US" sz="1400" dirty="0" smtClean="0"/>
              <a:t>얻었다고 함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또한</a:t>
            </a:r>
            <a:r>
              <a:rPr lang="en-US" altLang="ko-KR" sz="1400" dirty="0"/>
              <a:t>, 2</a:t>
            </a:r>
            <a:r>
              <a:rPr lang="ko-KR" altLang="en-US" sz="1400" dirty="0"/>
              <a:t>차 범행 후 집에 들어가서 </a:t>
            </a:r>
            <a:r>
              <a:rPr lang="ko-KR" altLang="en-US" sz="1400" dirty="0" smtClean="0"/>
              <a:t>태연히 드라마와 오락 프로그램을 시청했고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경찰이  혈액형 </a:t>
            </a:r>
            <a:r>
              <a:rPr lang="ko-KR" altLang="en-US" sz="1400" dirty="0"/>
              <a:t>확인을 위해 혈액 채취 동의 여부를 묻는 경찰의 </a:t>
            </a:r>
            <a:r>
              <a:rPr lang="ko-KR" altLang="en-US" sz="1400" dirty="0" smtClean="0"/>
              <a:t>질문주사기는 </a:t>
            </a:r>
            <a:r>
              <a:rPr lang="ko-KR" altLang="en-US" sz="1400" dirty="0"/>
              <a:t>싫으니 머리카락을 뽑아가라</a:t>
            </a:r>
            <a:r>
              <a:rPr lang="en-US" altLang="ko-KR" sz="1400" dirty="0"/>
              <a:t>"</a:t>
            </a:r>
            <a:r>
              <a:rPr lang="ko-KR" altLang="en-US" sz="1400" dirty="0"/>
              <a:t>라고 말할 정도로 자기애가 </a:t>
            </a:r>
            <a:r>
              <a:rPr lang="ko-KR" altLang="en-US" sz="1400" dirty="0" smtClean="0"/>
              <a:t>심했다고 함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- 2001</a:t>
            </a:r>
            <a:r>
              <a:rPr lang="ko-KR" altLang="en-US" sz="1400" dirty="0"/>
              <a:t>년 </a:t>
            </a:r>
            <a:r>
              <a:rPr lang="en-US" altLang="ko-KR" sz="1400" dirty="0"/>
              <a:t>12</a:t>
            </a:r>
            <a:r>
              <a:rPr lang="ko-KR" altLang="en-US" sz="1400" dirty="0"/>
              <a:t>월 대법원에서 사형이 </a:t>
            </a:r>
            <a:r>
              <a:rPr lang="ko-KR" altLang="en-US" sz="1400" dirty="0" smtClean="0"/>
              <a:t>확정되어 광주교도소에서 </a:t>
            </a:r>
            <a:r>
              <a:rPr lang="ko-KR" altLang="en-US" sz="1400" dirty="0"/>
              <a:t>복역 </a:t>
            </a:r>
            <a:r>
              <a:rPr lang="ko-KR" altLang="en-US" sz="1400" dirty="0" smtClean="0"/>
              <a:t>중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2. </a:t>
            </a:r>
            <a:r>
              <a:rPr lang="ko-KR" altLang="en-US" sz="3200" dirty="0" smtClean="0"/>
              <a:t>고창 연쇄살인사건 </a:t>
            </a:r>
            <a:r>
              <a:rPr lang="en-US" altLang="ko-KR" sz="3200" dirty="0" smtClean="0"/>
              <a:t>– </a:t>
            </a:r>
            <a:r>
              <a:rPr lang="ko-KR" altLang="en-US" sz="3200" dirty="0" smtClean="0"/>
              <a:t>김해선 사건</a:t>
            </a:r>
            <a:endParaRPr lang="ko-KR" altLang="en-US" sz="32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1" y="4077072"/>
            <a:ext cx="3024336" cy="266087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1124744"/>
            <a:ext cx="3024336" cy="289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35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340768"/>
            <a:ext cx="5544616" cy="49251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altLang="ko-KR" sz="1400" dirty="0" smtClean="0"/>
          </a:p>
          <a:p>
            <a:r>
              <a:rPr lang="ko-KR" altLang="en-US" sz="1400" dirty="0" smtClean="0"/>
              <a:t>김해선은</a:t>
            </a:r>
            <a:r>
              <a:rPr lang="en-US" altLang="ko-KR" sz="1400" dirty="0" smtClean="0"/>
              <a:t>?</a:t>
            </a:r>
          </a:p>
          <a:p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 err="1"/>
              <a:t>어린시적</a:t>
            </a:r>
            <a:r>
              <a:rPr lang="ko-KR" altLang="en-US" sz="1400" dirty="0"/>
              <a:t> 아버지에게 상습적으로 폭행을 </a:t>
            </a:r>
            <a:r>
              <a:rPr lang="ko-KR" altLang="en-US" sz="1400" dirty="0" smtClean="0"/>
              <a:t>당해왔고 강아지</a:t>
            </a:r>
            <a:r>
              <a:rPr lang="en-US" altLang="ko-KR" sz="1400" dirty="0"/>
              <a:t>, </a:t>
            </a:r>
            <a:r>
              <a:rPr lang="ko-KR" altLang="en-US" sz="1400" dirty="0"/>
              <a:t>고양이를 괴롭히며 스트레스를 </a:t>
            </a:r>
            <a:r>
              <a:rPr lang="ko-KR" altLang="en-US" sz="1400" dirty="0" smtClean="0"/>
              <a:t>풀어왔다고 함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중학교시절 </a:t>
            </a:r>
            <a:r>
              <a:rPr lang="ko-KR" altLang="en-US" sz="1400" dirty="0"/>
              <a:t>소를 낫으로 찍어 </a:t>
            </a:r>
            <a:r>
              <a:rPr lang="ko-KR" altLang="en-US" sz="1400" dirty="0" err="1"/>
              <a:t>죽이는등</a:t>
            </a:r>
            <a:r>
              <a:rPr lang="ko-KR" altLang="en-US" sz="1400" dirty="0"/>
              <a:t> 폭력적인 성향을 </a:t>
            </a:r>
            <a:r>
              <a:rPr lang="ko-KR" altLang="en-US" sz="1400" dirty="0" smtClean="0"/>
              <a:t>보였고 아버지의 </a:t>
            </a:r>
            <a:r>
              <a:rPr lang="ko-KR" altLang="en-US" sz="1400" dirty="0"/>
              <a:t>상습적인 폭력을 견디다 못해 중학교 </a:t>
            </a:r>
            <a:r>
              <a:rPr lang="en-US" altLang="ko-KR" sz="1400" dirty="0"/>
              <a:t>2</a:t>
            </a:r>
            <a:r>
              <a:rPr lang="ko-KR" altLang="en-US" sz="1400" dirty="0"/>
              <a:t>학년 때 </a:t>
            </a:r>
            <a:r>
              <a:rPr lang="ko-KR" altLang="en-US" sz="1400" dirty="0" smtClean="0"/>
              <a:t>가출함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이후 일용직 </a:t>
            </a:r>
            <a:r>
              <a:rPr lang="ko-KR" altLang="en-US" sz="1400" dirty="0"/>
              <a:t>노동을 전전하다 </a:t>
            </a:r>
            <a:r>
              <a:rPr lang="en-US" altLang="ko-KR" sz="1400" dirty="0"/>
              <a:t>16</a:t>
            </a:r>
            <a:r>
              <a:rPr lang="ko-KR" altLang="en-US" sz="1400" dirty="0"/>
              <a:t>살 때 처음으로 물건을 훔쳐 범죄자의 길로 </a:t>
            </a:r>
            <a:r>
              <a:rPr lang="ko-KR" altLang="en-US" sz="1400" dirty="0" smtClean="0"/>
              <a:t>들어선 후 이후 </a:t>
            </a:r>
            <a:r>
              <a:rPr lang="ko-KR" altLang="en-US" sz="1400" dirty="0"/>
              <a:t>외항선을 타면서 </a:t>
            </a:r>
            <a:r>
              <a:rPr lang="ko-KR" altLang="en-US" sz="1400" dirty="0" err="1"/>
              <a:t>동거녀를</a:t>
            </a:r>
            <a:r>
              <a:rPr lang="ko-KR" altLang="en-US" sz="1400" dirty="0"/>
              <a:t> 강간하는 등 전과 </a:t>
            </a:r>
            <a:r>
              <a:rPr lang="en-US" altLang="ko-KR" sz="1400" dirty="0"/>
              <a:t>7</a:t>
            </a:r>
            <a:r>
              <a:rPr lang="ko-KR" altLang="en-US" sz="1400" dirty="0"/>
              <a:t>범의 상습 범죄자가 </a:t>
            </a:r>
            <a:r>
              <a:rPr lang="ko-KR" altLang="en-US" sz="1400" dirty="0" smtClean="0"/>
              <a:t>됨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그는 </a:t>
            </a:r>
            <a:r>
              <a:rPr lang="ko-KR" altLang="en-US" sz="1400" dirty="0"/>
              <a:t>고향으로 돌아와 농사일을 했지만 즐겁지 않았고</a:t>
            </a:r>
            <a:r>
              <a:rPr lang="en-US" altLang="ko-KR" sz="1400" dirty="0"/>
              <a:t>, </a:t>
            </a:r>
            <a:r>
              <a:rPr lang="ko-KR" altLang="en-US" sz="1400" dirty="0"/>
              <a:t>미래에 대한 희망도 </a:t>
            </a:r>
            <a:r>
              <a:rPr lang="ko-KR" altLang="en-US" sz="1400" dirty="0" smtClean="0"/>
              <a:t>없었음</a:t>
            </a:r>
            <a:r>
              <a:rPr lang="en-US" altLang="ko-KR" sz="1400" dirty="0" smtClean="0"/>
              <a:t>. </a:t>
            </a:r>
            <a:r>
              <a:rPr lang="ko-KR" altLang="en-US" sz="1400" dirty="0"/>
              <a:t>자살 충동을 느끼며 술로 하루를 보내는 일이 </a:t>
            </a:r>
            <a:r>
              <a:rPr lang="ko-KR" altLang="en-US" sz="1400" dirty="0" smtClean="0"/>
              <a:t>늘었음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 </a:t>
            </a:r>
            <a:r>
              <a:rPr lang="ko-KR" altLang="en-US" sz="1400" dirty="0"/>
              <a:t>그러던 어느 날 술을 먹고 성충동이 강하게 </a:t>
            </a:r>
            <a:r>
              <a:rPr lang="ko-KR" altLang="en-US" sz="1400" dirty="0" smtClean="0"/>
              <a:t>일었고</a:t>
            </a:r>
            <a:r>
              <a:rPr lang="en-US" altLang="ko-KR" sz="1400" dirty="0" smtClean="0"/>
              <a:t>, </a:t>
            </a:r>
            <a:r>
              <a:rPr lang="ko-KR" altLang="en-US" sz="1400" dirty="0"/>
              <a:t>동네로 나가 눈에 보이는 </a:t>
            </a:r>
            <a:r>
              <a:rPr lang="en-US" altLang="ko-KR" sz="1400" dirty="0"/>
              <a:t>11</a:t>
            </a:r>
            <a:r>
              <a:rPr lang="ko-KR" altLang="en-US" sz="1400" dirty="0"/>
              <a:t>살짜리 여자 아이를 성추행하고 목 졸라 </a:t>
            </a:r>
            <a:r>
              <a:rPr lang="ko-KR" altLang="en-US" sz="1400" dirty="0" smtClean="0"/>
              <a:t>살해했음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도한 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두 달 뒤에는 수업을 마치고 귀가하던 중고생 남매를 납치해서 남동생을 죽인 뒤 누나를 강간하고 </a:t>
            </a:r>
            <a:r>
              <a:rPr lang="ko-KR" altLang="en-US" sz="1400" dirty="0" smtClean="0"/>
              <a:t>살해했음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2. </a:t>
            </a:r>
            <a:r>
              <a:rPr lang="ko-KR" altLang="en-US" sz="3200" dirty="0" smtClean="0"/>
              <a:t>고창 연쇄살인사건 </a:t>
            </a:r>
            <a:r>
              <a:rPr lang="en-US" altLang="ko-KR" sz="3200" dirty="0" smtClean="0"/>
              <a:t>– </a:t>
            </a:r>
            <a:r>
              <a:rPr lang="ko-KR" altLang="en-US" sz="3200" dirty="0" smtClean="0"/>
              <a:t>김해선 사건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091" y="1340768"/>
            <a:ext cx="3010189" cy="256563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091" y="4038018"/>
            <a:ext cx="3122231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7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4" y="1340768"/>
            <a:ext cx="6212742" cy="492514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300" dirty="0" smtClean="0"/>
          </a:p>
          <a:p>
            <a:r>
              <a:rPr lang="ko-KR" altLang="en-US" sz="1300" dirty="0" smtClean="0"/>
              <a:t>개요</a:t>
            </a:r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 smtClean="0"/>
              <a:t>   - </a:t>
            </a:r>
            <a:r>
              <a:rPr lang="en-US" altLang="ko-KR" sz="1300" dirty="0"/>
              <a:t>2005</a:t>
            </a:r>
            <a:r>
              <a:rPr lang="ko-KR" altLang="en-US" sz="1300" dirty="0"/>
              <a:t>년 </a:t>
            </a:r>
            <a:r>
              <a:rPr lang="en-US" altLang="ko-KR" sz="1300" dirty="0"/>
              <a:t>2</a:t>
            </a:r>
            <a:r>
              <a:rPr lang="ko-KR" altLang="en-US" sz="1300" dirty="0"/>
              <a:t>월</a:t>
            </a:r>
            <a:r>
              <a:rPr lang="en-US" altLang="ko-KR" sz="1300" dirty="0"/>
              <a:t>~12</a:t>
            </a:r>
            <a:r>
              <a:rPr lang="ko-KR" altLang="en-US" sz="1300" dirty="0"/>
              <a:t>월에 걸쳐서 천안 일대에서 </a:t>
            </a:r>
            <a:r>
              <a:rPr lang="ko-KR" altLang="en-US" sz="1300" dirty="0" smtClean="0"/>
              <a:t>주범 </a:t>
            </a:r>
            <a:r>
              <a:rPr lang="ko-KR" altLang="en-US" sz="1300" dirty="0" err="1" smtClean="0"/>
              <a:t>라재영</a:t>
            </a:r>
            <a:r>
              <a:rPr lang="en-US" altLang="ko-KR" sz="1300" dirty="0" smtClean="0"/>
              <a:t>(</a:t>
            </a:r>
            <a:r>
              <a:rPr lang="ko-KR" altLang="en-US" sz="1300" dirty="0" smtClean="0"/>
              <a:t>당시 </a:t>
            </a:r>
            <a:r>
              <a:rPr lang="en-US" altLang="ko-KR" sz="1300" dirty="0" smtClean="0"/>
              <a:t>43) </a:t>
            </a:r>
            <a:r>
              <a:rPr lang="ko-KR" altLang="en-US" sz="1300" dirty="0" smtClean="0"/>
              <a:t>등</a:t>
            </a:r>
            <a:r>
              <a:rPr lang="en-US" altLang="ko-KR" sz="1300" dirty="0" smtClean="0"/>
              <a:t> </a:t>
            </a:r>
            <a:r>
              <a:rPr lang="en-US" altLang="ko-KR" sz="1300" dirty="0"/>
              <a:t>4</a:t>
            </a:r>
            <a:r>
              <a:rPr lang="ko-KR" altLang="en-US" sz="1300" dirty="0"/>
              <a:t>인조에 의한 연쇄살인 </a:t>
            </a:r>
            <a:r>
              <a:rPr lang="ko-KR" altLang="en-US" sz="1300" dirty="0" smtClean="0"/>
              <a:t>사건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- </a:t>
            </a:r>
            <a:r>
              <a:rPr lang="ko-KR" altLang="en-US" sz="1300" dirty="0"/>
              <a:t>총 </a:t>
            </a:r>
            <a:r>
              <a:rPr lang="en-US" altLang="ko-KR" sz="1300" dirty="0"/>
              <a:t>9</a:t>
            </a:r>
            <a:r>
              <a:rPr lang="ko-KR" altLang="en-US" sz="1300" dirty="0"/>
              <a:t>명이 </a:t>
            </a:r>
            <a:r>
              <a:rPr lang="ko-KR" altLang="en-US" sz="1300" dirty="0" smtClean="0"/>
              <a:t>살해되었으며</a:t>
            </a:r>
            <a:r>
              <a:rPr lang="en-US" altLang="ko-KR" sz="1300" dirty="0" smtClean="0"/>
              <a:t>, </a:t>
            </a:r>
            <a:r>
              <a:rPr lang="ko-KR" altLang="en-US" sz="1300" dirty="0"/>
              <a:t>이들의 범행은 살인 </a:t>
            </a:r>
            <a:r>
              <a:rPr lang="en-US" altLang="ko-KR" sz="1300" dirty="0"/>
              <a:t>9</a:t>
            </a:r>
            <a:r>
              <a:rPr lang="ko-KR" altLang="en-US" sz="1300" dirty="0"/>
              <a:t>건을 비롯해 인질강도 </a:t>
            </a:r>
            <a:r>
              <a:rPr lang="en-US" altLang="ko-KR" sz="1300" dirty="0"/>
              <a:t>1</a:t>
            </a:r>
            <a:r>
              <a:rPr lang="ko-KR" altLang="en-US" sz="1300" dirty="0"/>
              <a:t>건</a:t>
            </a:r>
            <a:r>
              <a:rPr lang="en-US" altLang="ko-KR" sz="1300" dirty="0"/>
              <a:t>, </a:t>
            </a:r>
            <a:r>
              <a:rPr lang="ko-KR" altLang="en-US" sz="1300" dirty="0"/>
              <a:t>강도상해 </a:t>
            </a:r>
            <a:r>
              <a:rPr lang="en-US" altLang="ko-KR" sz="1300" dirty="0"/>
              <a:t>2</a:t>
            </a:r>
            <a:r>
              <a:rPr lang="ko-KR" altLang="en-US" sz="1300" dirty="0"/>
              <a:t>건</a:t>
            </a:r>
            <a:r>
              <a:rPr lang="en-US" altLang="ko-KR" sz="1300" dirty="0"/>
              <a:t>, </a:t>
            </a:r>
            <a:r>
              <a:rPr lang="ko-KR" altLang="en-US" sz="1300" dirty="0"/>
              <a:t>강도미수 </a:t>
            </a:r>
            <a:r>
              <a:rPr lang="en-US" altLang="ko-KR" sz="1300" dirty="0"/>
              <a:t>1</a:t>
            </a:r>
            <a:r>
              <a:rPr lang="ko-KR" altLang="en-US" sz="1300" dirty="0"/>
              <a:t>건</a:t>
            </a:r>
            <a:r>
              <a:rPr lang="en-US" altLang="ko-KR" sz="1300" dirty="0"/>
              <a:t>, </a:t>
            </a:r>
            <a:r>
              <a:rPr lang="ko-KR" altLang="en-US" sz="1300" dirty="0"/>
              <a:t>특수절도 </a:t>
            </a:r>
            <a:r>
              <a:rPr lang="en-US" altLang="ko-KR" sz="1300" dirty="0"/>
              <a:t>1</a:t>
            </a:r>
            <a:r>
              <a:rPr lang="ko-KR" altLang="en-US" sz="1300" dirty="0"/>
              <a:t>건 등 무려 </a:t>
            </a:r>
            <a:r>
              <a:rPr lang="en-US" altLang="ko-KR" sz="1300" dirty="0"/>
              <a:t>18</a:t>
            </a:r>
            <a:r>
              <a:rPr lang="ko-KR" altLang="en-US" sz="1300" dirty="0"/>
              <a:t>건에 </a:t>
            </a:r>
            <a:r>
              <a:rPr lang="ko-KR" altLang="en-US" sz="1300" dirty="0" smtClean="0"/>
              <a:t>달함</a:t>
            </a:r>
            <a:endParaRPr lang="en-US" altLang="ko-KR" sz="1300" dirty="0" smtClean="0"/>
          </a:p>
          <a:p>
            <a:pPr marL="0" indent="0">
              <a:buNone/>
            </a:pPr>
            <a:endParaRPr lang="en-US" altLang="ko-KR" sz="1300" dirty="0" smtClean="0"/>
          </a:p>
          <a:p>
            <a:r>
              <a:rPr lang="ko-KR" altLang="en-US" sz="1300" dirty="0" smtClean="0"/>
              <a:t>사건 전개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 smtClean="0"/>
              <a:t>   - </a:t>
            </a:r>
            <a:r>
              <a:rPr lang="en-US" altLang="ko-KR" sz="1300" dirty="0"/>
              <a:t>2005</a:t>
            </a:r>
            <a:r>
              <a:rPr lang="ko-KR" altLang="en-US" sz="1300" dirty="0"/>
              <a:t>년 </a:t>
            </a:r>
            <a:r>
              <a:rPr lang="en-US" altLang="ko-KR" sz="1300" dirty="0"/>
              <a:t>2</a:t>
            </a:r>
            <a:r>
              <a:rPr lang="ko-KR" altLang="en-US" sz="1300" dirty="0"/>
              <a:t>월 </a:t>
            </a:r>
            <a:r>
              <a:rPr lang="en-US" altLang="ko-KR" sz="1300" dirty="0"/>
              <a:t>15</a:t>
            </a:r>
            <a:r>
              <a:rPr lang="ko-KR" altLang="en-US" sz="1300" dirty="0"/>
              <a:t>일 충청남도 당진군 </a:t>
            </a:r>
            <a:r>
              <a:rPr lang="ko-KR" altLang="en-US" sz="1300" dirty="0" err="1"/>
              <a:t>송산면</a:t>
            </a:r>
            <a:r>
              <a:rPr lang="ko-KR" altLang="en-US" sz="1300" dirty="0"/>
              <a:t> </a:t>
            </a:r>
            <a:r>
              <a:rPr lang="ko-KR" altLang="en-US" sz="1300" dirty="0" err="1"/>
              <a:t>가곡리</a:t>
            </a:r>
            <a:r>
              <a:rPr lang="ko-KR" altLang="en-US" sz="1300" dirty="0"/>
              <a:t> 김모씨</a:t>
            </a:r>
            <a:r>
              <a:rPr lang="en-US" altLang="ko-KR" sz="1300" dirty="0"/>
              <a:t>(53) </a:t>
            </a:r>
            <a:r>
              <a:rPr lang="ko-KR" altLang="en-US" sz="1300" dirty="0"/>
              <a:t>살해</a:t>
            </a:r>
          </a:p>
          <a:p>
            <a:pPr marL="0" indent="0">
              <a:buNone/>
            </a:pPr>
            <a:r>
              <a:rPr lang="en-US" altLang="ko-KR" sz="1300" dirty="0" smtClean="0"/>
              <a:t>   - 2005</a:t>
            </a:r>
            <a:r>
              <a:rPr lang="ko-KR" altLang="en-US" sz="1300" dirty="0"/>
              <a:t>년 </a:t>
            </a:r>
            <a:r>
              <a:rPr lang="en-US" altLang="ko-KR" sz="1300" dirty="0"/>
              <a:t>2</a:t>
            </a:r>
            <a:r>
              <a:rPr lang="ko-KR" altLang="en-US" sz="1300" dirty="0"/>
              <a:t>월 </a:t>
            </a:r>
            <a:r>
              <a:rPr lang="en-US" altLang="ko-KR" sz="1300" dirty="0"/>
              <a:t>25</a:t>
            </a:r>
            <a:r>
              <a:rPr lang="ko-KR" altLang="en-US" sz="1300" dirty="0"/>
              <a:t>일 충청남도 천안시 </a:t>
            </a:r>
            <a:r>
              <a:rPr lang="ko-KR" altLang="en-US" sz="1300" dirty="0" err="1"/>
              <a:t>백석동</a:t>
            </a:r>
            <a:r>
              <a:rPr lang="ko-KR" altLang="en-US" sz="1300" dirty="0"/>
              <a:t> 종합운동장 부근 이모씨</a:t>
            </a:r>
            <a:r>
              <a:rPr lang="en-US" altLang="ko-KR" sz="1300" dirty="0"/>
              <a:t>(34) </a:t>
            </a:r>
            <a:r>
              <a:rPr lang="ko-KR" altLang="en-US" sz="1300" dirty="0"/>
              <a:t>살해</a:t>
            </a:r>
          </a:p>
          <a:p>
            <a:pPr marL="0" indent="0">
              <a:buNone/>
            </a:pPr>
            <a:r>
              <a:rPr lang="en-US" altLang="ko-KR" sz="1300" dirty="0" smtClean="0"/>
              <a:t>   - 2005</a:t>
            </a:r>
            <a:r>
              <a:rPr lang="ko-KR" altLang="en-US" sz="1300" dirty="0"/>
              <a:t>년 </a:t>
            </a:r>
            <a:r>
              <a:rPr lang="en-US" altLang="ko-KR" sz="1300" dirty="0"/>
              <a:t>3</a:t>
            </a:r>
            <a:r>
              <a:rPr lang="ko-KR" altLang="en-US" sz="1300" dirty="0"/>
              <a:t>월 </a:t>
            </a:r>
            <a:r>
              <a:rPr lang="en-US" altLang="ko-KR" sz="1300" dirty="0"/>
              <a:t>6</a:t>
            </a:r>
            <a:r>
              <a:rPr lang="ko-KR" altLang="en-US" sz="1300" dirty="0"/>
              <a:t>일 충청북도 청원군 </a:t>
            </a:r>
            <a:r>
              <a:rPr lang="ko-KR" altLang="en-US" sz="1300" dirty="0" err="1"/>
              <a:t>오창면</a:t>
            </a:r>
            <a:r>
              <a:rPr lang="ko-KR" altLang="en-US" sz="1300" dirty="0"/>
              <a:t> 용두리 최모씨</a:t>
            </a:r>
            <a:r>
              <a:rPr lang="en-US" altLang="ko-KR" sz="1300" dirty="0"/>
              <a:t>(34) </a:t>
            </a:r>
            <a:r>
              <a:rPr lang="ko-KR" altLang="en-US" sz="1300" dirty="0"/>
              <a:t>살해</a:t>
            </a:r>
          </a:p>
          <a:p>
            <a:pPr marL="0" indent="0">
              <a:buNone/>
            </a:pPr>
            <a:r>
              <a:rPr lang="en-US" altLang="ko-KR" sz="1300" dirty="0" smtClean="0"/>
              <a:t>   - 2005</a:t>
            </a:r>
            <a:r>
              <a:rPr lang="ko-KR" altLang="en-US" sz="1300" dirty="0"/>
              <a:t>년 </a:t>
            </a:r>
            <a:r>
              <a:rPr lang="en-US" altLang="ko-KR" sz="1300" dirty="0"/>
              <a:t>3</a:t>
            </a:r>
            <a:r>
              <a:rPr lang="ko-KR" altLang="en-US" sz="1300" dirty="0"/>
              <a:t>월 </a:t>
            </a:r>
            <a:r>
              <a:rPr lang="en-US" altLang="ko-KR" sz="1300" dirty="0"/>
              <a:t>17</a:t>
            </a:r>
            <a:r>
              <a:rPr lang="ko-KR" altLang="en-US" sz="1300" dirty="0"/>
              <a:t>일 충청남도 천안시 </a:t>
            </a:r>
            <a:r>
              <a:rPr lang="ko-KR" altLang="en-US" sz="1300" dirty="0" err="1"/>
              <a:t>쌍용동</a:t>
            </a:r>
            <a:r>
              <a:rPr lang="ko-KR" altLang="en-US" sz="1300" dirty="0"/>
              <a:t> 납치미수</a:t>
            </a:r>
          </a:p>
          <a:p>
            <a:pPr marL="0" indent="0">
              <a:buNone/>
            </a:pPr>
            <a:r>
              <a:rPr lang="en-US" altLang="ko-KR" sz="1300" dirty="0" smtClean="0"/>
              <a:t>    - 2005</a:t>
            </a:r>
            <a:r>
              <a:rPr lang="ko-KR" altLang="en-US" sz="1300" dirty="0"/>
              <a:t>년 </a:t>
            </a:r>
            <a:r>
              <a:rPr lang="en-US" altLang="ko-KR" sz="1300" dirty="0"/>
              <a:t>4</a:t>
            </a:r>
            <a:r>
              <a:rPr lang="ko-KR" altLang="en-US" sz="1300" dirty="0"/>
              <a:t>월 </a:t>
            </a:r>
            <a:r>
              <a:rPr lang="en-US" altLang="ko-KR" sz="1300" dirty="0"/>
              <a:t>27</a:t>
            </a:r>
            <a:r>
              <a:rPr lang="ko-KR" altLang="en-US" sz="1300" dirty="0"/>
              <a:t>일 경기도 남양주시 </a:t>
            </a:r>
            <a:r>
              <a:rPr lang="ko-KR" altLang="en-US" sz="1300" dirty="0" err="1"/>
              <a:t>진건읍</a:t>
            </a:r>
            <a:r>
              <a:rPr lang="ko-KR" altLang="en-US" sz="1300" dirty="0"/>
              <a:t> </a:t>
            </a:r>
            <a:r>
              <a:rPr lang="ko-KR" altLang="en-US" sz="1300" dirty="0" err="1"/>
              <a:t>진관리</a:t>
            </a:r>
            <a:r>
              <a:rPr lang="ko-KR" altLang="en-US" sz="1300" dirty="0"/>
              <a:t> 김모씨</a:t>
            </a:r>
            <a:r>
              <a:rPr lang="en-US" altLang="ko-KR" sz="1300" dirty="0"/>
              <a:t>(57) </a:t>
            </a:r>
            <a:r>
              <a:rPr lang="ko-KR" altLang="en-US" sz="1300" dirty="0"/>
              <a:t>살해</a:t>
            </a:r>
          </a:p>
          <a:p>
            <a:pPr marL="0" indent="0">
              <a:buNone/>
            </a:pPr>
            <a:r>
              <a:rPr lang="en-US" altLang="ko-KR" sz="1300" dirty="0" smtClean="0"/>
              <a:t>    - 2005</a:t>
            </a:r>
            <a:r>
              <a:rPr lang="ko-KR" altLang="en-US" sz="1300" dirty="0"/>
              <a:t>년 </a:t>
            </a:r>
            <a:r>
              <a:rPr lang="en-US" altLang="ko-KR" sz="1300" dirty="0"/>
              <a:t>5</a:t>
            </a:r>
            <a:r>
              <a:rPr lang="ko-KR" altLang="en-US" sz="1300" dirty="0"/>
              <a:t>월 </a:t>
            </a:r>
            <a:r>
              <a:rPr lang="en-US" altLang="ko-KR" sz="1300" dirty="0"/>
              <a:t>5</a:t>
            </a:r>
            <a:r>
              <a:rPr lang="ko-KR" altLang="en-US" sz="1300" dirty="0"/>
              <a:t>일 경기도 하남시 </a:t>
            </a:r>
            <a:r>
              <a:rPr lang="ko-KR" altLang="en-US" sz="1300" dirty="0" err="1"/>
              <a:t>감북동</a:t>
            </a:r>
            <a:r>
              <a:rPr lang="ko-KR" altLang="en-US" sz="1300" dirty="0"/>
              <a:t> </a:t>
            </a:r>
            <a:r>
              <a:rPr lang="ko-KR" altLang="en-US" sz="1300" dirty="0" err="1"/>
              <a:t>백모씨</a:t>
            </a:r>
            <a:r>
              <a:rPr lang="en-US" altLang="ko-KR" sz="1300" dirty="0"/>
              <a:t>(58) </a:t>
            </a:r>
            <a:r>
              <a:rPr lang="ko-KR" altLang="en-US" sz="1300" dirty="0"/>
              <a:t>살해</a:t>
            </a:r>
          </a:p>
          <a:p>
            <a:pPr marL="0" indent="0">
              <a:buNone/>
            </a:pPr>
            <a:r>
              <a:rPr lang="en-US" altLang="ko-KR" sz="1300" dirty="0" smtClean="0"/>
              <a:t>    - 2005</a:t>
            </a:r>
            <a:r>
              <a:rPr lang="ko-KR" altLang="en-US" sz="1300" dirty="0"/>
              <a:t>년 </a:t>
            </a:r>
            <a:r>
              <a:rPr lang="en-US" altLang="ko-KR" sz="1300" dirty="0"/>
              <a:t>5</a:t>
            </a:r>
            <a:r>
              <a:rPr lang="ko-KR" altLang="en-US" sz="1300" dirty="0"/>
              <a:t>월 </a:t>
            </a:r>
            <a:r>
              <a:rPr lang="en-US" altLang="ko-KR" sz="1300" dirty="0"/>
              <a:t>17</a:t>
            </a:r>
            <a:r>
              <a:rPr lang="ko-KR" altLang="en-US" sz="1300" dirty="0"/>
              <a:t>일 서울시 중랑구 면목</a:t>
            </a:r>
            <a:r>
              <a:rPr lang="en-US" altLang="ko-KR" sz="1300" dirty="0"/>
              <a:t>4</a:t>
            </a:r>
            <a:r>
              <a:rPr lang="ko-KR" altLang="en-US" sz="1300" dirty="0"/>
              <a:t>동 </a:t>
            </a:r>
            <a:r>
              <a:rPr lang="ko-KR" altLang="en-US" sz="1300" dirty="0" err="1"/>
              <a:t>주모씨</a:t>
            </a:r>
            <a:r>
              <a:rPr lang="en-US" altLang="ko-KR" sz="1300" dirty="0"/>
              <a:t>(47) </a:t>
            </a:r>
            <a:r>
              <a:rPr lang="ko-KR" altLang="en-US" sz="1300" dirty="0"/>
              <a:t>살해</a:t>
            </a:r>
          </a:p>
          <a:p>
            <a:pPr marL="0" indent="0">
              <a:buNone/>
            </a:pPr>
            <a:r>
              <a:rPr lang="en-US" altLang="ko-KR" sz="1300" dirty="0" smtClean="0"/>
              <a:t>    - 2005</a:t>
            </a:r>
            <a:r>
              <a:rPr lang="ko-KR" altLang="en-US" sz="1300" dirty="0"/>
              <a:t>년 </a:t>
            </a:r>
            <a:r>
              <a:rPr lang="en-US" altLang="ko-KR" sz="1300" dirty="0"/>
              <a:t>5</a:t>
            </a:r>
            <a:r>
              <a:rPr lang="ko-KR" altLang="en-US" sz="1300" dirty="0"/>
              <a:t>월 </a:t>
            </a:r>
            <a:r>
              <a:rPr lang="en-US" altLang="ko-KR" sz="1300" dirty="0"/>
              <a:t>27</a:t>
            </a:r>
            <a:r>
              <a:rPr lang="ko-KR" altLang="en-US" sz="1300" dirty="0"/>
              <a:t>일 서울시 송파구 방이동 </a:t>
            </a:r>
            <a:r>
              <a:rPr lang="ko-KR" altLang="en-US" sz="1300" dirty="0" err="1"/>
              <a:t>유모씨</a:t>
            </a:r>
            <a:r>
              <a:rPr lang="en-US" altLang="ko-KR" sz="1300" dirty="0"/>
              <a:t>(51) </a:t>
            </a:r>
            <a:r>
              <a:rPr lang="ko-KR" altLang="en-US" sz="1300" dirty="0"/>
              <a:t>살해</a:t>
            </a:r>
          </a:p>
          <a:p>
            <a:pPr marL="0" indent="0">
              <a:buNone/>
            </a:pPr>
            <a:r>
              <a:rPr lang="en-US" altLang="ko-KR" sz="1300" dirty="0" smtClean="0"/>
              <a:t>    - 2005</a:t>
            </a:r>
            <a:r>
              <a:rPr lang="ko-KR" altLang="en-US" sz="1300" dirty="0"/>
              <a:t>년 </a:t>
            </a:r>
            <a:r>
              <a:rPr lang="en-US" altLang="ko-KR" sz="1300" dirty="0"/>
              <a:t>7</a:t>
            </a:r>
            <a:r>
              <a:rPr lang="ko-KR" altLang="en-US" sz="1300" dirty="0"/>
              <a:t>월 </a:t>
            </a:r>
            <a:r>
              <a:rPr lang="en-US" altLang="ko-KR" sz="1300" dirty="0"/>
              <a:t>1</a:t>
            </a:r>
            <a:r>
              <a:rPr lang="ko-KR" altLang="en-US" sz="1300" dirty="0"/>
              <a:t>일 서울시 성북구 강도상해</a:t>
            </a:r>
          </a:p>
          <a:p>
            <a:pPr marL="0" indent="0">
              <a:buNone/>
            </a:pPr>
            <a:r>
              <a:rPr lang="en-US" altLang="ko-KR" sz="1300" dirty="0" smtClean="0"/>
              <a:t>    - 2005</a:t>
            </a:r>
            <a:r>
              <a:rPr lang="ko-KR" altLang="en-US" sz="1300" dirty="0"/>
              <a:t>년 </a:t>
            </a:r>
            <a:r>
              <a:rPr lang="en-US" altLang="ko-KR" sz="1300" dirty="0"/>
              <a:t>7</a:t>
            </a:r>
            <a:r>
              <a:rPr lang="ko-KR" altLang="en-US" sz="1300" dirty="0"/>
              <a:t>월 </a:t>
            </a:r>
            <a:r>
              <a:rPr lang="en-US" altLang="ko-KR" sz="1300" dirty="0"/>
              <a:t>12</a:t>
            </a:r>
            <a:r>
              <a:rPr lang="ko-KR" altLang="en-US" sz="1300" dirty="0"/>
              <a:t>일 서울시 송파구 석촌동 최모씨</a:t>
            </a:r>
            <a:r>
              <a:rPr lang="en-US" altLang="ko-KR" sz="1300" dirty="0"/>
              <a:t>(58) </a:t>
            </a:r>
            <a:r>
              <a:rPr lang="ko-KR" altLang="en-US" sz="1300" dirty="0"/>
              <a:t>살해</a:t>
            </a:r>
          </a:p>
          <a:p>
            <a:pPr marL="0" indent="0">
              <a:buNone/>
            </a:pPr>
            <a:r>
              <a:rPr lang="en-US" altLang="ko-KR" sz="1300" dirty="0" smtClean="0"/>
              <a:t>    - 2005</a:t>
            </a:r>
            <a:r>
              <a:rPr lang="ko-KR" altLang="en-US" sz="1300" dirty="0"/>
              <a:t>년 </a:t>
            </a:r>
            <a:r>
              <a:rPr lang="en-US" altLang="ko-KR" sz="1300" dirty="0"/>
              <a:t>11</a:t>
            </a:r>
            <a:r>
              <a:rPr lang="ko-KR" altLang="en-US" sz="1300" dirty="0"/>
              <a:t>월 </a:t>
            </a:r>
            <a:r>
              <a:rPr lang="en-US" altLang="ko-KR" sz="1300" dirty="0"/>
              <a:t>16</a:t>
            </a:r>
            <a:r>
              <a:rPr lang="ko-KR" altLang="en-US" sz="1300" dirty="0"/>
              <a:t>일 충청남도 보령시 </a:t>
            </a:r>
            <a:r>
              <a:rPr lang="ko-KR" altLang="en-US" sz="1300" dirty="0" err="1"/>
              <a:t>미산면</a:t>
            </a:r>
            <a:r>
              <a:rPr lang="ko-KR" altLang="en-US" sz="1300" dirty="0"/>
              <a:t> </a:t>
            </a:r>
            <a:r>
              <a:rPr lang="ko-KR" altLang="en-US" sz="1300" dirty="0" err="1"/>
              <a:t>풍계리</a:t>
            </a:r>
            <a:r>
              <a:rPr lang="ko-KR" altLang="en-US" sz="1300" dirty="0"/>
              <a:t> 이모씨</a:t>
            </a:r>
            <a:r>
              <a:rPr lang="en-US" altLang="ko-KR" sz="1300" dirty="0"/>
              <a:t>(28) </a:t>
            </a:r>
            <a:r>
              <a:rPr lang="ko-KR" altLang="en-US" sz="1300" dirty="0"/>
              <a:t>등 </a:t>
            </a:r>
            <a:r>
              <a:rPr lang="en-US" altLang="ko-KR" sz="1300" dirty="0"/>
              <a:t>2</a:t>
            </a:r>
            <a:r>
              <a:rPr lang="ko-KR" altLang="en-US" sz="1300" dirty="0"/>
              <a:t>명 살인미수</a:t>
            </a:r>
          </a:p>
          <a:p>
            <a:pPr marL="0" indent="0">
              <a:buNone/>
            </a:pPr>
            <a:r>
              <a:rPr lang="en-US" altLang="ko-KR" sz="1300" dirty="0" smtClean="0"/>
              <a:t>    - 2005</a:t>
            </a:r>
            <a:r>
              <a:rPr lang="ko-KR" altLang="en-US" sz="1300" dirty="0"/>
              <a:t>년 </a:t>
            </a:r>
            <a:r>
              <a:rPr lang="en-US" altLang="ko-KR" sz="1300" dirty="0"/>
              <a:t>11</a:t>
            </a:r>
            <a:r>
              <a:rPr lang="ko-KR" altLang="en-US" sz="1300" dirty="0"/>
              <a:t>월 </a:t>
            </a:r>
            <a:r>
              <a:rPr lang="en-US" altLang="ko-KR" sz="1300" dirty="0"/>
              <a:t>19</a:t>
            </a:r>
            <a:r>
              <a:rPr lang="ko-KR" altLang="en-US" sz="1300" dirty="0"/>
              <a:t>일 충청남도 아산시 </a:t>
            </a:r>
            <a:r>
              <a:rPr lang="ko-KR" altLang="en-US" sz="1300" dirty="0" err="1"/>
              <a:t>배방면</a:t>
            </a:r>
            <a:r>
              <a:rPr lang="ko-KR" altLang="en-US" sz="1300" dirty="0"/>
              <a:t> 세교리 김모씨</a:t>
            </a:r>
            <a:r>
              <a:rPr lang="en-US" altLang="ko-KR" sz="1300" dirty="0"/>
              <a:t>(52) </a:t>
            </a:r>
            <a:r>
              <a:rPr lang="ko-KR" altLang="en-US" sz="1300" dirty="0"/>
              <a:t>살해</a:t>
            </a:r>
          </a:p>
          <a:p>
            <a:pPr marL="0" indent="0">
              <a:buNone/>
            </a:pPr>
            <a:r>
              <a:rPr lang="en-US" altLang="ko-KR" sz="1300" dirty="0" smtClean="0"/>
              <a:t>    - 2005</a:t>
            </a:r>
            <a:r>
              <a:rPr lang="ko-KR" altLang="en-US" sz="1300" dirty="0"/>
              <a:t>년 </a:t>
            </a:r>
            <a:r>
              <a:rPr lang="en-US" altLang="ko-KR" sz="1300" dirty="0"/>
              <a:t>12</a:t>
            </a:r>
            <a:r>
              <a:rPr lang="ko-KR" altLang="en-US" sz="1300" dirty="0"/>
              <a:t>월 </a:t>
            </a:r>
            <a:r>
              <a:rPr lang="en-US" altLang="ko-KR" sz="1300" dirty="0"/>
              <a:t>8</a:t>
            </a:r>
            <a:r>
              <a:rPr lang="ko-KR" altLang="en-US" sz="1300" dirty="0"/>
              <a:t>일 광주광역시 살인미수</a:t>
            </a:r>
          </a:p>
          <a:p>
            <a:pPr marL="0" indent="0">
              <a:buNone/>
            </a:pPr>
            <a:r>
              <a:rPr lang="en-US" altLang="ko-KR" sz="1300" dirty="0" smtClean="0"/>
              <a:t>    - 2005</a:t>
            </a:r>
            <a:r>
              <a:rPr lang="ko-KR" altLang="en-US" sz="1300" dirty="0"/>
              <a:t>년 </a:t>
            </a:r>
            <a:r>
              <a:rPr lang="en-US" altLang="ko-KR" sz="1300" dirty="0"/>
              <a:t>12</a:t>
            </a:r>
            <a:r>
              <a:rPr lang="ko-KR" altLang="en-US" sz="1300" dirty="0"/>
              <a:t>월 </a:t>
            </a:r>
            <a:r>
              <a:rPr lang="en-US" altLang="ko-KR" sz="1300" dirty="0"/>
              <a:t>12</a:t>
            </a:r>
            <a:r>
              <a:rPr lang="ko-KR" altLang="en-US" sz="1300" dirty="0"/>
              <a:t>일 전라남도 순천시 인질강도</a:t>
            </a:r>
          </a:p>
          <a:p>
            <a:pPr marL="0" indent="0">
              <a:buNone/>
            </a:pPr>
            <a:r>
              <a:rPr lang="ko-KR" altLang="en-US" sz="1300" dirty="0"/>
              <a:t/>
            </a:r>
            <a:br>
              <a:rPr lang="ko-KR" altLang="en-US" sz="1300" dirty="0"/>
            </a:br>
            <a:endParaRPr lang="en-US" altLang="ko-KR" sz="1300" dirty="0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천안 연쇄살인사건</a:t>
            </a:r>
            <a:endParaRPr lang="ko-KR" altLang="en-US" sz="32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080" y="1318297"/>
            <a:ext cx="2592288" cy="2286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770" y="3697082"/>
            <a:ext cx="2588160" cy="268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52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225512"/>
            <a:ext cx="6212742" cy="492514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300" dirty="0" smtClean="0"/>
          </a:p>
          <a:p>
            <a:r>
              <a:rPr lang="ko-KR" altLang="en-US" sz="1300" dirty="0" smtClean="0"/>
              <a:t>경과</a:t>
            </a:r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 smtClean="0"/>
              <a:t>   - </a:t>
            </a:r>
            <a:r>
              <a:rPr lang="ko-KR" altLang="en-US" sz="1300" dirty="0"/>
              <a:t>경찰은 이들의 연쇄살인 행각을 파악하지 못한 상황이었지만</a:t>
            </a:r>
            <a:r>
              <a:rPr lang="en-US" altLang="ko-KR" sz="1300" dirty="0"/>
              <a:t>, </a:t>
            </a:r>
            <a:r>
              <a:rPr lang="ko-KR" altLang="en-US" sz="1300" dirty="0"/>
              <a:t>아산 </a:t>
            </a:r>
            <a:r>
              <a:rPr lang="en-US" altLang="ko-KR" sz="1300" dirty="0"/>
              <a:t>H </a:t>
            </a:r>
            <a:r>
              <a:rPr lang="ko-KR" altLang="en-US" sz="1300" dirty="0"/>
              <a:t>대 경리부장 김모씨</a:t>
            </a:r>
            <a:r>
              <a:rPr lang="en-US" altLang="ko-KR" sz="1300" dirty="0"/>
              <a:t>(52) </a:t>
            </a:r>
            <a:r>
              <a:rPr lang="ko-KR" altLang="en-US" sz="1300" dirty="0"/>
              <a:t>등 </a:t>
            </a:r>
            <a:r>
              <a:rPr lang="en-US" altLang="ko-KR" sz="1300" dirty="0"/>
              <a:t>2</a:t>
            </a:r>
            <a:r>
              <a:rPr lang="ko-KR" altLang="en-US" sz="1300" dirty="0"/>
              <a:t>명을 살해한 혐의로 공범 </a:t>
            </a:r>
            <a:r>
              <a:rPr lang="ko-KR" altLang="en-US" sz="1300" dirty="0" err="1"/>
              <a:t>라재영</a:t>
            </a:r>
            <a:r>
              <a:rPr lang="ko-KR" altLang="en-US" sz="1300" dirty="0"/>
              <a:t> 씨</a:t>
            </a:r>
            <a:r>
              <a:rPr lang="en-US" altLang="ko-KR" sz="1300" dirty="0"/>
              <a:t>(43)</a:t>
            </a:r>
            <a:r>
              <a:rPr lang="ko-KR" altLang="en-US" sz="1300" dirty="0"/>
              <a:t>와 함께 </a:t>
            </a:r>
            <a:r>
              <a:rPr lang="en-US" altLang="ko-KR" sz="1300" dirty="0"/>
              <a:t>1</a:t>
            </a:r>
            <a:r>
              <a:rPr lang="ko-KR" altLang="en-US" sz="1300" dirty="0"/>
              <a:t>심에서 각각 사형</a:t>
            </a:r>
            <a:r>
              <a:rPr lang="en-US" altLang="ko-KR" sz="1300" dirty="0"/>
              <a:t>, </a:t>
            </a:r>
            <a:r>
              <a:rPr lang="ko-KR" altLang="en-US" sz="1300" dirty="0"/>
              <a:t>무기징역을 </a:t>
            </a:r>
            <a:r>
              <a:rPr lang="ko-KR" altLang="en-US" sz="1300" dirty="0" err="1"/>
              <a:t>선고받고</a:t>
            </a:r>
            <a:r>
              <a:rPr lang="ko-KR" altLang="en-US" sz="1300" dirty="0"/>
              <a:t> 복역 중이던 김종인 씨</a:t>
            </a:r>
            <a:r>
              <a:rPr lang="en-US" altLang="ko-KR" sz="1300" dirty="0"/>
              <a:t>(43)</a:t>
            </a:r>
            <a:r>
              <a:rPr lang="ko-KR" altLang="en-US" sz="1300" dirty="0"/>
              <a:t>의 옥중 자백으로 인하여 사건의 전모가 </a:t>
            </a:r>
            <a:r>
              <a:rPr lang="ko-KR" altLang="en-US" sz="1300" dirty="0" smtClean="0"/>
              <a:t>밝혀짐</a:t>
            </a:r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-  </a:t>
            </a:r>
            <a:r>
              <a:rPr lang="ko-KR" altLang="en-US" sz="1300" dirty="0"/>
              <a:t>범인 김 씨는 기소된 살인사건 외에도 </a:t>
            </a:r>
            <a:r>
              <a:rPr lang="en-US" altLang="ko-KR" sz="1300" dirty="0"/>
              <a:t>7</a:t>
            </a:r>
            <a:r>
              <a:rPr lang="ko-KR" altLang="en-US" sz="1300" dirty="0"/>
              <a:t>명을 더 살해한 것과</a:t>
            </a:r>
            <a:r>
              <a:rPr lang="en-US" altLang="ko-KR" sz="1300" dirty="0"/>
              <a:t>, </a:t>
            </a:r>
            <a:r>
              <a:rPr lang="ko-KR" altLang="en-US" sz="1300" dirty="0"/>
              <a:t>친형과 친구가 추가로 범행에 가담한 것을 </a:t>
            </a:r>
            <a:r>
              <a:rPr lang="ko-KR" altLang="en-US" sz="1300" dirty="0" smtClean="0"/>
              <a:t>자백하였음</a:t>
            </a:r>
            <a:r>
              <a:rPr lang="en-US" altLang="ko-KR" sz="1300" dirty="0" smtClean="0"/>
              <a:t> </a:t>
            </a:r>
          </a:p>
          <a:p>
            <a:pPr marL="0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- </a:t>
            </a:r>
            <a:r>
              <a:rPr lang="ko-KR" altLang="en-US" sz="1300" dirty="0" smtClean="0"/>
              <a:t>이후 </a:t>
            </a:r>
            <a:r>
              <a:rPr lang="ko-KR" altLang="en-US" sz="1300" dirty="0"/>
              <a:t>천안서 강력 </a:t>
            </a:r>
            <a:r>
              <a:rPr lang="en-US" altLang="ko-KR" sz="1300" dirty="0"/>
              <a:t>3</a:t>
            </a:r>
            <a:r>
              <a:rPr lang="ko-KR" altLang="en-US" sz="1300" dirty="0"/>
              <a:t>팀 형사들은 이 같은 추가 범행 </a:t>
            </a:r>
            <a:r>
              <a:rPr lang="en-US" altLang="ko-KR" sz="1300" dirty="0"/>
              <a:t>12</a:t>
            </a:r>
            <a:r>
              <a:rPr lang="ko-KR" altLang="en-US" sz="1300" dirty="0"/>
              <a:t>건에 대한 진술과 관련 증거자료를 확보한 뒤 김 씨의 친형 등 나머지 공범 </a:t>
            </a:r>
            <a:r>
              <a:rPr lang="en-US" altLang="ko-KR" sz="1300" dirty="0"/>
              <a:t>2</a:t>
            </a:r>
            <a:r>
              <a:rPr lang="ko-KR" altLang="en-US" sz="1300" dirty="0"/>
              <a:t>명에 대한 검거작전에 </a:t>
            </a:r>
            <a:r>
              <a:rPr lang="ko-KR" altLang="en-US" sz="1300" dirty="0" smtClean="0"/>
              <a:t>돌입했고</a:t>
            </a:r>
            <a:r>
              <a:rPr lang="en-US" altLang="ko-KR" sz="1300" dirty="0" smtClean="0"/>
              <a:t> </a:t>
            </a:r>
            <a:r>
              <a:rPr lang="ko-KR" altLang="en-US" sz="1300" dirty="0"/>
              <a:t>이들 공범들은 주거지 주변에서 잠복해 있던 형사들에게 체포됐으며 그 후 범행 일체를 </a:t>
            </a:r>
            <a:r>
              <a:rPr lang="ko-KR" altLang="en-US" sz="1300" dirty="0" smtClean="0"/>
              <a:t>자백했음</a:t>
            </a:r>
            <a:endParaRPr lang="en-US" altLang="ko-KR" sz="1300" dirty="0" smtClean="0"/>
          </a:p>
          <a:p>
            <a:pPr marL="0" indent="0">
              <a:buNone/>
            </a:pPr>
            <a:endParaRPr lang="en-US" altLang="ko-KR" sz="1300" dirty="0" smtClean="0"/>
          </a:p>
          <a:p>
            <a:r>
              <a:rPr lang="ko-KR" altLang="en-US" sz="1300" dirty="0" smtClean="0"/>
              <a:t>범행 과정</a:t>
            </a:r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- </a:t>
            </a:r>
            <a:r>
              <a:rPr lang="ko-KR" altLang="en-US" sz="1300" dirty="0" smtClean="0"/>
              <a:t>주범인 </a:t>
            </a:r>
            <a:r>
              <a:rPr lang="ko-KR" altLang="en-US" sz="1300" dirty="0"/>
              <a:t>김 씨</a:t>
            </a:r>
            <a:r>
              <a:rPr lang="en-US" altLang="ko-KR" sz="1300" dirty="0"/>
              <a:t>(</a:t>
            </a:r>
            <a:r>
              <a:rPr lang="ko-KR" altLang="en-US" sz="1300" dirty="0"/>
              <a:t>상해치사 등 전과 </a:t>
            </a:r>
            <a:r>
              <a:rPr lang="en-US" altLang="ko-KR" sz="1300" dirty="0"/>
              <a:t>5</a:t>
            </a:r>
            <a:r>
              <a:rPr lang="ko-KR" altLang="en-US" sz="1300" dirty="0"/>
              <a:t>범</a:t>
            </a:r>
            <a:r>
              <a:rPr lang="en-US" altLang="ko-KR" sz="1300" dirty="0"/>
              <a:t>)</a:t>
            </a:r>
            <a:r>
              <a:rPr lang="ko-KR" altLang="en-US" sz="1300" dirty="0"/>
              <a:t>와 라 씨</a:t>
            </a:r>
            <a:r>
              <a:rPr lang="en-US" altLang="ko-KR" sz="1300" dirty="0"/>
              <a:t>(</a:t>
            </a:r>
            <a:r>
              <a:rPr lang="ko-KR" altLang="en-US" sz="1300" dirty="0"/>
              <a:t>폭력 등 전과 </a:t>
            </a:r>
            <a:r>
              <a:rPr lang="en-US" altLang="ko-KR" sz="1300" dirty="0"/>
              <a:t>5</a:t>
            </a:r>
            <a:r>
              <a:rPr lang="ko-KR" altLang="en-US" sz="1300" dirty="0"/>
              <a:t>범</a:t>
            </a:r>
            <a:r>
              <a:rPr lang="en-US" altLang="ko-KR" sz="1300" dirty="0" smtClean="0"/>
              <a:t>) </a:t>
            </a:r>
            <a:r>
              <a:rPr lang="ko-KR" altLang="en-US" sz="1300" dirty="0" smtClean="0"/>
              <a:t>등 두 </a:t>
            </a:r>
            <a:r>
              <a:rPr lang="ko-KR" altLang="en-US" sz="1300" dirty="0"/>
              <a:t>사람은 범행에 앞서 치밀한 계획을 </a:t>
            </a:r>
            <a:r>
              <a:rPr lang="ko-KR" altLang="en-US" sz="1300" dirty="0" smtClean="0"/>
              <a:t>세움</a:t>
            </a:r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-  </a:t>
            </a:r>
            <a:r>
              <a:rPr lang="ko-KR" altLang="en-US" sz="1300" dirty="0"/>
              <a:t>가령 ‘충남의 소문난 갑부 ○○○’을 범행대상으로 정하게 되면 이들은 곧바로 미행부터 </a:t>
            </a:r>
            <a:r>
              <a:rPr lang="ko-KR" altLang="en-US" sz="1300" dirty="0" smtClean="0"/>
              <a:t>시작하는데</a:t>
            </a:r>
            <a:r>
              <a:rPr lang="en-US" altLang="ko-KR" sz="1300" dirty="0" smtClean="0"/>
              <a:t>, </a:t>
            </a:r>
            <a:r>
              <a:rPr lang="ko-KR" altLang="en-US" sz="1300" dirty="0"/>
              <a:t>범행대상을 며칠 동안 따라다니며 동선을 체크하고 스케줄을 일일이 파악했던 것</a:t>
            </a:r>
            <a:r>
              <a:rPr lang="en-US" altLang="ko-KR" sz="1300" dirty="0"/>
              <a:t>. </a:t>
            </a:r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- </a:t>
            </a:r>
            <a:r>
              <a:rPr lang="ko-KR" altLang="en-US" sz="1300" dirty="0" smtClean="0"/>
              <a:t>이들은 </a:t>
            </a:r>
            <a:r>
              <a:rPr lang="ko-KR" altLang="en-US" sz="1300" dirty="0"/>
              <a:t>이렇게 파악한 정보를 토대로 어떤 방식으로 범행을 할 것인지에 대한 구체적인 범죄시나리오까지 </a:t>
            </a:r>
            <a:r>
              <a:rPr lang="ko-KR" altLang="en-US" sz="1300" dirty="0" smtClean="0"/>
              <a:t>짰고 택시기사를 </a:t>
            </a:r>
            <a:r>
              <a:rPr lang="ko-KR" altLang="en-US" sz="1300" dirty="0"/>
              <a:t>납치해 돈과 택시를 빼앗고 살해한 것이나 가스검침원을 가장한 범행</a:t>
            </a:r>
            <a:r>
              <a:rPr lang="en-US" altLang="ko-KR" sz="1300" dirty="0"/>
              <a:t>, </a:t>
            </a:r>
            <a:r>
              <a:rPr lang="ko-KR" altLang="en-US" sz="1300" dirty="0"/>
              <a:t>외제 승용차 주인에게 시비를 걸어 접근한 것</a:t>
            </a:r>
            <a:r>
              <a:rPr lang="en-US" altLang="ko-KR" sz="1300" dirty="0"/>
              <a:t>, </a:t>
            </a:r>
            <a:r>
              <a:rPr lang="ko-KR" altLang="en-US" sz="1300" dirty="0"/>
              <a:t>일부러 차를 들이받아 대상자를 차 밖으로 유도한 것 등 이들의 실제 범행수법들은 모두 치밀한 사전 계획에 따라 실행된 </a:t>
            </a:r>
            <a:r>
              <a:rPr lang="ko-KR" altLang="en-US" sz="1300" dirty="0" smtClean="0"/>
              <a:t>것들이었음</a:t>
            </a:r>
            <a:r>
              <a:rPr lang="en-US" altLang="ko-KR" sz="1300" dirty="0" smtClean="0"/>
              <a:t>. </a:t>
            </a:r>
            <a:r>
              <a:rPr lang="ko-KR" altLang="en-US" sz="1300" dirty="0"/>
              <a:t/>
            </a:r>
            <a:br>
              <a:rPr lang="ko-KR" altLang="en-US" sz="1300" dirty="0"/>
            </a:br>
            <a:endParaRPr lang="en-US" altLang="ko-KR" sz="1300" dirty="0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천안 연쇄살인사건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217" y="1321697"/>
            <a:ext cx="2520279" cy="24765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7" y="3861048"/>
            <a:ext cx="2520279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6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225512"/>
            <a:ext cx="5708685" cy="492514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300" dirty="0" smtClean="0"/>
          </a:p>
          <a:p>
            <a:r>
              <a:rPr lang="ko-KR" altLang="en-US" sz="1300" dirty="0" smtClean="0"/>
              <a:t>범행 동기</a:t>
            </a:r>
            <a:endParaRPr lang="en-US" altLang="ko-KR" sz="1300" dirty="0" smtClean="0"/>
          </a:p>
          <a:p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- </a:t>
            </a:r>
            <a:r>
              <a:rPr lang="ko-KR" altLang="en-US" sz="1400" dirty="0"/>
              <a:t>어린 시절의 환경이 전적으로 김 씨를 연쇄살인범으로 만들었다고 볼 수는 없지만 어느 정도의 영향을 미쳤던 것은 사실로 </a:t>
            </a:r>
            <a:r>
              <a:rPr lang="ko-KR" altLang="en-US" sz="1400" dirty="0" smtClean="0"/>
              <a:t>보임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 </a:t>
            </a:r>
            <a:r>
              <a:rPr lang="en-US" altLang="ko-KR" sz="1400" dirty="0"/>
              <a:t>3</a:t>
            </a:r>
            <a:r>
              <a:rPr lang="ko-KR" altLang="en-US" sz="1400" dirty="0"/>
              <a:t>남 </a:t>
            </a:r>
            <a:r>
              <a:rPr lang="en-US" altLang="ko-KR" sz="1400" dirty="0"/>
              <a:t>1</a:t>
            </a:r>
            <a:r>
              <a:rPr lang="ko-KR" altLang="en-US" sz="1400" dirty="0"/>
              <a:t>녀 중 막내인 김 씨는 초등학교 때 아버지를 여의고 홀어머니 밑에서 </a:t>
            </a:r>
            <a:r>
              <a:rPr lang="ko-KR" altLang="en-US" sz="1400" dirty="0" smtClean="0"/>
              <a:t>자랐으며  사춘기 </a:t>
            </a:r>
            <a:r>
              <a:rPr lang="ko-KR" altLang="en-US" sz="1400" dirty="0"/>
              <a:t>시절을 겪으면서 성격이 점점 난폭해졌다고 하는데 고등학교 때는 무리를 지어 패싸움을 벌이다 폭행치사에 연루된 적도 </a:t>
            </a:r>
            <a:r>
              <a:rPr lang="ko-KR" altLang="en-US" sz="1400" dirty="0" smtClean="0"/>
              <a:t>있었음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 </a:t>
            </a:r>
            <a:r>
              <a:rPr lang="ko-KR" altLang="en-US" sz="1400" dirty="0" err="1"/>
              <a:t>그뒤</a:t>
            </a:r>
            <a:r>
              <a:rPr lang="ko-KR" altLang="en-US" sz="1400" dirty="0"/>
              <a:t> 고교를 중퇴한 후에는 </a:t>
            </a:r>
            <a:r>
              <a:rPr lang="ko-KR" altLang="en-US" sz="1400" dirty="0" err="1"/>
              <a:t>강도짓을</a:t>
            </a:r>
            <a:r>
              <a:rPr lang="ko-KR" altLang="en-US" sz="1400" dirty="0"/>
              <a:t> 하다 출동한 경찰을 중태에 빠뜨려 소년원에 수감되는 등 본격적인 탈선의 길로 </a:t>
            </a:r>
            <a:r>
              <a:rPr lang="ko-KR" altLang="en-US" sz="1400" dirty="0" smtClean="0"/>
              <a:t>빠져들었으며</a:t>
            </a:r>
            <a:r>
              <a:rPr lang="en-US" altLang="ko-KR" sz="1400" dirty="0" smtClean="0"/>
              <a:t>, </a:t>
            </a:r>
            <a:r>
              <a:rPr lang="ko-KR" altLang="en-US" sz="1400" dirty="0"/>
              <a:t>성인이 된 후에도 </a:t>
            </a:r>
            <a:r>
              <a:rPr lang="ko-KR" altLang="en-US" sz="1400" dirty="0" smtClean="0"/>
              <a:t>가정을 </a:t>
            </a:r>
            <a:r>
              <a:rPr lang="ko-KR" altLang="en-US" sz="1400" dirty="0"/>
              <a:t>꾸렸지만 </a:t>
            </a:r>
            <a:r>
              <a:rPr lang="en-US" altLang="ko-KR" sz="1400" dirty="0" smtClean="0"/>
              <a:t>90</a:t>
            </a:r>
            <a:r>
              <a:rPr lang="ko-KR" altLang="en-US" sz="1400" dirty="0"/>
              <a:t>년대엔 강남에서 횟집을 하며 돈을 모았으나 </a:t>
            </a:r>
            <a:r>
              <a:rPr lang="en-US" altLang="ko-KR" sz="1400" dirty="0"/>
              <a:t>IMF</a:t>
            </a:r>
            <a:r>
              <a:rPr lang="ko-KR" altLang="en-US" sz="1400" dirty="0"/>
              <a:t> 위기를 맞아 가게를 정리해야 했으며 </a:t>
            </a:r>
            <a:r>
              <a:rPr lang="ko-KR" altLang="en-US" sz="1400" dirty="0" err="1"/>
              <a:t>그후에</a:t>
            </a:r>
            <a:r>
              <a:rPr lang="ko-KR" altLang="en-US" sz="1400" dirty="0"/>
              <a:t> 시작한 택시운전 등도 벌이가 시원치 않아 항상 쪼들린 생활을 해온 것으로 </a:t>
            </a:r>
            <a:r>
              <a:rPr lang="ko-KR" altLang="en-US" sz="1400" dirty="0" smtClean="0"/>
              <a:t>드러남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김 </a:t>
            </a:r>
            <a:r>
              <a:rPr lang="ko-KR" altLang="en-US" sz="1400" dirty="0"/>
              <a:t>씨가 범행에 친형을 끌어들였다는 것과 친형이 그 제안에 응했다는 것도 </a:t>
            </a:r>
            <a:r>
              <a:rPr lang="ko-KR" altLang="en-US" sz="1400" dirty="0" smtClean="0"/>
              <a:t>두 </a:t>
            </a:r>
            <a:r>
              <a:rPr lang="ko-KR" altLang="en-US" sz="1400" dirty="0"/>
              <a:t>사람 모두 경제적으로 어려움을 겪었던 점 등 상황이 두루두루 겹쳤기 때문일 </a:t>
            </a:r>
            <a:r>
              <a:rPr lang="ko-KR" altLang="en-US" sz="1400" dirty="0" smtClean="0"/>
              <a:t>것으로 판단됨</a:t>
            </a:r>
            <a:endParaRPr lang="en-US" altLang="ko-KR" sz="1300" dirty="0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천안 연쇄살인사건</a:t>
            </a:r>
            <a:endParaRPr lang="ko-KR" altLang="en-US" sz="3200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0" y="1225512"/>
            <a:ext cx="2846120" cy="257175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4005064"/>
            <a:ext cx="284612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80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225512"/>
            <a:ext cx="5204629" cy="492514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300" dirty="0" smtClean="0"/>
          </a:p>
          <a:p>
            <a:r>
              <a:rPr lang="ko-KR" altLang="en-US" sz="1300" dirty="0" smtClean="0"/>
              <a:t>개요</a:t>
            </a:r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 smtClean="0"/>
              <a:t>   - </a:t>
            </a:r>
            <a:r>
              <a:rPr lang="en-US" altLang="ko-KR" sz="1400" dirty="0"/>
              <a:t>2002</a:t>
            </a:r>
            <a:r>
              <a:rPr lang="ko-KR" altLang="en-US" sz="1400" dirty="0"/>
              <a:t>년 </a:t>
            </a:r>
            <a:r>
              <a:rPr lang="en-US" altLang="ko-KR" sz="1400" dirty="0"/>
              <a:t>4</a:t>
            </a:r>
            <a:r>
              <a:rPr lang="ko-KR" altLang="en-US" sz="1400" dirty="0"/>
              <a:t>월에 김경훈</a:t>
            </a:r>
            <a:r>
              <a:rPr lang="en-US" altLang="ko-KR" sz="1400" dirty="0"/>
              <a:t>(1974</a:t>
            </a:r>
            <a:r>
              <a:rPr lang="ko-KR" altLang="en-US" sz="1400" dirty="0"/>
              <a:t>년 생</a:t>
            </a:r>
            <a:r>
              <a:rPr lang="en-US" altLang="ko-KR" sz="1400" dirty="0"/>
              <a:t>. </a:t>
            </a:r>
            <a:r>
              <a:rPr lang="ko-KR" altLang="en-US" sz="1400" dirty="0"/>
              <a:t>당시 </a:t>
            </a:r>
            <a:r>
              <a:rPr lang="en-US" altLang="ko-KR" sz="1400" dirty="0"/>
              <a:t>28</a:t>
            </a:r>
            <a:r>
              <a:rPr lang="ko-KR" altLang="en-US" sz="1400" dirty="0"/>
              <a:t>세</a:t>
            </a:r>
            <a:r>
              <a:rPr lang="en-US" altLang="ko-KR" sz="1400" dirty="0"/>
              <a:t>)</a:t>
            </a:r>
            <a:r>
              <a:rPr lang="ko-KR" altLang="en-US" sz="1400" dirty="0"/>
              <a:t>과 허재필</a:t>
            </a:r>
            <a:r>
              <a:rPr lang="en-US" altLang="ko-KR" sz="1400" dirty="0"/>
              <a:t>(1978</a:t>
            </a:r>
            <a:r>
              <a:rPr lang="ko-KR" altLang="en-US" sz="1400" dirty="0"/>
              <a:t>년 생</a:t>
            </a:r>
            <a:r>
              <a:rPr lang="en-US" altLang="ko-KR" sz="1400" dirty="0"/>
              <a:t>. </a:t>
            </a:r>
            <a:r>
              <a:rPr lang="ko-KR" altLang="en-US" sz="1400" dirty="0"/>
              <a:t>당시 </a:t>
            </a:r>
            <a:r>
              <a:rPr lang="en-US" altLang="ko-KR" sz="1400" dirty="0"/>
              <a:t>24</a:t>
            </a:r>
            <a:r>
              <a:rPr lang="ko-KR" altLang="en-US" sz="1400" dirty="0"/>
              <a:t>세</a:t>
            </a:r>
            <a:r>
              <a:rPr lang="en-US" altLang="ko-KR" sz="1400" dirty="0"/>
              <a:t>)</a:t>
            </a:r>
            <a:r>
              <a:rPr lang="ko-KR" altLang="en-US" sz="1400" dirty="0"/>
              <a:t>이 함께 위장 택시를 몰고 총 </a:t>
            </a:r>
            <a:r>
              <a:rPr lang="en-US" altLang="ko-KR" sz="1400" dirty="0"/>
              <a:t>6</a:t>
            </a:r>
            <a:r>
              <a:rPr lang="ko-KR" altLang="en-US" sz="1400" dirty="0"/>
              <a:t>명의 여성을 강도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강간살해한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사건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smtClean="0"/>
              <a:t>연쇄살인으로 </a:t>
            </a:r>
            <a:r>
              <a:rPr lang="ko-KR" altLang="en-US" sz="1400" dirty="0"/>
              <a:t>분류됐지만 심리적 냉각기가 거의 없다시피 짧은 간격으로 </a:t>
            </a:r>
            <a:r>
              <a:rPr lang="en-US" altLang="ko-KR" sz="1400" dirty="0"/>
              <a:t>6</a:t>
            </a:r>
            <a:r>
              <a:rPr lang="ko-KR" altLang="en-US" sz="1400" dirty="0"/>
              <a:t>명을 살해한 사건이므로 엄밀히 따지면 </a:t>
            </a:r>
            <a:r>
              <a:rPr lang="ko-KR" altLang="en-US" sz="1400" dirty="0" smtClean="0"/>
              <a:t>대량살인으로도 볼 수 있음</a:t>
            </a:r>
            <a:endParaRPr lang="en-US" altLang="ko-KR" sz="1300" dirty="0"/>
          </a:p>
          <a:p>
            <a:pPr marL="0" indent="0">
              <a:buNone/>
            </a:pPr>
            <a:endParaRPr lang="en-US" altLang="ko-KR" sz="1300" dirty="0" smtClean="0"/>
          </a:p>
          <a:p>
            <a:r>
              <a:rPr lang="ko-KR" altLang="en-US" sz="1300" dirty="0" smtClean="0"/>
              <a:t>사건전개</a:t>
            </a:r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- </a:t>
            </a:r>
            <a:r>
              <a:rPr lang="ko-KR" altLang="en-US" sz="1400" dirty="0"/>
              <a:t>김경훈과 허재필은 </a:t>
            </a:r>
            <a:r>
              <a:rPr lang="ko-KR" altLang="en-US" sz="1400" dirty="0" smtClean="0"/>
              <a:t>원래 </a:t>
            </a:r>
            <a:r>
              <a:rPr lang="ko-KR" altLang="en-US" sz="1400" dirty="0"/>
              <a:t>골프장에서 일하고 있었는데</a:t>
            </a:r>
            <a:r>
              <a:rPr lang="en-US" altLang="ko-KR" sz="1400" dirty="0"/>
              <a:t>, </a:t>
            </a:r>
            <a:r>
              <a:rPr lang="ko-KR" altLang="en-US" sz="1400" dirty="0"/>
              <a:t>당시 허재필은 유흥비로 썼던 카드 빚으로 돈에 대한 욕망이 매우 </a:t>
            </a:r>
            <a:r>
              <a:rPr lang="ko-KR" altLang="en-US" sz="1400" dirty="0" smtClean="0"/>
              <a:t>강했음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smtClean="0"/>
              <a:t>범행은 </a:t>
            </a:r>
            <a:r>
              <a:rPr lang="ko-KR" altLang="en-US" sz="1400" dirty="0"/>
              <a:t>총 </a:t>
            </a:r>
            <a:r>
              <a:rPr lang="en-US" altLang="ko-KR" sz="1400" dirty="0"/>
              <a:t>4</a:t>
            </a:r>
            <a:r>
              <a:rPr lang="ko-KR" altLang="en-US" sz="1400" dirty="0"/>
              <a:t>건으로 </a:t>
            </a:r>
            <a:r>
              <a:rPr lang="ko-KR" altLang="en-US" sz="1400" dirty="0" smtClean="0"/>
              <a:t>김경훈이 </a:t>
            </a:r>
            <a:r>
              <a:rPr lang="ko-KR" altLang="en-US" sz="1400" dirty="0"/>
              <a:t>평소에 알고 지내던 미용사에게 드라이브 및 집으로 바래다 준다고 차에 </a:t>
            </a:r>
            <a:r>
              <a:rPr lang="ko-KR" altLang="en-US" sz="1400" dirty="0" err="1"/>
              <a:t>태운뒤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납치후</a:t>
            </a:r>
            <a:r>
              <a:rPr lang="ko-KR" altLang="en-US" sz="1400" dirty="0"/>
              <a:t> 피해자의 신용카드로 </a:t>
            </a:r>
            <a:r>
              <a:rPr lang="en-US" altLang="ko-KR" sz="1400" dirty="0"/>
              <a:t>280</a:t>
            </a:r>
            <a:r>
              <a:rPr lang="ko-KR" altLang="en-US" sz="1400" dirty="0"/>
              <a:t>만원을 </a:t>
            </a:r>
            <a:r>
              <a:rPr lang="ko-KR" altLang="en-US" sz="1400" dirty="0" err="1"/>
              <a:t>인출뒤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살해하고 자신들의 차량을 </a:t>
            </a:r>
            <a:r>
              <a:rPr lang="ko-KR" altLang="en-US" sz="1400" dirty="0"/>
              <a:t>택시로 위장한 뒤 두 명의 여성을 차례로 납치 살해했으며</a:t>
            </a:r>
            <a:r>
              <a:rPr lang="en-US" altLang="ko-KR" sz="1400" dirty="0"/>
              <a:t>, </a:t>
            </a:r>
            <a:r>
              <a:rPr lang="ko-KR" altLang="en-US" sz="1400" dirty="0"/>
              <a:t>마지막 범행은 유흥가에서 만난 여성 </a:t>
            </a:r>
            <a:r>
              <a:rPr lang="en-US" altLang="ko-KR" sz="1400" dirty="0"/>
              <a:t>3</a:t>
            </a:r>
            <a:r>
              <a:rPr lang="ko-KR" altLang="en-US" sz="1400" dirty="0"/>
              <a:t>명을 유인한 뒤 납치</a:t>
            </a:r>
            <a:r>
              <a:rPr lang="en-US" altLang="ko-KR" sz="1400" dirty="0"/>
              <a:t>, </a:t>
            </a:r>
            <a:r>
              <a:rPr lang="ko-KR" altLang="en-US" sz="1400" dirty="0"/>
              <a:t>강간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살해함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smtClean="0"/>
              <a:t>워낙 </a:t>
            </a:r>
            <a:r>
              <a:rPr lang="ko-KR" altLang="en-US" sz="1400" dirty="0"/>
              <a:t>빠른 시간 내에 많은 사람을 죽여서 그런지 피살자 </a:t>
            </a:r>
            <a:r>
              <a:rPr lang="en-US" altLang="ko-KR" sz="1400" dirty="0"/>
              <a:t>6</a:t>
            </a:r>
            <a:r>
              <a:rPr lang="ko-KR" altLang="en-US" sz="1400" dirty="0"/>
              <a:t>명 중 </a:t>
            </a:r>
            <a:r>
              <a:rPr lang="en-US" altLang="ko-KR" sz="1400" dirty="0"/>
              <a:t>5</a:t>
            </a:r>
            <a:r>
              <a:rPr lang="ko-KR" altLang="en-US" sz="1400" dirty="0"/>
              <a:t>명은 차에 싣고 </a:t>
            </a:r>
            <a:r>
              <a:rPr lang="ko-KR" altLang="en-US" sz="1400" dirty="0" smtClean="0"/>
              <a:t>다님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300" dirty="0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4. </a:t>
            </a:r>
            <a:r>
              <a:rPr lang="ko-KR" altLang="en-US" sz="3200" dirty="0" smtClean="0"/>
              <a:t>용인 연쇄살인사건</a:t>
            </a:r>
            <a:endParaRPr lang="ko-KR" altLang="en-US" sz="32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524" y="3846321"/>
            <a:ext cx="3352800" cy="2286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6678" y="1397993"/>
            <a:ext cx="3321602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6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225512"/>
            <a:ext cx="5204629" cy="492514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300" dirty="0" smtClean="0"/>
          </a:p>
          <a:p>
            <a:r>
              <a:rPr lang="ko-KR" altLang="en-US" sz="1300" dirty="0" smtClean="0"/>
              <a:t>검거</a:t>
            </a:r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 smtClean="0"/>
              <a:t>   - </a:t>
            </a:r>
            <a:r>
              <a:rPr lang="en-US" altLang="ko-KR" sz="1400" dirty="0"/>
              <a:t>4</a:t>
            </a:r>
            <a:r>
              <a:rPr lang="ko-KR" altLang="en-US" sz="1400" dirty="0"/>
              <a:t>월 </a:t>
            </a:r>
            <a:r>
              <a:rPr lang="en-US" altLang="ko-KR" sz="1400" dirty="0"/>
              <a:t>30</a:t>
            </a:r>
            <a:r>
              <a:rPr lang="ko-KR" altLang="en-US" sz="1400" dirty="0"/>
              <a:t>일 용인 기흥 모 업체 주차장에 번호판을 훔치기 위해 들어갔다가 경비원에게 </a:t>
            </a:r>
            <a:r>
              <a:rPr lang="ko-KR" altLang="en-US" sz="1400" dirty="0" smtClean="0"/>
              <a:t>발각되어 </a:t>
            </a:r>
            <a:r>
              <a:rPr lang="ko-KR" altLang="en-US" sz="1400" dirty="0"/>
              <a:t>격투 끝에 허재필은 현장에서 체포되었고</a:t>
            </a:r>
            <a:r>
              <a:rPr lang="en-US" altLang="ko-KR" sz="1400" dirty="0"/>
              <a:t>, </a:t>
            </a:r>
            <a:r>
              <a:rPr lang="ko-KR" altLang="en-US" sz="1400" dirty="0"/>
              <a:t>김경훈은 고향인 포항으로 도주에 성공하지만 바로 현상금 </a:t>
            </a:r>
            <a:r>
              <a:rPr lang="en-US" altLang="ko-KR" sz="1400" dirty="0"/>
              <a:t>500</a:t>
            </a:r>
            <a:r>
              <a:rPr lang="ko-KR" altLang="en-US" sz="1400" dirty="0"/>
              <a:t>만원에 긴급 </a:t>
            </a:r>
            <a:r>
              <a:rPr lang="ko-KR" altLang="en-US" sz="1400" dirty="0" smtClean="0"/>
              <a:t>수배되었음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 smtClean="0"/>
              <a:t>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주차장 </a:t>
            </a:r>
            <a:r>
              <a:rPr lang="ko-KR" altLang="en-US" sz="1400" dirty="0"/>
              <a:t>인근에 세워져 있던 이</a:t>
            </a:r>
            <a:r>
              <a:rPr lang="ko-KR" altLang="en-US" sz="1400" dirty="0" smtClean="0"/>
              <a:t>들이 </a:t>
            </a:r>
            <a:r>
              <a:rPr lang="ko-KR" altLang="en-US" sz="1400" dirty="0"/>
              <a:t>타고 온 </a:t>
            </a:r>
            <a:r>
              <a:rPr lang="ko-KR" altLang="en-US" sz="1400" dirty="0" smtClean="0"/>
              <a:t>승용차를 </a:t>
            </a:r>
            <a:r>
              <a:rPr lang="ko-KR" altLang="en-US" sz="1400" dirty="0"/>
              <a:t>살펴보던 경찰은 경악할 수밖에 </a:t>
            </a:r>
            <a:r>
              <a:rPr lang="ko-KR" altLang="en-US" sz="1400" dirty="0" smtClean="0"/>
              <a:t>없었는데</a:t>
            </a:r>
            <a:r>
              <a:rPr lang="en-US" altLang="ko-KR" sz="1400" dirty="0" smtClean="0"/>
              <a:t>, </a:t>
            </a:r>
            <a:r>
              <a:rPr lang="ko-KR" altLang="en-US" sz="1400" dirty="0"/>
              <a:t>차량 뒷좌석에 무려 </a:t>
            </a:r>
            <a:r>
              <a:rPr lang="en-US" altLang="ko-KR" sz="1400" dirty="0"/>
              <a:t>5</a:t>
            </a:r>
            <a:r>
              <a:rPr lang="ko-KR" altLang="en-US" sz="1400" dirty="0"/>
              <a:t>구에 달하는 젊은 여자 시체들이 결박된 채 켜켜이 쌓여 있었기 </a:t>
            </a:r>
            <a:r>
              <a:rPr lang="ko-KR" altLang="en-US" sz="1400" dirty="0" smtClean="0"/>
              <a:t>때문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- </a:t>
            </a:r>
            <a:r>
              <a:rPr lang="ko-KR" altLang="en-US" sz="1400" dirty="0" smtClean="0"/>
              <a:t>이 </a:t>
            </a:r>
            <a:r>
              <a:rPr lang="ko-KR" altLang="en-US" sz="1400" dirty="0"/>
              <a:t>승용차에서는 삽과 괭이</a:t>
            </a:r>
            <a:r>
              <a:rPr lang="en-US" altLang="ko-KR" sz="1400" dirty="0"/>
              <a:t>, </a:t>
            </a:r>
            <a:r>
              <a:rPr lang="ko-KR" altLang="en-US" sz="1400" dirty="0"/>
              <a:t>노끈과 여러 장의 신용카드</a:t>
            </a:r>
            <a:r>
              <a:rPr lang="en-US" altLang="ko-KR" sz="1400" dirty="0"/>
              <a:t>, </a:t>
            </a:r>
            <a:r>
              <a:rPr lang="ko-KR" altLang="en-US" sz="1400" dirty="0"/>
              <a:t>현금과 수표 </a:t>
            </a:r>
            <a:r>
              <a:rPr lang="en-US" altLang="ko-KR" sz="1400" dirty="0"/>
              <a:t>60</a:t>
            </a:r>
            <a:r>
              <a:rPr lang="ko-KR" altLang="en-US" sz="1400" dirty="0" err="1"/>
              <a:t>여만</a:t>
            </a:r>
            <a:r>
              <a:rPr lang="ko-KR" altLang="en-US" sz="1400" dirty="0"/>
              <a:t> 원 등 ‘잔악한’ 범행을 예상케 하는 물건들이 쏟아져 </a:t>
            </a:r>
            <a:r>
              <a:rPr lang="ko-KR" altLang="en-US" sz="1400" dirty="0" smtClean="0"/>
              <a:t>나왔음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김경훈은 장기 </a:t>
            </a:r>
            <a:r>
              <a:rPr lang="ko-KR" altLang="en-US" sz="1400" dirty="0"/>
              <a:t>도피를 위해 </a:t>
            </a:r>
            <a:r>
              <a:rPr lang="ko-KR" altLang="en-US" sz="1400" dirty="0" smtClean="0"/>
              <a:t>은신처를 </a:t>
            </a:r>
            <a:r>
              <a:rPr lang="ko-KR" altLang="en-US" sz="1400" dirty="0"/>
              <a:t>마련했지만 결국 다음날인 </a:t>
            </a:r>
            <a:r>
              <a:rPr lang="en-US" altLang="ko-KR" sz="1400" dirty="0"/>
              <a:t>5</a:t>
            </a:r>
            <a:r>
              <a:rPr lang="ko-KR" altLang="en-US" sz="1400" dirty="0"/>
              <a:t>월 </a:t>
            </a:r>
            <a:r>
              <a:rPr lang="en-US" altLang="ko-KR" sz="1400" dirty="0"/>
              <a:t>1</a:t>
            </a:r>
            <a:r>
              <a:rPr lang="ko-KR" altLang="en-US" sz="1400" dirty="0"/>
              <a:t>일 결국 은신처가 경찰에 발각되자 다시 도주에 나서다가 유서를 남기고 스스로 </a:t>
            </a:r>
            <a:r>
              <a:rPr lang="ko-KR" altLang="en-US" sz="1400" dirty="0" smtClean="0"/>
              <a:t>자살하였음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허재필은 </a:t>
            </a:r>
            <a:r>
              <a:rPr lang="ko-KR" altLang="en-US" sz="1400" dirty="0"/>
              <a:t>이듬해 재판을 받고 사형이 확정되어 </a:t>
            </a:r>
            <a:r>
              <a:rPr lang="ko-KR" altLang="en-US" sz="1400" dirty="0" smtClean="0"/>
              <a:t>수감 중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300" dirty="0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4. </a:t>
            </a:r>
            <a:r>
              <a:rPr lang="ko-KR" altLang="en-US" sz="3200" dirty="0" smtClean="0"/>
              <a:t>용인 연쇄살인사건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465" y="3323508"/>
            <a:ext cx="3006080" cy="28098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193" y="1515648"/>
            <a:ext cx="1919312" cy="151772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505" y="1515648"/>
            <a:ext cx="1919312" cy="151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7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236564" y="1225512"/>
            <a:ext cx="5204629" cy="492514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ko-KR" sz="1300" dirty="0" smtClean="0"/>
          </a:p>
          <a:p>
            <a:r>
              <a:rPr lang="ko-KR" altLang="en-US" sz="1300" dirty="0" smtClean="0"/>
              <a:t>범행동기</a:t>
            </a:r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- </a:t>
            </a:r>
            <a:r>
              <a:rPr lang="ko-KR" altLang="en-US" sz="1300" dirty="0" smtClean="0"/>
              <a:t>같은 골프</a:t>
            </a:r>
            <a:r>
              <a:rPr lang="ko-KR" altLang="en-US" sz="1400" dirty="0" smtClean="0"/>
              <a:t>장에 </a:t>
            </a:r>
            <a:r>
              <a:rPr lang="ko-KR" altLang="en-US" sz="1400" dirty="0"/>
              <a:t>다니고 있었지만 두 사람의 가정환경은 너무도 </a:t>
            </a:r>
            <a:r>
              <a:rPr lang="ko-KR" altLang="en-US" sz="1400" dirty="0" smtClean="0"/>
              <a:t>달랐음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김경훈의 </a:t>
            </a:r>
            <a:r>
              <a:rPr lang="ko-KR" altLang="en-US" sz="1400" dirty="0"/>
              <a:t>집은 교육자 집안으로 </a:t>
            </a:r>
            <a:r>
              <a:rPr lang="ko-KR" altLang="en-US" sz="1400" dirty="0" smtClean="0"/>
              <a:t>유복한 집안이었음</a:t>
            </a:r>
            <a:r>
              <a:rPr lang="en-US" altLang="ko-KR" sz="1400" dirty="0"/>
              <a:t/>
            </a:r>
            <a:br>
              <a:rPr lang="en-US" altLang="ko-KR" sz="1400" dirty="0"/>
            </a:br>
            <a:r>
              <a:rPr lang="en-US" altLang="ko-KR" sz="1400" dirty="0"/>
              <a:t/>
            </a:r>
            <a:br>
              <a:rPr lang="en-US" altLang="ko-KR" sz="1400" dirty="0"/>
            </a:br>
            <a:r>
              <a:rPr lang="en-US" altLang="ko-KR" sz="1400" dirty="0" smtClean="0"/>
              <a:t>   - </a:t>
            </a:r>
            <a:r>
              <a:rPr lang="ko-KR" altLang="en-US" sz="1400" dirty="0" smtClean="0"/>
              <a:t>반면 </a:t>
            </a:r>
            <a:r>
              <a:rPr lang="ko-KR" altLang="en-US" sz="1400" dirty="0"/>
              <a:t>허재필은 어릴 적 부모의 이혼을 경험하고 계모 밑에서 성장한 인물로 마음 한구석에 깊은 상처를 안고 </a:t>
            </a:r>
            <a:r>
              <a:rPr lang="ko-KR" altLang="en-US" sz="1400" dirty="0" smtClean="0"/>
              <a:t>있었고 </a:t>
            </a:r>
            <a:r>
              <a:rPr lang="ko-KR" altLang="en-US" sz="1400" dirty="0" err="1" smtClean="0"/>
              <a:t>카드빚</a:t>
            </a:r>
            <a:r>
              <a:rPr lang="ko-KR" altLang="en-US" sz="1400" dirty="0" smtClean="0"/>
              <a:t> 등 경제적 어려움에 시달림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smtClean="0"/>
              <a:t>그러나  </a:t>
            </a:r>
            <a:r>
              <a:rPr lang="ko-KR" altLang="en-US" sz="1400" dirty="0"/>
              <a:t>김경훈 또한 좋은 집안에서 </a:t>
            </a:r>
            <a:r>
              <a:rPr lang="ko-KR" altLang="en-US" sz="1400" dirty="0" smtClean="0"/>
              <a:t>자랐지만  </a:t>
            </a:r>
            <a:r>
              <a:rPr lang="en-US" altLang="ko-KR" sz="1400" dirty="0" smtClean="0"/>
              <a:t>1995</a:t>
            </a:r>
            <a:r>
              <a:rPr lang="ko-KR" altLang="en-US" sz="1400" dirty="0"/>
              <a:t>년 군 복무 당시 특수강도 등의 혐의로 </a:t>
            </a:r>
            <a:r>
              <a:rPr lang="en-US" altLang="ko-KR" sz="1400" dirty="0"/>
              <a:t>4</a:t>
            </a:r>
            <a:r>
              <a:rPr lang="ko-KR" altLang="en-US" sz="1400" dirty="0"/>
              <a:t>년간 실형을 산 </a:t>
            </a:r>
            <a:r>
              <a:rPr lang="ko-KR" altLang="en-US" sz="1400" dirty="0" smtClean="0"/>
              <a:t>이후 전과 </a:t>
            </a:r>
            <a:r>
              <a:rPr lang="en-US" altLang="ko-KR" sz="1400" dirty="0"/>
              <a:t>7</a:t>
            </a:r>
            <a:r>
              <a:rPr lang="ko-KR" altLang="en-US" sz="1400" dirty="0" smtClean="0"/>
              <a:t>범이 되어  항상 </a:t>
            </a:r>
            <a:r>
              <a:rPr lang="ko-KR" altLang="en-US" sz="1400" dirty="0"/>
              <a:t>‘돈과 여자’를 목적으로 범행을 </a:t>
            </a:r>
            <a:r>
              <a:rPr lang="ko-KR" altLang="en-US" sz="1400" dirty="0" smtClean="0"/>
              <a:t>하였음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즉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‘</a:t>
            </a:r>
            <a:r>
              <a:rPr lang="ko-KR" altLang="en-US" sz="1400" dirty="0"/>
              <a:t>여자를 상대로 범행을 하면 쉽게 돈이 생긴다’는 생각에 빠져 </a:t>
            </a:r>
            <a:r>
              <a:rPr lang="ko-KR" altLang="en-US" sz="1400" dirty="0" smtClean="0"/>
              <a:t>있었으며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ko-KR" altLang="en-US" sz="1400" dirty="0" smtClean="0"/>
              <a:t>이미 </a:t>
            </a:r>
            <a:r>
              <a:rPr lang="ko-KR" altLang="en-US" sz="1400" dirty="0" err="1"/>
              <a:t>수차례</a:t>
            </a:r>
            <a:r>
              <a:rPr lang="ko-KR" altLang="en-US" sz="1400" dirty="0"/>
              <a:t> 동종 전과가 있었기 때문에 범행에 대한 부담감도 </a:t>
            </a:r>
            <a:r>
              <a:rPr lang="ko-KR" altLang="en-US" sz="1400" dirty="0" smtClean="0"/>
              <a:t>없었음</a:t>
            </a:r>
            <a:r>
              <a:rPr lang="en-US" altLang="ko-KR" sz="1400" dirty="0"/>
              <a:t/>
            </a:r>
            <a:br>
              <a:rPr lang="en-US" altLang="ko-KR" sz="1400" dirty="0"/>
            </a:br>
            <a:r>
              <a:rPr lang="en-US" altLang="ko-KR" sz="1400" dirty="0" smtClean="0"/>
              <a:t> </a:t>
            </a:r>
            <a:r>
              <a:rPr lang="en-US" altLang="ko-KR" sz="1400" dirty="0"/>
              <a:t/>
            </a:r>
            <a:br>
              <a:rPr lang="en-US" altLang="ko-KR" sz="1400" dirty="0"/>
            </a:br>
            <a:r>
              <a:rPr lang="en-US" altLang="ko-KR" sz="1400" dirty="0" smtClean="0"/>
              <a:t>   - </a:t>
            </a:r>
            <a:r>
              <a:rPr lang="ko-KR" altLang="en-US" sz="1400" dirty="0" smtClean="0"/>
              <a:t>따라서 허재필의 </a:t>
            </a:r>
            <a:r>
              <a:rPr lang="ko-KR" altLang="en-US" sz="1400" dirty="0"/>
              <a:t>경우엔 비록 전과는 없었지만 나날이 늘어나는 빚으로 인해 김경훈의 범행 제안을 뿌리칠 만한 이성을 잃은 </a:t>
            </a:r>
            <a:r>
              <a:rPr lang="ko-KR" altLang="en-US" sz="1400" dirty="0" smtClean="0"/>
              <a:t>상태였고 다</a:t>
            </a:r>
            <a:r>
              <a:rPr lang="en-US" altLang="ko-KR" sz="1400" dirty="0"/>
              <a:t>. ‘100</a:t>
            </a:r>
            <a:r>
              <a:rPr lang="ko-KR" altLang="en-US" sz="1400" dirty="0"/>
              <a:t>만 원도 </a:t>
            </a:r>
            <a:r>
              <a:rPr lang="ko-KR" altLang="en-US" sz="1400" dirty="0" err="1"/>
              <a:t>안되는</a:t>
            </a:r>
            <a:r>
              <a:rPr lang="ko-KR" altLang="en-US" sz="1400" dirty="0"/>
              <a:t> 월급으로 빚을 갚기에는 불가능하다</a:t>
            </a:r>
            <a:r>
              <a:rPr lang="en-US" altLang="ko-KR" sz="1400" dirty="0"/>
              <a:t>. </a:t>
            </a:r>
            <a:r>
              <a:rPr lang="ko-KR" altLang="en-US" sz="1400" dirty="0"/>
              <a:t>한탕 크게 하면 모든 게 해결될 것이다’라는 </a:t>
            </a:r>
            <a:r>
              <a:rPr lang="ko-KR" altLang="en-US" sz="1400" dirty="0" smtClean="0"/>
              <a:t>생각을 공통적으로 </a:t>
            </a:r>
            <a:r>
              <a:rPr lang="ko-KR" altLang="en-US" sz="1400" dirty="0" err="1" smtClean="0"/>
              <a:t>가짐으로서</a:t>
            </a:r>
            <a:r>
              <a:rPr lang="ko-KR" altLang="en-US" sz="1400" dirty="0" smtClean="0"/>
              <a:t> 엄청난 </a:t>
            </a:r>
            <a:r>
              <a:rPr lang="ko-KR" altLang="en-US" sz="1400" dirty="0"/>
              <a:t>범행에 쉽게 결탁할 수 </a:t>
            </a:r>
            <a:r>
              <a:rPr lang="ko-KR" altLang="en-US" sz="1400" dirty="0" smtClean="0"/>
              <a:t>있었음</a:t>
            </a:r>
            <a:r>
              <a:rPr lang="en-US" altLang="ko-KR" sz="1400" dirty="0"/>
              <a:t/>
            </a:r>
            <a:br>
              <a:rPr lang="en-US" altLang="ko-KR" sz="1400" dirty="0"/>
            </a:b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300" dirty="0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4. </a:t>
            </a:r>
            <a:r>
              <a:rPr lang="ko-KR" altLang="en-US" sz="3200" dirty="0" smtClean="0"/>
              <a:t>용인 연쇄살인사건</a:t>
            </a:r>
            <a:endParaRPr lang="ko-KR" altLang="en-US" sz="32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1259" y="4005064"/>
            <a:ext cx="2952328" cy="229495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363" y="1252205"/>
            <a:ext cx="2979223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47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한국 연쇄살인범들의 특징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85" y="4537880"/>
            <a:ext cx="4620339" cy="145732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1484783"/>
            <a:ext cx="4022476" cy="498416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233" y="1258618"/>
            <a:ext cx="3089049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2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1846</TotalTime>
  <Words>1595</Words>
  <Application>Microsoft Office PowerPoint</Application>
  <PresentationFormat>화면 슬라이드 쇼(4:3)</PresentationFormat>
  <Paragraphs>215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4" baseType="lpstr">
      <vt:lpstr>HY견명조</vt:lpstr>
      <vt:lpstr>맑은 고딕</vt:lpstr>
      <vt:lpstr>Arial</vt:lpstr>
      <vt:lpstr>Georgia</vt:lpstr>
      <vt:lpstr>Wingdings</vt:lpstr>
      <vt:lpstr>고구려 벽화</vt:lpstr>
      <vt:lpstr>제3주 한국의 연쇄살인(2)</vt:lpstr>
      <vt:lpstr>1. 정두영 사건</vt:lpstr>
      <vt:lpstr>1. 정두영 사건</vt:lpstr>
      <vt:lpstr>1. 정두영 사건</vt:lpstr>
      <vt:lpstr>1. 정두영 사건</vt:lpstr>
      <vt:lpstr>1. 정두영 사건</vt:lpstr>
      <vt:lpstr>1. 정두영 사건</vt:lpstr>
      <vt:lpstr>1. 정두영 사건</vt:lpstr>
      <vt:lpstr>2. 고창 연쇄살인사건 – 김해선 사건</vt:lpstr>
      <vt:lpstr>2. 고창 연쇄살인사건 – 김해선 사건</vt:lpstr>
      <vt:lpstr>2. 고창 연쇄살인사건 – 김해선 사건</vt:lpstr>
      <vt:lpstr>3. 천안 연쇄살인사건</vt:lpstr>
      <vt:lpstr>3. 천안 연쇄살인사건</vt:lpstr>
      <vt:lpstr>3. 천안 연쇄살인사건</vt:lpstr>
      <vt:lpstr>4. 용인 연쇄살인사건</vt:lpstr>
      <vt:lpstr>4. 용인 연쇄살인사건</vt:lpstr>
      <vt:lpstr>4. 용인 연쇄살인사건</vt:lpstr>
      <vt:lpstr>5. 한국 연쇄살인범들의 특징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형사사법개론 1-2주</dc:title>
  <dc:creator>LG</dc:creator>
  <cp:lastModifiedBy>Owner</cp:lastModifiedBy>
  <cp:revision>397</cp:revision>
  <dcterms:created xsi:type="dcterms:W3CDTF">2007-09-03T10:00:52Z</dcterms:created>
  <dcterms:modified xsi:type="dcterms:W3CDTF">2020-08-17T08:00:40Z</dcterms:modified>
</cp:coreProperties>
</file>