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4"/>
  </p:notesMasterIdLst>
  <p:sldIdLst>
    <p:sldId id="256" r:id="rId2"/>
    <p:sldId id="305" r:id="rId3"/>
    <p:sldId id="306" r:id="rId4"/>
    <p:sldId id="307" r:id="rId5"/>
    <p:sldId id="257" r:id="rId6"/>
    <p:sldId id="288" r:id="rId7"/>
    <p:sldId id="289" r:id="rId8"/>
    <p:sldId id="258" r:id="rId9"/>
    <p:sldId id="259" r:id="rId10"/>
    <p:sldId id="296" r:id="rId11"/>
    <p:sldId id="297" r:id="rId12"/>
    <p:sldId id="260" r:id="rId13"/>
    <p:sldId id="261" r:id="rId14"/>
    <p:sldId id="298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90" r:id="rId27"/>
    <p:sldId id="291" r:id="rId28"/>
    <p:sldId id="292" r:id="rId29"/>
    <p:sldId id="273" r:id="rId30"/>
    <p:sldId id="274" r:id="rId31"/>
    <p:sldId id="275" r:id="rId32"/>
    <p:sldId id="276" r:id="rId33"/>
    <p:sldId id="278" r:id="rId34"/>
    <p:sldId id="279" r:id="rId35"/>
    <p:sldId id="299" r:id="rId36"/>
    <p:sldId id="300" r:id="rId37"/>
    <p:sldId id="301" r:id="rId38"/>
    <p:sldId id="295" r:id="rId39"/>
    <p:sldId id="303" r:id="rId40"/>
    <p:sldId id="302" r:id="rId41"/>
    <p:sldId id="280" r:id="rId42"/>
    <p:sldId id="281" r:id="rId43"/>
    <p:sldId id="304" r:id="rId44"/>
    <p:sldId id="283" r:id="rId45"/>
    <p:sldId id="293" r:id="rId46"/>
    <p:sldId id="308" r:id="rId47"/>
    <p:sldId id="294" r:id="rId48"/>
    <p:sldId id="282" r:id="rId49"/>
    <p:sldId id="284" r:id="rId50"/>
    <p:sldId id="285" r:id="rId51"/>
    <p:sldId id="286" r:id="rId52"/>
    <p:sldId id="287" r:id="rId5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8A1FD-1910-456D-9B74-FD329CEA5D9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59D40-80DB-4645-929A-C00391EC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22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94AEC71-DC3F-4075-9BAD-E7291E9B5E0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E2C2271-D206-4AB4-8A8B-C84B787252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w.go.kr/lsInfoP.do?lsiSeq=151992&amp;efYd=2014061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altLang="ko-KR" dirty="0"/>
            </a:br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/>
              <a:t> 제</a:t>
            </a:r>
            <a:r>
              <a:rPr lang="en-US" altLang="ko-KR"/>
              <a:t>, </a:t>
            </a:r>
            <a:r>
              <a:rPr lang="en-US" altLang="ko-KR" dirty="0"/>
              <a:t>13, 14</a:t>
            </a:r>
            <a:r>
              <a:rPr lang="ko-KR" altLang="en-US" dirty="0"/>
              <a:t>주</a:t>
            </a:r>
            <a:br>
              <a:rPr lang="en-US" altLang="ko-KR" dirty="0"/>
            </a:br>
            <a:r>
              <a:rPr lang="en-US" altLang="ko-KR" dirty="0"/>
              <a:t> - </a:t>
            </a:r>
            <a:r>
              <a:rPr lang="ko-KR" altLang="en-US" dirty="0"/>
              <a:t>외사경찰과 사이버경찰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581128"/>
            <a:ext cx="7500990" cy="857256"/>
          </a:xfrm>
        </p:spPr>
        <p:txBody>
          <a:bodyPr/>
          <a:lstStyle/>
          <a:p>
            <a:r>
              <a:rPr lang="ko-KR" altLang="en-US" dirty="0"/>
              <a:t>경찰학각론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경찰청 외사경찰조직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FBA538-1AA1-46CB-ACE7-54D3F1FFB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8" y="1412776"/>
            <a:ext cx="8856984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강원경찰청 외사경찰조직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37F0C97-C56E-43AE-90CA-6F2D80A94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24744"/>
            <a:ext cx="612068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33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원주경찰서 외사경찰조직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3603625-71AE-439B-925B-C592DA222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1225512"/>
            <a:ext cx="6886575" cy="53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9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개념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외사경찰이란 대한민국의 안전</a:t>
            </a:r>
            <a:r>
              <a:rPr lang="en-US" altLang="ko-KR" sz="1600" dirty="0"/>
              <a:t>․</a:t>
            </a:r>
            <a:r>
              <a:rPr lang="ko-KR" altLang="en-US" sz="1600" dirty="0"/>
              <a:t>이익과 사회공공의 안녕 및 질서유지를 목적으로 외국인</a:t>
            </a:r>
            <a:r>
              <a:rPr lang="en-US" altLang="ko-KR" sz="1600" dirty="0"/>
              <a:t>, </a:t>
            </a:r>
            <a:r>
              <a:rPr lang="ko-KR" altLang="en-US" sz="1600" dirty="0"/>
              <a:t>해외교포 또는 외국과 관련된 기관</a:t>
            </a:r>
            <a:r>
              <a:rPr lang="en-US" altLang="ko-KR" sz="1600" dirty="0"/>
              <a:t>, </a:t>
            </a:r>
            <a:r>
              <a:rPr lang="ko-KR" altLang="en-US" sz="1600" dirty="0"/>
              <a:t>단체 등 외사대상에 대하여 이들의 동정을 관찰하고 이들과 관련된 범죄를 예방</a:t>
            </a:r>
            <a:r>
              <a:rPr lang="en-US" altLang="ko-KR" sz="1600" dirty="0"/>
              <a:t>․</a:t>
            </a:r>
            <a:r>
              <a:rPr lang="ko-KR" altLang="en-US" sz="1600" dirty="0"/>
              <a:t>단속하는 것을 주된 임무로 하는 경찰활동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 외사경찰의 중요성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외사경찰의 중요성은 국제간 교류의 증가와 밀접한 관계를 가지고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새로운 국제질서 속에서 대외무역의 증가</a:t>
            </a:r>
            <a:r>
              <a:rPr lang="en-US" altLang="ko-KR" sz="1600" dirty="0"/>
              <a:t>, </a:t>
            </a:r>
            <a:r>
              <a:rPr lang="ko-KR" altLang="en-US" sz="1600" dirty="0"/>
              <a:t>새로운 국가와의 교류확대</a:t>
            </a:r>
            <a:r>
              <a:rPr lang="en-US" altLang="ko-KR" sz="1600" dirty="0"/>
              <a:t>, </a:t>
            </a:r>
            <a:r>
              <a:rPr lang="ko-KR" altLang="en-US" sz="1600" dirty="0"/>
              <a:t>해외여행자의 증가</a:t>
            </a:r>
            <a:r>
              <a:rPr lang="en-US" altLang="ko-KR" sz="1600" dirty="0"/>
              <a:t>, </a:t>
            </a:r>
            <a:r>
              <a:rPr lang="ko-KR" altLang="en-US" sz="1600" dirty="0"/>
              <a:t>관광객 및 외국인 노동자를 비롯한 국내체류 외국인의 증가 등 외사대상은 날로 증가하고 있다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외사경찰의 의의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r>
              <a:rPr lang="ko-KR" altLang="en-US" sz="1600" dirty="0" err="1">
                <a:solidFill>
                  <a:srgbClr val="FF0000"/>
                </a:solidFill>
              </a:rPr>
              <a:t>인적교류의</a:t>
            </a:r>
            <a:r>
              <a:rPr lang="ko-KR" altLang="en-US" sz="1600" dirty="0">
                <a:solidFill>
                  <a:srgbClr val="FF0000"/>
                </a:solidFill>
              </a:rPr>
              <a:t> 증가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출입국자의 증가</a:t>
            </a:r>
            <a:r>
              <a:rPr lang="en-US" altLang="ko-KR" sz="1600" dirty="0"/>
              <a:t>               </a:t>
            </a: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외국인 노동 인력의 유입</a:t>
            </a: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해외 여행자의 증가 </a:t>
            </a:r>
            <a:r>
              <a:rPr lang="en-US" altLang="ko-KR" sz="1600" dirty="0"/>
              <a:t>          - </a:t>
            </a:r>
            <a:r>
              <a:rPr lang="ko-KR" altLang="en-US" sz="1600" dirty="0"/>
              <a:t>출입국사범</a:t>
            </a:r>
            <a:r>
              <a:rPr lang="en-US" altLang="ko-KR" sz="1600" dirty="0"/>
              <a:t>(</a:t>
            </a:r>
            <a:r>
              <a:rPr lang="ko-KR" altLang="en-US" sz="1600" dirty="0"/>
              <a:t>관련 범죄자</a:t>
            </a:r>
            <a:r>
              <a:rPr lang="en-US" altLang="ko-KR" sz="1600" dirty="0"/>
              <a:t>)</a:t>
            </a:r>
            <a:r>
              <a:rPr lang="ko-KR" altLang="en-US" sz="1600" dirty="0"/>
              <a:t>의 증가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물적 교류의 확대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다양한 외국문화 유입</a:t>
            </a:r>
            <a:r>
              <a:rPr lang="en-US" altLang="ko-KR" sz="1600" dirty="0"/>
              <a:t>       - </a:t>
            </a:r>
            <a:r>
              <a:rPr lang="ko-KR" altLang="en-US" sz="1600" dirty="0"/>
              <a:t>산업정보의 유출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밀수사범의 증가</a:t>
            </a:r>
            <a:r>
              <a:rPr lang="en-US" altLang="ko-KR" sz="1600" dirty="0"/>
              <a:t>                - </a:t>
            </a:r>
            <a:r>
              <a:rPr lang="ko-KR" altLang="en-US" sz="1600" dirty="0"/>
              <a:t>외사관찰대상의 증가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범죄의 </a:t>
            </a:r>
            <a:r>
              <a:rPr lang="ko-KR" altLang="en-US" sz="1600" dirty="0" err="1">
                <a:solidFill>
                  <a:srgbClr val="FF0000"/>
                </a:solidFill>
              </a:rPr>
              <a:t>탈국경화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외국인 범죄의 증가</a:t>
            </a:r>
            <a:r>
              <a:rPr lang="en-US" altLang="ko-KR" sz="1600" dirty="0"/>
              <a:t>           - </a:t>
            </a:r>
            <a:r>
              <a:rPr lang="ko-KR" altLang="en-US" sz="1600" dirty="0"/>
              <a:t>국제범죄조직의 침투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화폐위조 및 돈세탁</a:t>
            </a:r>
            <a:r>
              <a:rPr lang="en-US" altLang="ko-KR" sz="1600" dirty="0"/>
              <a:t>           - </a:t>
            </a:r>
            <a:r>
              <a:rPr lang="ko-KR" altLang="en-US" sz="1600" dirty="0"/>
              <a:t>내국인의 국외범 증가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해외도피사범의 증가</a:t>
            </a: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외사경찰과 관련된 치안환경 변화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외사정보활동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각종 외사활동의 주체로 </a:t>
            </a:r>
            <a:r>
              <a:rPr lang="ko-KR" altLang="en-US" sz="1600" dirty="0" err="1"/>
              <a:t>부터</a:t>
            </a:r>
            <a:r>
              <a:rPr lang="ko-KR" altLang="en-US" sz="1600" dirty="0"/>
              <a:t> 첩보를 수집하고</a:t>
            </a:r>
            <a:r>
              <a:rPr lang="en-US" altLang="ko-KR" sz="1600" dirty="0"/>
              <a:t>, </a:t>
            </a:r>
            <a:r>
              <a:rPr lang="ko-KR" altLang="en-US" sz="1600" dirty="0"/>
              <a:t>이를 판단하고 분석한 결과를 정책수집 자료로 제공하여 위해요인을 사전에 제거하고</a:t>
            </a:r>
            <a:r>
              <a:rPr lang="en-US" altLang="ko-KR" sz="1600" dirty="0"/>
              <a:t>, </a:t>
            </a:r>
            <a:r>
              <a:rPr lang="ko-KR" altLang="en-US" sz="1600" dirty="0"/>
              <a:t>대책을 마련하는 활동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외사수사활동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외국인 또는 외국과 관련된 범죄 및 범죄자에 대해 공소를 제기하고</a:t>
            </a:r>
            <a:r>
              <a:rPr lang="en-US" altLang="ko-KR" sz="1600" dirty="0"/>
              <a:t>, </a:t>
            </a:r>
            <a:r>
              <a:rPr lang="ko-KR" altLang="en-US" sz="1600" dirty="0"/>
              <a:t>이를 유지하기 위한 준비절차로 범죄사실을 탐지하고</a:t>
            </a:r>
            <a:r>
              <a:rPr lang="en-US" altLang="ko-KR" sz="1600" dirty="0"/>
              <a:t>, </a:t>
            </a:r>
            <a:r>
              <a:rPr lang="ko-KR" altLang="en-US" sz="1600" dirty="0"/>
              <a:t>범인을 검거 및 조사하며</a:t>
            </a:r>
            <a:r>
              <a:rPr lang="en-US" altLang="ko-KR" sz="1600" dirty="0"/>
              <a:t>, </a:t>
            </a:r>
            <a:r>
              <a:rPr lang="ko-KR" altLang="en-US" sz="1600" dirty="0"/>
              <a:t>증거를 수집</a:t>
            </a:r>
            <a:r>
              <a:rPr lang="en-US" altLang="ko-KR" sz="1600" dirty="0"/>
              <a:t>, </a:t>
            </a:r>
            <a:r>
              <a:rPr lang="ko-KR" altLang="en-US" sz="1600" dirty="0"/>
              <a:t>보전하는 활동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외사보안활동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외사대상자 중 간첩행위 등 국가보안법 위반사범이나 산업스파이 등 반국가적 행위의 여부를 파악하고 동향을 관찰하는 활동</a:t>
            </a:r>
            <a:endParaRPr lang="en-US" altLang="ko-KR" sz="1600" dirty="0"/>
          </a:p>
          <a:p>
            <a:pPr>
              <a:buNone/>
            </a:pPr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ko-KR" altLang="en-US" sz="1600" dirty="0">
                <a:solidFill>
                  <a:srgbClr val="FF0000"/>
                </a:solidFill>
              </a:rPr>
              <a:t>국제협력업무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외국 및 국제경찰 관련 기구와의 경찰공조</a:t>
            </a:r>
            <a:r>
              <a:rPr lang="en-US" altLang="ko-KR" sz="1600" dirty="0"/>
              <a:t>, </a:t>
            </a:r>
            <a:r>
              <a:rPr lang="ko-KR" altLang="en-US" sz="1600" dirty="0"/>
              <a:t>상호방문</a:t>
            </a:r>
            <a:r>
              <a:rPr lang="en-US" altLang="ko-KR" sz="1600" dirty="0"/>
              <a:t>, </a:t>
            </a:r>
            <a:r>
              <a:rPr lang="ko-KR" altLang="en-US" sz="1600" dirty="0"/>
              <a:t>교육파견</a:t>
            </a:r>
            <a:r>
              <a:rPr lang="en-US" altLang="ko-KR" sz="1600" dirty="0"/>
              <a:t>, </a:t>
            </a:r>
            <a:r>
              <a:rPr lang="ko-KR" altLang="en-US" sz="1600" dirty="0"/>
              <a:t>자매결연</a:t>
            </a:r>
            <a:r>
              <a:rPr lang="en-US" altLang="ko-KR" sz="1600" dirty="0"/>
              <a:t>, </a:t>
            </a:r>
            <a:r>
              <a:rPr lang="ko-KR" altLang="en-US" sz="1600" dirty="0"/>
              <a:t>국제회의 및 세미나 참석 등을 통하여 외국경찰이나 인터폴 등의 협력관계 증진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외사경찰의 임무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714348" y="1928802"/>
          <a:ext cx="7858181" cy="4214842"/>
        </p:xfrm>
        <a:graphic>
          <a:graphicData uri="http://schemas.openxmlformats.org/drawingml/2006/table">
            <a:tbl>
              <a:tblPr/>
              <a:tblGrid>
                <a:gridCol w="1042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5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436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외국공관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주한 외국기관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외국언론기관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외국인 종교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구호단체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외국인 기업체 및 외국과 관련 있는 국내단체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기업체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36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외국공관원 및 준외교관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주한외국군 구성원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재한 외국인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해외교포 및 취업자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외국인 근로자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외국인과 관련 있는 내국인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61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대상범죄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① 주한 외국인 또는 외국기관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단체가 대한민국 내에서 저지른 범죄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② 내국인 또는 해외교포가 외국에서 저지른 범죄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③ 내국인이 외국인 또는 외국기관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단체 등과 연계하여 저지른 범죄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④ 외국인이 외국에서 대한민국 또는 대한민국 국민을 대상으로 저지른 범죄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⑤ 내국인이 국내에서 외국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외국인을 대상으로 저지른 범죄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또한 간첩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불순분자 등의 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국을 통한 우회침투를 방지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색출하고 무장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과격분자 또는 국제범죄단체 등에 의한 테러와 납치 등 국제성 범죄에 대처하는 것도 외사경찰의 활동영역에 속한다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외사경찰의 대상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외국인의 의의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:</a:t>
            </a:r>
            <a:r>
              <a:rPr lang="ko-KR" altLang="en-US" sz="1600" dirty="0"/>
              <a:t> 외국인이란</a:t>
            </a:r>
            <a:r>
              <a:rPr lang="en-US" altLang="ko-KR" sz="1600" dirty="0"/>
              <a:t>, </a:t>
            </a:r>
            <a:r>
              <a:rPr lang="ko-KR" altLang="en-US" sz="1600" dirty="0"/>
              <a:t>대한민국의 국적을 가지지 아니한 자를 말한다</a:t>
            </a:r>
            <a:r>
              <a:rPr lang="en-US" altLang="ko-KR" sz="1600" dirty="0"/>
              <a:t>. </a:t>
            </a:r>
            <a:r>
              <a:rPr lang="ko-KR" altLang="en-US" sz="1600" dirty="0"/>
              <a:t>외국의 국적을 가진 자와 무국적자가 여기에 해당된다</a:t>
            </a:r>
            <a:r>
              <a:rPr lang="en-US" altLang="ko-KR" sz="1600" dirty="0"/>
              <a:t>. </a:t>
            </a:r>
            <a:r>
              <a:rPr lang="ko-KR" altLang="en-US" sz="1600" dirty="0"/>
              <a:t>대한민국과 외국의 국적을 모두 가진 이중국적자는 내국인으로 취급된다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외국인의 법적 지위</a:t>
            </a:r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:</a:t>
            </a:r>
            <a:r>
              <a:rPr lang="ko-KR" altLang="en-US" sz="1600" dirty="0"/>
              <a:t> 외국인은 국제법과 조약이 정하는 바에 의하여 그 지위가 보장된다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6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). </a:t>
            </a:r>
            <a:r>
              <a:rPr lang="ko-KR" altLang="en-US" sz="1600" dirty="0"/>
              <a:t>외국의 외교관이나 군대를 제외한 외국인은 원칙적으로 대한민국의 주권에 복종하여야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* </a:t>
            </a:r>
            <a:r>
              <a:rPr lang="ko-KR" altLang="en-US" sz="1600" dirty="0"/>
              <a:t>복수국적자 </a:t>
            </a:r>
            <a:r>
              <a:rPr lang="en-US" altLang="ko-KR" sz="1600" dirty="0"/>
              <a:t>: </a:t>
            </a:r>
            <a:r>
              <a:rPr lang="ko-KR" altLang="en-US" sz="1600" dirty="0"/>
              <a:t>자국의 국적과 외국의 국적을 갖고 있는 자로 자국민 취급</a:t>
            </a:r>
            <a:r>
              <a:rPr lang="en-US" altLang="ko-KR" sz="1600" dirty="0"/>
              <a:t>. </a:t>
            </a:r>
            <a:r>
              <a:rPr lang="ko-KR" altLang="en-US" sz="1600" dirty="0"/>
              <a:t>하지만</a:t>
            </a:r>
            <a:r>
              <a:rPr lang="en-US" altLang="ko-KR" sz="1600" dirty="0"/>
              <a:t>, </a:t>
            </a:r>
            <a:r>
              <a:rPr lang="ko-KR" altLang="en-US" sz="1600" dirty="0"/>
              <a:t>출생지 규정에 의하여 만 </a:t>
            </a:r>
            <a:r>
              <a:rPr lang="en-US" altLang="ko-KR" sz="1600" dirty="0"/>
              <a:t>20</a:t>
            </a:r>
            <a:r>
              <a:rPr lang="ko-KR" altLang="en-US" sz="1600" dirty="0"/>
              <a:t>세가 되기 전에 이중국적자가 된 자는 만 </a:t>
            </a:r>
            <a:r>
              <a:rPr lang="en-US" altLang="ko-KR" sz="1600" dirty="0"/>
              <a:t>22</a:t>
            </a:r>
            <a:r>
              <a:rPr lang="ko-KR" altLang="en-US" sz="1600" dirty="0"/>
              <a:t>세가 되기 전까지</a:t>
            </a:r>
            <a:r>
              <a:rPr lang="en-US" altLang="ko-KR" sz="1600" dirty="0"/>
              <a:t>, </a:t>
            </a:r>
            <a:r>
              <a:rPr lang="ko-KR" altLang="en-US" sz="1600" dirty="0"/>
              <a:t>만 </a:t>
            </a:r>
            <a:r>
              <a:rPr lang="en-US" altLang="ko-KR" sz="1600" dirty="0"/>
              <a:t>20</a:t>
            </a:r>
            <a:r>
              <a:rPr lang="ko-KR" altLang="en-US" sz="1600" dirty="0"/>
              <a:t>세가 된 이후에는 그 때 </a:t>
            </a:r>
            <a:r>
              <a:rPr lang="ko-KR" altLang="en-US" sz="1600" dirty="0" err="1"/>
              <a:t>부터</a:t>
            </a:r>
            <a:r>
              <a:rPr lang="ko-KR" altLang="en-US" sz="1600" dirty="0"/>
              <a:t> </a:t>
            </a:r>
            <a:r>
              <a:rPr lang="en-US" altLang="ko-KR" sz="1600" dirty="0"/>
              <a:t>2</a:t>
            </a:r>
            <a:r>
              <a:rPr lang="ko-KR" altLang="en-US" sz="1600" dirty="0"/>
              <a:t>년 이내에 하나의 국적을 선택하여야 함</a:t>
            </a:r>
            <a:r>
              <a:rPr lang="en-US" altLang="ko-KR" sz="1600" dirty="0"/>
              <a:t>. </a:t>
            </a:r>
            <a:r>
              <a:rPr lang="ko-KR" altLang="en-US" sz="1600" dirty="0"/>
              <a:t>이중국적자는 국내에 거주하는 동안 다른 국적의 정부로 </a:t>
            </a:r>
            <a:r>
              <a:rPr lang="ko-KR" altLang="en-US" sz="1600" dirty="0" err="1"/>
              <a:t>부터</a:t>
            </a:r>
            <a:r>
              <a:rPr lang="ko-KR" altLang="en-US" sz="1600" dirty="0"/>
              <a:t> 보호받지 못함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외국인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귀화에 의한 국적 취득</a:t>
            </a:r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:</a:t>
            </a:r>
            <a:r>
              <a:rPr lang="ko-KR" altLang="en-US" sz="1400" dirty="0"/>
              <a:t> 대한민국 국적을 취득한 사실이 없는 외국인은 법무부 장관의 귀화허가를 받아 대한민국 국적을 취득할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>
                <a:solidFill>
                  <a:srgbClr val="FF0000"/>
                </a:solidFill>
              </a:rPr>
              <a:t>귀화의 요건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국적법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외국인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10397"/>
              </p:ext>
            </p:extLst>
          </p:nvPr>
        </p:nvGraphicFramePr>
        <p:xfrm>
          <a:off x="755576" y="2348880"/>
          <a:ext cx="792088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일반귀화 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200" dirty="0">
                          <a:effectLst/>
                        </a:rPr>
                        <a:t>1. 5</a:t>
                      </a:r>
                      <a:r>
                        <a:rPr lang="ko-KR" altLang="en-US" sz="1200" dirty="0">
                          <a:effectLst/>
                        </a:rPr>
                        <a:t>년 이상 계속하여 대한민국에 주소가 있을 것</a:t>
                      </a:r>
                    </a:p>
                    <a:p>
                      <a:r>
                        <a:rPr lang="en-US" altLang="ko-KR" sz="1200" baseline="0" dirty="0">
                          <a:effectLst/>
                        </a:rPr>
                        <a:t>  -1. </a:t>
                      </a:r>
                      <a:r>
                        <a:rPr lang="en-US" altLang="ko-KR" sz="1200" dirty="0">
                          <a:effectLst/>
                        </a:rPr>
                        <a:t> </a:t>
                      </a:r>
                      <a:r>
                        <a:rPr lang="ko-KR" altLang="en-US" sz="1200" dirty="0">
                          <a:effectLst/>
                        </a:rPr>
                        <a:t>대한민국에서 영주할 수 있는 체류자격을 가지고 있을 것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2. </a:t>
                      </a:r>
                      <a:r>
                        <a:rPr lang="ko-KR" altLang="en-US" sz="1200" dirty="0">
                          <a:effectLst/>
                        </a:rPr>
                        <a:t>대한민국의 「민법」상 성년일 것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3. </a:t>
                      </a:r>
                      <a:r>
                        <a:rPr lang="ko-KR" altLang="en-US" sz="1200" dirty="0">
                          <a:effectLst/>
                        </a:rPr>
                        <a:t>법령을 준수하는 등 </a:t>
                      </a:r>
                      <a:r>
                        <a:rPr lang="ko-KR" altLang="en-US" sz="1200" dirty="0" err="1">
                          <a:effectLst/>
                        </a:rPr>
                        <a:t>법무부령으로</a:t>
                      </a:r>
                      <a:r>
                        <a:rPr lang="ko-KR" altLang="en-US" sz="1200" dirty="0">
                          <a:effectLst/>
                        </a:rPr>
                        <a:t> 정하는 품행 단정의 요건을 갖출 것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4. </a:t>
                      </a:r>
                      <a:r>
                        <a:rPr lang="ko-KR" altLang="en-US" sz="1200" dirty="0">
                          <a:effectLst/>
                        </a:rPr>
                        <a:t>자신의 자산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資産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이나 기능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技能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에 의하거나 생계를 같이하는 가족에 의존하여 생계를 유지할 능력이 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</a:t>
                      </a:r>
                      <a:r>
                        <a:rPr lang="ko-KR" altLang="en-US" sz="1200" dirty="0">
                          <a:effectLst/>
                        </a:rPr>
                        <a:t>있을 것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5. </a:t>
                      </a:r>
                      <a:r>
                        <a:rPr lang="ko-KR" altLang="en-US" sz="1200" dirty="0">
                          <a:effectLst/>
                        </a:rPr>
                        <a:t>국어능력과 대한민국의 풍습에 대한 이해 등 대한민국 국민으로서의 기본 소양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素養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을 갖추고 있을 것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6. </a:t>
                      </a:r>
                      <a:r>
                        <a:rPr lang="ko-KR" altLang="en-US" sz="1200" dirty="0">
                          <a:effectLst/>
                        </a:rPr>
                        <a:t>귀화를 허가하는 것이 </a:t>
                      </a:r>
                      <a:r>
                        <a:rPr lang="ko-KR" altLang="en-US" sz="1200" dirty="0" err="1">
                          <a:effectLst/>
                        </a:rPr>
                        <a:t>국가안전보장ㆍ질서유지</a:t>
                      </a:r>
                      <a:r>
                        <a:rPr lang="ko-KR" altLang="en-US" sz="1200" dirty="0">
                          <a:effectLst/>
                        </a:rPr>
                        <a:t> 또는 공공복리를 해치지 아니한다고 법무부장관이 인정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</a:t>
                      </a:r>
                      <a:r>
                        <a:rPr lang="ko-KR" altLang="en-US" sz="1200" dirty="0">
                          <a:effectLst/>
                        </a:rPr>
                        <a:t>할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간이귀화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effectLst/>
                        </a:rPr>
                        <a:t>① 다음에 해당하는 외국인으로서 대한민국에 </a:t>
                      </a:r>
                      <a:r>
                        <a:rPr lang="en-US" altLang="ko-KR" sz="1200" dirty="0">
                          <a:effectLst/>
                        </a:rPr>
                        <a:t>3</a:t>
                      </a:r>
                      <a:r>
                        <a:rPr lang="ko-KR" altLang="en-US" sz="1200" dirty="0">
                          <a:effectLst/>
                        </a:rPr>
                        <a:t>년 이상 계속하여 주소가 있는 귀화허가를 받을 수 있다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1. </a:t>
                      </a:r>
                      <a:r>
                        <a:rPr lang="ko-KR" altLang="en-US" sz="1200" dirty="0">
                          <a:effectLst/>
                        </a:rPr>
                        <a:t>부 또는 모가 대한민국의 국민이었던 자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2. </a:t>
                      </a:r>
                      <a:r>
                        <a:rPr lang="ko-KR" altLang="en-US" sz="1200" dirty="0">
                          <a:effectLst/>
                        </a:rPr>
                        <a:t>대한민국에서 출생한 자로서 부 또는 모가 대한민국에서 출생한 자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3. </a:t>
                      </a:r>
                      <a:r>
                        <a:rPr lang="ko-KR" altLang="en-US" sz="1200" dirty="0">
                          <a:effectLst/>
                        </a:rPr>
                        <a:t>대한민국 국민의 양자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養子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로서 입양 당시 대한민국의 「민법」상 성년이었던 자</a:t>
                      </a:r>
                    </a:p>
                    <a:p>
                      <a:r>
                        <a:rPr lang="ko-KR" altLang="en-US" sz="1200" dirty="0">
                          <a:effectLst/>
                        </a:rPr>
                        <a:t>② 배우자가 대한민국의 국민인 외국인으로서 다음 에 해당하는 자는 귀화허가를 받을 수 있다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1. </a:t>
                      </a:r>
                      <a:r>
                        <a:rPr lang="ko-KR" altLang="en-US" sz="1200" dirty="0">
                          <a:effectLst/>
                        </a:rPr>
                        <a:t>그 배우자와 혼인한 상태로 대한민국에 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년 이상 계속하여 주소가 있는 사람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2. </a:t>
                      </a:r>
                      <a:r>
                        <a:rPr lang="ko-KR" altLang="en-US" sz="1200" dirty="0">
                          <a:effectLst/>
                        </a:rPr>
                        <a:t>그 배우자와 혼인한 후 </a:t>
                      </a:r>
                      <a:r>
                        <a:rPr lang="en-US" altLang="ko-KR" sz="1200" dirty="0">
                          <a:effectLst/>
                        </a:rPr>
                        <a:t>3</a:t>
                      </a:r>
                      <a:r>
                        <a:rPr lang="ko-KR" altLang="en-US" sz="1200" dirty="0">
                          <a:effectLst/>
                        </a:rPr>
                        <a:t>년이 지나고 혼인한 상태로 대한민국에 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년 이상 계속하여 주소가 있는 사람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3. </a:t>
                      </a:r>
                      <a:r>
                        <a:rPr lang="ko-KR" altLang="en-US" sz="1200" dirty="0">
                          <a:effectLst/>
                        </a:rPr>
                        <a:t>제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호나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호의 기간을 채우지 못하였으나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그 배우자와 혼인한 상태로 대한민국에 주소를 두고 있던 중 그 배우자의 사망이나 실종 또는 그 밖에 자신에게 책임이 없는 사유로 정상적인 혼인 생활을 할 수 없었던 사람으로서 제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호나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호의 잔여기간을 채웠고 법무부장관이 상당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相當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하다고 인정하는 사람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4. </a:t>
                      </a:r>
                      <a:r>
                        <a:rPr lang="ko-KR" altLang="en-US" sz="1200" dirty="0">
                          <a:effectLst/>
                        </a:rPr>
                        <a:t>제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호나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호의 요건을 충족하지 못하였으나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그 배우자와의 혼인에 따라 출생한 미성년의 자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子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를 양육하고 있거나 양육하여야 할 사람으로서 제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호나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호의 기간을 채웠고 법무부장관이 상당하다고 인정하는 사람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83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귀화의 요건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외국인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211925"/>
              </p:ext>
            </p:extLst>
          </p:nvPr>
        </p:nvGraphicFramePr>
        <p:xfrm>
          <a:off x="683568" y="2060848"/>
          <a:ext cx="792088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특별귀화 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ko-KR" altLang="en-US" sz="1200" dirty="0">
                          <a:effectLst/>
                        </a:rPr>
                        <a:t>부 또는 모가 대한민국의 국민인 자</a:t>
                      </a:r>
                      <a:r>
                        <a:rPr lang="en-US" altLang="ko-KR" sz="1200" dirty="0">
                          <a:effectLst/>
                        </a:rPr>
                        <a:t>. </a:t>
                      </a:r>
                      <a:r>
                        <a:rPr lang="ko-KR" altLang="en-US" sz="1200" dirty="0">
                          <a:effectLst/>
                        </a:rPr>
                        <a:t>다만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양자로서 대한민국의 </a:t>
                      </a:r>
                      <a:r>
                        <a:rPr lang="ko-KR" altLang="en-US" sz="1200" dirty="0">
                          <a:effectLst/>
                          <a:hlinkClick r:id="rId2" tooltip="팝업으로 이동"/>
                        </a:rPr>
                        <a:t>「민법」</a:t>
                      </a:r>
                      <a:r>
                        <a:rPr lang="ko-KR" altLang="en-US" sz="1200" dirty="0">
                          <a:effectLst/>
                        </a:rPr>
                        <a:t>상 성년이 된 후에 입양된 자는 제외한다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2. </a:t>
                      </a:r>
                      <a:r>
                        <a:rPr lang="ko-KR" altLang="en-US" sz="1200" dirty="0">
                          <a:effectLst/>
                        </a:rPr>
                        <a:t>대한민국에 특별한 공로가 있는 자</a:t>
                      </a:r>
                      <a:endParaRPr lang="en-US" altLang="ko-KR" sz="1200" dirty="0">
                        <a:effectLst/>
                      </a:endParaRPr>
                    </a:p>
                    <a:p>
                      <a:endParaRPr lang="ko-KR" altLang="en-US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3. </a:t>
                      </a:r>
                      <a:r>
                        <a:rPr lang="ko-KR" altLang="en-US" sz="1200" dirty="0">
                          <a:effectLst/>
                        </a:rPr>
                        <a:t>과학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경제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문화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체육 등 특정 분야에서 매우 우수한 능력을 보유한 자로서 대한민국의 국익에 기여할 것으로 인정되는 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461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외국인의 입국</a:t>
            </a:r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: </a:t>
            </a:r>
            <a:r>
              <a:rPr lang="ko-KR" altLang="en-US" sz="1600" dirty="0"/>
              <a:t>외국인이 국내에 체류하기 위하여 대한민국의 영역 내로 들어오는 것을 말한다</a:t>
            </a:r>
            <a:r>
              <a:rPr lang="en-US" altLang="ko-KR" sz="1600" dirty="0"/>
              <a:t>. </a:t>
            </a:r>
            <a:r>
              <a:rPr lang="ko-KR" altLang="en-US" sz="1600" dirty="0"/>
              <a:t>외국인이 국내에 입국하고자 할 때에는 유효한 </a:t>
            </a:r>
            <a:r>
              <a:rPr lang="ko-KR" altLang="en-US" sz="1600" dirty="0">
                <a:solidFill>
                  <a:srgbClr val="FF0000"/>
                </a:solidFill>
              </a:rPr>
              <a:t>여권과 사증</a:t>
            </a:r>
            <a:r>
              <a:rPr lang="en-US" altLang="ko-KR" sz="1600" dirty="0">
                <a:solidFill>
                  <a:srgbClr val="FF0000"/>
                </a:solidFill>
              </a:rPr>
              <a:t>(VISA)</a:t>
            </a:r>
            <a:r>
              <a:rPr lang="ko-KR" altLang="en-US" sz="1600" dirty="0"/>
              <a:t>을 발급받아 입국절차를 밟아야 한다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r>
              <a:rPr lang="en-US" altLang="ko-KR" sz="1600" dirty="0"/>
              <a:t>  </a:t>
            </a:r>
          </a:p>
          <a:p>
            <a:r>
              <a:rPr lang="ko-KR" altLang="en-US" sz="1600" dirty="0"/>
              <a:t>사증은 여권과 함께 외국여행에 필수적인 것이므로 여권이 있어도 사증을 받지 못하면 그 나라에 입국할 수 없음이 원칙이다</a:t>
            </a:r>
            <a:r>
              <a:rPr lang="en-US" altLang="ko-KR" sz="1600" dirty="0"/>
              <a:t>(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우호국 간에는 협정에 의하여 이 절차를 상호 포기하는 경우도 있는데</a:t>
            </a:r>
            <a:r>
              <a:rPr lang="en-US" altLang="ko-KR" sz="1600" dirty="0"/>
              <a:t>, </a:t>
            </a:r>
            <a:r>
              <a:rPr lang="ko-KR" altLang="en-US" sz="1600" dirty="0"/>
              <a:t>이를 사증면제협정이라고 함</a:t>
            </a:r>
            <a:r>
              <a:rPr lang="en-US" altLang="ko-KR" sz="1600" dirty="0"/>
              <a:t>).</a:t>
            </a:r>
          </a:p>
          <a:p>
            <a:pPr>
              <a:buNone/>
            </a:pPr>
            <a:r>
              <a:rPr lang="en-US" altLang="ko-KR" sz="1600" dirty="0"/>
              <a:t>  </a:t>
            </a:r>
          </a:p>
          <a:p>
            <a:r>
              <a:rPr lang="ko-KR" altLang="en-US" sz="1600" dirty="0"/>
              <a:t>상륙과의 구별 </a:t>
            </a:r>
            <a:r>
              <a:rPr lang="en-US" altLang="ko-KR" sz="1600" dirty="0"/>
              <a:t>: </a:t>
            </a:r>
            <a:r>
              <a:rPr lang="ko-KR" altLang="en-US" sz="1600" dirty="0"/>
              <a:t>상륙은 사증</a:t>
            </a:r>
            <a:r>
              <a:rPr lang="en-US" altLang="ko-KR" sz="1600" dirty="0"/>
              <a:t>(VISA)</a:t>
            </a:r>
            <a:r>
              <a:rPr lang="ko-KR" altLang="en-US" sz="1600" dirty="0"/>
              <a:t>없이 출입국 공항</a:t>
            </a:r>
            <a:r>
              <a:rPr lang="en-US" altLang="ko-KR" sz="1600" dirty="0"/>
              <a:t>․</a:t>
            </a:r>
            <a:r>
              <a:rPr lang="ko-KR" altLang="en-US" sz="1600" dirty="0"/>
              <a:t>항만에서 출입국관리소장의 허가를 받아 일시 상륙하는 것을 말한다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* </a:t>
            </a:r>
            <a:r>
              <a:rPr lang="ko-KR" altLang="en-US" sz="1600" dirty="0"/>
              <a:t>상륙이 필요한 부득이한 사유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승무원이 상륙하는 경우     </a:t>
            </a:r>
            <a:r>
              <a:rPr lang="en-US" altLang="ko-KR" sz="1600" dirty="0"/>
              <a:t>-  </a:t>
            </a:r>
            <a:r>
              <a:rPr lang="ko-KR" altLang="en-US" sz="1600" dirty="0" err="1"/>
              <a:t>긴급상륙하는</a:t>
            </a:r>
            <a:r>
              <a:rPr lang="ko-KR" altLang="en-US" sz="1600" dirty="0"/>
              <a:t> 경우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 err="1"/>
              <a:t>재난상륙하는</a:t>
            </a:r>
            <a:r>
              <a:rPr lang="ko-KR" altLang="en-US" sz="1600" dirty="0"/>
              <a:t> 경우               </a:t>
            </a:r>
            <a:r>
              <a:rPr lang="en-US" altLang="ko-KR" sz="1600" dirty="0"/>
              <a:t>- </a:t>
            </a:r>
            <a:r>
              <a:rPr lang="ko-KR" altLang="en-US" sz="1600" dirty="0" err="1"/>
              <a:t>난민임시상륙하는</a:t>
            </a:r>
            <a:r>
              <a:rPr lang="ko-KR" altLang="en-US" sz="1600" dirty="0"/>
              <a:t> 경우</a:t>
            </a:r>
            <a:br>
              <a:rPr lang="ko-KR" altLang="en-US" sz="1600" dirty="0"/>
            </a:b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6309" y="75720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외국인의 </a:t>
            </a:r>
            <a:r>
              <a:rPr lang="ko-KR" altLang="en-US" sz="3200" dirty="0" err="1"/>
              <a:t>입출국과</a:t>
            </a:r>
            <a:r>
              <a:rPr lang="ko-KR" altLang="en-US" sz="3200" dirty="0"/>
              <a:t> 체류 및 퇴거 </a:t>
            </a:r>
            <a:r>
              <a:rPr lang="en-US" altLang="ko-KR" sz="3200" dirty="0"/>
              <a:t>- </a:t>
            </a:r>
            <a:r>
              <a:rPr lang="ko-KR" altLang="en-US" sz="3200" dirty="0"/>
              <a:t>입국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15652"/>
              </p:ext>
            </p:extLst>
          </p:nvPr>
        </p:nvGraphicFramePr>
        <p:xfrm>
          <a:off x="857224" y="1857364"/>
          <a:ext cx="7786742" cy="4623626"/>
        </p:xfrm>
        <a:graphic>
          <a:graphicData uri="http://schemas.openxmlformats.org/drawingml/2006/table">
            <a:tbl>
              <a:tblPr/>
              <a:tblGrid>
                <a:gridCol w="7786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9156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1.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여권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① 의의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국민의 출국을 증명하는 문서</a:t>
                      </a:r>
                    </a:p>
                    <a:p>
                      <a:pPr marL="359410" marR="63500" indent="-2959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②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발급권자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원칙적으로 외교부장관이 발급하나 일반여권의 발급은 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 지사에게 위임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대행하게 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영사는 국외에서 일반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관용여권을 발급할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③ 여권대용증명서</a:t>
                      </a:r>
                    </a:p>
                    <a:p>
                      <a:pPr marL="482600" marR="63500" indent="-4191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 ㉠ 여행증명서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무국적자에게 긴급하거나 부득이 필요한 경우에 외교부장관이 여권에 대신하여 발급하는 증명서로 그 유효기간은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년이다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488950" marR="63500" indent="-4254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  ㉡ 국제연합통행증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국제연합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(UN)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이 그 직원들에게 발급하는 증명서로 접수국에서 통상적으로 여권으로 취급한다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</a:p>
                    <a:p>
                      <a:pPr marL="488950" marR="63500" indent="-42545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   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㉢ 난민여행증명서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88950" marR="63500" indent="-4254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2.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비자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(VISA)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① 의의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외국에 여행하는 자에게 목적지국가에서 발급하는 입국허가서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②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발급권자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법무부장관이 발급하며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필요한 경우 재외공관의 장에게 위임할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③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종류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사용횟수별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㉠ 단수사증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회만 입국이 가능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유효기간은 발급일로부터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개월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㉡ 복수사증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2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회 이상 입국이 가능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유효기간은 발급일로부터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    *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외에 일반여권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관용여권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외교관 여권 등으로 구분하기도 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외국인의 </a:t>
            </a:r>
            <a:r>
              <a:rPr lang="ko-KR" altLang="en-US" sz="3200" dirty="0" err="1"/>
              <a:t>입출국과</a:t>
            </a:r>
            <a:r>
              <a:rPr lang="ko-KR" altLang="en-US" sz="3200" dirty="0"/>
              <a:t> 체류 및 퇴거 </a:t>
            </a:r>
            <a:r>
              <a:rPr lang="en-US" altLang="ko-KR" sz="3200" dirty="0"/>
              <a:t>- </a:t>
            </a:r>
            <a:r>
              <a:rPr lang="ko-KR" altLang="en-US" sz="3200" dirty="0"/>
              <a:t>입국</a:t>
            </a: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외국인의 </a:t>
            </a:r>
            <a:r>
              <a:rPr lang="ko-KR" altLang="en-US" sz="3200" dirty="0" err="1"/>
              <a:t>입출국과</a:t>
            </a:r>
            <a:r>
              <a:rPr lang="ko-KR" altLang="en-US" sz="3200" dirty="0"/>
              <a:t> 체류 및 퇴거 </a:t>
            </a:r>
            <a:r>
              <a:rPr lang="en-US" altLang="ko-KR" sz="3200" dirty="0"/>
              <a:t>– </a:t>
            </a:r>
            <a:r>
              <a:rPr lang="ko-KR" altLang="en-US" sz="3200" dirty="0"/>
              <a:t>입국금지</a:t>
            </a: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600200"/>
            <a:ext cx="8424936" cy="4525963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>
                <a:solidFill>
                  <a:srgbClr val="FF0000"/>
                </a:solidFill>
              </a:rPr>
              <a:t>감염병환자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마약류중독자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밖에 공중위생상 </a:t>
            </a:r>
            <a:r>
              <a:rPr lang="ko-KR" altLang="en-US" sz="1200" dirty="0" err="1">
                <a:solidFill>
                  <a:srgbClr val="FF0000"/>
                </a:solidFill>
              </a:rPr>
              <a:t>위해</a:t>
            </a:r>
            <a:r>
              <a:rPr lang="ko-KR" altLang="en-US" sz="1200" dirty="0" err="1"/>
              <a:t>를</a:t>
            </a:r>
            <a:r>
              <a:rPr lang="ko-KR" altLang="en-US" sz="1200" dirty="0"/>
              <a:t> 끼칠 염려가 있다고 인정되는 사람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「총포</a:t>
            </a:r>
            <a:r>
              <a:rPr lang="en-US" altLang="ko-KR" sz="1200" dirty="0"/>
              <a:t>·</a:t>
            </a:r>
            <a:r>
              <a:rPr lang="ko-KR" altLang="en-US" sz="1200" dirty="0"/>
              <a:t>도검</a:t>
            </a:r>
            <a:r>
              <a:rPr lang="en-US" altLang="ko-KR" sz="1200" dirty="0"/>
              <a:t>·</a:t>
            </a:r>
            <a:r>
              <a:rPr lang="ko-KR" altLang="en-US" sz="1200" dirty="0"/>
              <a:t>화약류 등의 안전관리에 관한 법률」에서 정하는 </a:t>
            </a:r>
            <a:r>
              <a:rPr lang="ko-KR" altLang="en-US" sz="1200" dirty="0">
                <a:solidFill>
                  <a:srgbClr val="FF0000"/>
                </a:solidFill>
              </a:rPr>
              <a:t>총포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도검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화약류 등을 위법하게 가지고 </a:t>
            </a:r>
            <a:r>
              <a:rPr lang="ko-KR" altLang="en-US" sz="1200" dirty="0"/>
              <a:t>입국하려는 사람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대한민국의 이익이나 공공의 안전을 해치는 행동</a:t>
            </a:r>
            <a:r>
              <a:rPr lang="ko-KR" altLang="en-US" sz="1200" dirty="0"/>
              <a:t>을 할 염려가 있다고 인정할 만한 상당한 이유가 있는 사람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경제질서 또는 사회질서를 해치거나 선량한 풍속을 해치는</a:t>
            </a:r>
            <a:r>
              <a:rPr lang="ko-KR" altLang="en-US" sz="1200" dirty="0"/>
              <a:t> 행동을 할 염려가 있다고 인정할 만한 상당한 이유가 있는 사람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사리 분별력이 없고 국내에서 체류활동을 보조할 사람이 없는 </a:t>
            </a:r>
            <a:r>
              <a:rPr lang="ko-KR" altLang="en-US" sz="1200" dirty="0">
                <a:solidFill>
                  <a:srgbClr val="FF0000"/>
                </a:solidFill>
              </a:rPr>
              <a:t>정신장애인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국내체류비용을 부담할 능력이 없는 사람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밖에 구호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救護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가 필요한 사람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강제퇴거명령을 받고 출국한 후 </a:t>
            </a:r>
            <a:r>
              <a:rPr lang="en-US" altLang="ko-KR" sz="1200" dirty="0">
                <a:solidFill>
                  <a:srgbClr val="FF0000"/>
                </a:solidFill>
              </a:rPr>
              <a:t>5</a:t>
            </a:r>
            <a:r>
              <a:rPr lang="ko-KR" altLang="en-US" sz="1200" dirty="0">
                <a:solidFill>
                  <a:srgbClr val="FF0000"/>
                </a:solidFill>
              </a:rPr>
              <a:t>년이 지나지 아니한 사람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en-US" altLang="ko-KR" sz="1200" dirty="0">
                <a:solidFill>
                  <a:srgbClr val="FF0000"/>
                </a:solidFill>
              </a:rPr>
              <a:t>1910</a:t>
            </a:r>
            <a:r>
              <a:rPr lang="ko-KR" altLang="en-US" sz="1200" dirty="0">
                <a:solidFill>
                  <a:srgbClr val="FF0000"/>
                </a:solidFill>
              </a:rPr>
              <a:t>년 </a:t>
            </a:r>
            <a:r>
              <a:rPr lang="en-US" altLang="ko-KR" sz="1200" dirty="0">
                <a:solidFill>
                  <a:srgbClr val="FF0000"/>
                </a:solidFill>
              </a:rPr>
              <a:t>8</a:t>
            </a:r>
            <a:r>
              <a:rPr lang="ko-KR" altLang="en-US" sz="1200" dirty="0">
                <a:solidFill>
                  <a:srgbClr val="FF0000"/>
                </a:solidFill>
              </a:rPr>
              <a:t>월 </a:t>
            </a:r>
            <a:r>
              <a:rPr lang="en-US" altLang="ko-KR" sz="1200" dirty="0">
                <a:solidFill>
                  <a:srgbClr val="FF0000"/>
                </a:solidFill>
              </a:rPr>
              <a:t>29</a:t>
            </a:r>
            <a:r>
              <a:rPr lang="ko-KR" altLang="en-US" sz="1200" dirty="0">
                <a:solidFill>
                  <a:srgbClr val="FF0000"/>
                </a:solidFill>
              </a:rPr>
              <a:t>일부터 </a:t>
            </a:r>
            <a:r>
              <a:rPr lang="en-US" altLang="ko-KR" sz="1200" dirty="0">
                <a:solidFill>
                  <a:srgbClr val="FF0000"/>
                </a:solidFill>
              </a:rPr>
              <a:t>1945</a:t>
            </a:r>
            <a:r>
              <a:rPr lang="ko-KR" altLang="en-US" sz="1200" dirty="0">
                <a:solidFill>
                  <a:srgbClr val="FF0000"/>
                </a:solidFill>
              </a:rPr>
              <a:t>년 </a:t>
            </a:r>
            <a:r>
              <a:rPr lang="en-US" altLang="ko-KR" sz="1200" dirty="0">
                <a:solidFill>
                  <a:srgbClr val="FF0000"/>
                </a:solidFill>
              </a:rPr>
              <a:t>8</a:t>
            </a:r>
            <a:r>
              <a:rPr lang="ko-KR" altLang="en-US" sz="1200" dirty="0">
                <a:solidFill>
                  <a:srgbClr val="FF0000"/>
                </a:solidFill>
              </a:rPr>
              <a:t>월 </a:t>
            </a:r>
            <a:r>
              <a:rPr lang="en-US" altLang="ko-KR" sz="1200" dirty="0">
                <a:solidFill>
                  <a:srgbClr val="FF0000"/>
                </a:solidFill>
              </a:rPr>
              <a:t>15</a:t>
            </a:r>
            <a:r>
              <a:rPr lang="ko-KR" altLang="en-US" sz="1200" dirty="0">
                <a:solidFill>
                  <a:srgbClr val="FF0000"/>
                </a:solidFill>
              </a:rPr>
              <a:t>일까지</a:t>
            </a:r>
            <a:r>
              <a:rPr lang="ko-KR" altLang="en-US" sz="1200" dirty="0"/>
              <a:t> 사이에 다음 각 목의 어느 하나에 해당하는 정부의 지시를 받거나 그 정부와 연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 err="1"/>
              <a:t>계하여</a:t>
            </a:r>
            <a:r>
              <a:rPr lang="ko-KR" altLang="en-US" sz="1200" dirty="0"/>
              <a:t> 인종</a:t>
            </a:r>
            <a:r>
              <a:rPr lang="en-US" altLang="ko-KR" sz="1200" dirty="0"/>
              <a:t>, </a:t>
            </a:r>
            <a:r>
              <a:rPr lang="ko-KR" altLang="en-US" sz="1200" dirty="0"/>
              <a:t>민족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국적</a:t>
            </a:r>
            <a:r>
              <a:rPr lang="en-US" altLang="ko-KR" sz="1200" dirty="0"/>
              <a:t>, </a:t>
            </a:r>
            <a:r>
              <a:rPr lang="ko-KR" altLang="en-US" sz="1200" dirty="0"/>
              <a:t>정치적 견해 등을 이유로 사람을 학살</a:t>
            </a:r>
            <a:r>
              <a:rPr lang="en-US" altLang="ko-KR" sz="1200" dirty="0"/>
              <a:t>·</a:t>
            </a:r>
            <a:r>
              <a:rPr lang="ko-KR" altLang="en-US" sz="1200" dirty="0"/>
              <a:t>학대하는 일에 관여한 사람</a:t>
            </a:r>
          </a:p>
          <a:p>
            <a:pPr marL="0" indent="0">
              <a:buNone/>
            </a:pPr>
            <a:r>
              <a:rPr lang="ko-KR" altLang="en-US" sz="1200" dirty="0"/>
              <a:t>    가</a:t>
            </a:r>
            <a:r>
              <a:rPr lang="en-US" altLang="ko-KR" sz="1200" dirty="0"/>
              <a:t>. </a:t>
            </a:r>
            <a:r>
              <a:rPr lang="ko-KR" altLang="en-US" sz="1200" dirty="0"/>
              <a:t>일본 정부</a:t>
            </a:r>
          </a:p>
          <a:p>
            <a:pPr marL="0" indent="0">
              <a:buNone/>
            </a:pPr>
            <a:r>
              <a:rPr lang="ko-KR" altLang="en-US" sz="1200" dirty="0"/>
              <a:t>    나</a:t>
            </a:r>
            <a:r>
              <a:rPr lang="en-US" altLang="ko-KR" sz="1200" dirty="0"/>
              <a:t>. </a:t>
            </a:r>
            <a:r>
              <a:rPr lang="ko-KR" altLang="en-US" sz="1200" dirty="0"/>
              <a:t>일본 정부와 동맹 관계에 있던 정부</a:t>
            </a:r>
          </a:p>
          <a:p>
            <a:pPr marL="0" indent="0">
              <a:buNone/>
            </a:pPr>
            <a:r>
              <a:rPr lang="ko-KR" altLang="en-US" sz="1200" dirty="0"/>
              <a:t>    다</a:t>
            </a:r>
            <a:r>
              <a:rPr lang="en-US" altLang="ko-KR" sz="1200" dirty="0"/>
              <a:t>. </a:t>
            </a:r>
            <a:r>
              <a:rPr lang="ko-KR" altLang="en-US" sz="1200" dirty="0"/>
              <a:t>일본 정부의 우월한 힘이 미치던 정부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r>
              <a:rPr lang="en-US" altLang="ko-KR" sz="1200" dirty="0"/>
              <a:t>8. </a:t>
            </a:r>
            <a:r>
              <a:rPr lang="ko-KR" altLang="en-US" sz="1200" dirty="0"/>
              <a:t>기타 위의 규정에 준하는 사람으로서 </a:t>
            </a:r>
            <a:r>
              <a:rPr lang="ko-KR" altLang="en-US" sz="1200" dirty="0">
                <a:solidFill>
                  <a:srgbClr val="FF0000"/>
                </a:solidFill>
              </a:rPr>
              <a:t>법무부장관이</a:t>
            </a:r>
            <a:r>
              <a:rPr lang="ko-KR" altLang="en-US" sz="1200" dirty="0"/>
              <a:t> 그 입국이 적당하지 아니하다고 인정하는 사람</a:t>
            </a:r>
          </a:p>
          <a:p>
            <a:pPr marL="0" indent="0">
              <a:buNone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6027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2251146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외국인이 출입국공항</a:t>
            </a:r>
            <a:r>
              <a:rPr lang="en-US" altLang="ko-KR" sz="1600" dirty="0"/>
              <a:t>․</a:t>
            </a:r>
            <a:r>
              <a:rPr lang="ko-KR" altLang="en-US" sz="1600" dirty="0"/>
              <a:t>항만에서 소정의 절차를 밟아 체류하는 국가의 영역 밖으로 이탈</a:t>
            </a:r>
            <a:r>
              <a:rPr lang="en-US" altLang="ko-KR" sz="1600" dirty="0"/>
              <a:t>․</a:t>
            </a:r>
            <a:r>
              <a:rPr lang="ko-KR" altLang="en-US" sz="1600" dirty="0"/>
              <a:t>퇴거하는 것을 </a:t>
            </a:r>
            <a:r>
              <a:rPr lang="en-US" altLang="ko-KR" sz="1600" dirty="0"/>
              <a:t>. </a:t>
            </a:r>
            <a:r>
              <a:rPr lang="ko-KR" altLang="en-US" sz="1600" dirty="0"/>
              <a:t>외국인이 체류하는 국가의 영역 밖으로 출국할 경우에는 외국인의 자유로서 원칙적으로 출국을 금지할 수 없다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한편</a:t>
            </a:r>
            <a:r>
              <a:rPr lang="en-US" altLang="ko-KR" sz="1600" dirty="0"/>
              <a:t>, </a:t>
            </a:r>
            <a:r>
              <a:rPr lang="ko-KR" altLang="en-US" sz="1600" dirty="0"/>
              <a:t>외국인에 대하여 특정한 경우 출국정지</a:t>
            </a:r>
            <a:r>
              <a:rPr lang="en-US" altLang="ko-KR" sz="1600" dirty="0"/>
              <a:t>(</a:t>
            </a:r>
            <a:r>
              <a:rPr lang="ko-KR" altLang="en-US" sz="1600" dirty="0"/>
              <a:t>금지</a:t>
            </a:r>
            <a:r>
              <a:rPr lang="en-US" altLang="ko-KR" sz="1600" dirty="0"/>
              <a:t>)</a:t>
            </a:r>
            <a:r>
              <a:rPr lang="ko-KR" altLang="en-US" sz="1600" dirty="0"/>
              <a:t>를 할 수 있음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외국인의 출국정지 대상자</a:t>
            </a:r>
          </a:p>
          <a:p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외국인의 출국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48338"/>
              </p:ext>
            </p:extLst>
          </p:nvPr>
        </p:nvGraphicFramePr>
        <p:xfrm>
          <a:off x="785786" y="3645024"/>
          <a:ext cx="7572428" cy="2550160"/>
        </p:xfrm>
        <a:graphic>
          <a:graphicData uri="http://schemas.openxmlformats.org/drawingml/2006/table">
            <a:tbl>
              <a:tblPr/>
              <a:tblGrid>
                <a:gridCol w="757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0264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altLang="ko-KR" sz="1100" baseline="0" dirty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ko-KR" altLang="en-US" sz="1100" baseline="0" dirty="0">
                          <a:solidFill>
                            <a:srgbClr val="FF0000"/>
                          </a:solidFill>
                        </a:rPr>
                        <a:t>개월 이내 출국금지 대상자</a:t>
                      </a:r>
                      <a:endParaRPr lang="en-US" altLang="ko-KR" sz="1100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ko-KR" sz="1100" dirty="0">
                          <a:effectLst/>
                        </a:rPr>
                        <a:t>1. </a:t>
                      </a:r>
                      <a:r>
                        <a:rPr lang="ko-KR" altLang="en-US" sz="1100" dirty="0">
                          <a:effectLst/>
                        </a:rPr>
                        <a:t>형사재판에 계속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>
                          <a:effectLst/>
                        </a:rPr>
                        <a:t>係屬</a:t>
                      </a:r>
                      <a:r>
                        <a:rPr lang="en-US" altLang="ko-KR" sz="1100" dirty="0">
                          <a:effectLst/>
                        </a:rPr>
                        <a:t>) </a:t>
                      </a:r>
                      <a:r>
                        <a:rPr lang="ko-KR" altLang="en-US" sz="1100" dirty="0">
                          <a:effectLst/>
                        </a:rPr>
                        <a:t>중인 사람</a:t>
                      </a:r>
                    </a:p>
                    <a:p>
                      <a:r>
                        <a:rPr lang="en-US" altLang="ko-KR" sz="1100" dirty="0">
                          <a:effectLst/>
                        </a:rPr>
                        <a:t>2. </a:t>
                      </a:r>
                      <a:r>
                        <a:rPr lang="ko-KR" altLang="en-US" sz="1100" dirty="0">
                          <a:effectLst/>
                        </a:rPr>
                        <a:t>징역형이나 금고형의 집행이 끝나지 아니한 사람</a:t>
                      </a:r>
                    </a:p>
                    <a:p>
                      <a:r>
                        <a:rPr lang="en-US" altLang="ko-KR" sz="1100" dirty="0">
                          <a:effectLst/>
                        </a:rPr>
                        <a:t>3. </a:t>
                      </a:r>
                      <a:r>
                        <a:rPr lang="ko-KR" altLang="en-US" sz="1100" dirty="0">
                          <a:effectLst/>
                        </a:rPr>
                        <a:t>대통령령으로 정하는 금액 이상의 벌금이나 추징금을 내지 아니한 사람</a:t>
                      </a:r>
                    </a:p>
                    <a:p>
                      <a:r>
                        <a:rPr lang="en-US" altLang="ko-KR" sz="1100" dirty="0">
                          <a:effectLst/>
                        </a:rPr>
                        <a:t>4. </a:t>
                      </a:r>
                      <a:r>
                        <a:rPr lang="ko-KR" altLang="en-US" sz="1100" dirty="0">
                          <a:effectLst/>
                        </a:rPr>
                        <a:t>대통령령으로 정하는 금액 이상의 </a:t>
                      </a:r>
                      <a:r>
                        <a:rPr lang="ko-KR" altLang="en-US" sz="1100" dirty="0" err="1">
                          <a:effectLst/>
                        </a:rPr>
                        <a:t>국세ㆍ관세</a:t>
                      </a:r>
                      <a:r>
                        <a:rPr lang="ko-KR" altLang="en-US" sz="1100" dirty="0">
                          <a:effectLst/>
                        </a:rPr>
                        <a:t> 또는 지방세를 정당한 사유 없이 그 납부기한까지 내지 아니한 사람</a:t>
                      </a:r>
                    </a:p>
                    <a:p>
                      <a:r>
                        <a:rPr lang="en-US" altLang="ko-KR" sz="1100" dirty="0">
                          <a:effectLst/>
                        </a:rPr>
                        <a:t>5. </a:t>
                      </a:r>
                      <a:r>
                        <a:rPr lang="ko-KR" altLang="en-US" sz="1100" dirty="0">
                          <a:effectLst/>
                        </a:rPr>
                        <a:t>그 밖에 대한민국의 이익이나 공공의 안전 또는 경제질서를 해칠 우려가 있어 그 출국이 적당하지 아니하다고 </a:t>
                      </a:r>
                      <a:r>
                        <a:rPr lang="ko-KR" altLang="en-US" sz="1100" dirty="0" err="1">
                          <a:effectLst/>
                        </a:rPr>
                        <a:t>법무부령으로</a:t>
                      </a:r>
                      <a:r>
                        <a:rPr lang="ko-KR" altLang="en-US" sz="1100" dirty="0">
                          <a:effectLst/>
                        </a:rPr>
                        <a:t> 정하는 사람</a:t>
                      </a:r>
                      <a:endParaRPr lang="en-US" altLang="ko-KR" sz="1100" dirty="0">
                        <a:effectLst/>
                      </a:endParaRPr>
                    </a:p>
                    <a:p>
                      <a:r>
                        <a:rPr lang="en-US" altLang="ko-KR" sz="1100" baseline="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100" baseline="0" dirty="0">
                          <a:solidFill>
                            <a:srgbClr val="00B0F0"/>
                          </a:solidFill>
                          <a:effectLst/>
                        </a:rPr>
                        <a:t> * </a:t>
                      </a:r>
                      <a:r>
                        <a:rPr lang="ko-KR" altLang="en-US" sz="1100" baseline="0" dirty="0">
                          <a:solidFill>
                            <a:srgbClr val="00B0F0"/>
                          </a:solidFill>
                          <a:effectLst/>
                        </a:rPr>
                        <a:t>출입국 관리법 시행규칙에서는 위의 금액을 </a:t>
                      </a:r>
                      <a:r>
                        <a:rPr lang="en-US" altLang="ko-KR" sz="1100" dirty="0">
                          <a:solidFill>
                            <a:srgbClr val="00B0F0"/>
                          </a:solidFill>
                          <a:effectLst/>
                        </a:rPr>
                        <a:t>2</a:t>
                      </a:r>
                      <a:r>
                        <a:rPr lang="ko-KR" altLang="en-US" sz="1100" dirty="0" err="1">
                          <a:solidFill>
                            <a:srgbClr val="00B0F0"/>
                          </a:solidFill>
                          <a:effectLst/>
                        </a:rPr>
                        <a:t>억원</a:t>
                      </a:r>
                      <a:r>
                        <a:rPr lang="ko-KR" altLang="en-US" sz="1100" dirty="0">
                          <a:solidFill>
                            <a:srgbClr val="00B0F0"/>
                          </a:solidFill>
                          <a:effectLst/>
                        </a:rPr>
                        <a:t> 이상의 국세를 포탈한 혐의로 세무조사를 받고 있는 사람</a:t>
                      </a:r>
                      <a:r>
                        <a:rPr lang="en-US" altLang="ko-KR" sz="1100" dirty="0">
                          <a:solidFill>
                            <a:srgbClr val="00B0F0"/>
                          </a:solidFill>
                          <a:effectLst/>
                        </a:rPr>
                        <a:t>,</a:t>
                      </a:r>
                      <a:r>
                        <a:rPr lang="en-US" altLang="ko-KR" sz="1100" baseline="0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rgbClr val="00B0F0"/>
                          </a:solidFill>
                          <a:effectLst/>
                        </a:rPr>
                        <a:t> 20</a:t>
                      </a:r>
                      <a:r>
                        <a:rPr lang="ko-KR" altLang="en-US" sz="1100" dirty="0" err="1">
                          <a:solidFill>
                            <a:srgbClr val="00B0F0"/>
                          </a:solidFill>
                          <a:effectLst/>
                        </a:rPr>
                        <a:t>억원</a:t>
                      </a:r>
                      <a:r>
                        <a:rPr lang="ko-KR" altLang="en-US" sz="1100" dirty="0">
                          <a:solidFill>
                            <a:srgbClr val="00B0F0"/>
                          </a:solidFill>
                          <a:effectLst/>
                        </a:rPr>
                        <a:t> 이</a:t>
                      </a:r>
                      <a:endParaRPr lang="en-US" altLang="ko-KR" sz="11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r>
                        <a:rPr lang="en-US" altLang="ko-KR" sz="1100" dirty="0">
                          <a:solidFill>
                            <a:srgbClr val="00B0F0"/>
                          </a:solidFill>
                          <a:effectLst/>
                        </a:rPr>
                        <a:t>    </a:t>
                      </a:r>
                      <a:r>
                        <a:rPr lang="ko-KR" altLang="en-US" sz="1100" dirty="0">
                          <a:solidFill>
                            <a:srgbClr val="00B0F0"/>
                          </a:solidFill>
                          <a:effectLst/>
                        </a:rPr>
                        <a:t>상의 허위 세금계산서 또는 계산서를 발행한 혐의로 세무조사를 받고 있는 사람으로 규정함</a:t>
                      </a:r>
                      <a:r>
                        <a:rPr lang="en-US" altLang="ko-KR" sz="1100" dirty="0">
                          <a:solidFill>
                            <a:srgbClr val="00B0F0"/>
                          </a:solidFill>
                          <a:effectLst/>
                        </a:rPr>
                        <a:t>.</a:t>
                      </a:r>
                      <a:endParaRPr lang="ko-KR" altLang="en-US" sz="11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endParaRPr lang="en-US" altLang="ko-KR" sz="11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altLang="ko-KR" sz="1100" baseline="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o-KR" altLang="en-US" sz="1100" baseline="0" dirty="0">
                          <a:solidFill>
                            <a:srgbClr val="FF0000"/>
                          </a:solidFill>
                        </a:rPr>
                        <a:t>개월 이내 출국금지 대상자</a:t>
                      </a:r>
                      <a:endParaRPr lang="en-US" altLang="ko-KR" sz="1100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ko-KR" sz="1100" dirty="0">
                          <a:effectLst/>
                        </a:rPr>
                        <a:t>: </a:t>
                      </a:r>
                      <a:r>
                        <a:rPr lang="ko-KR" altLang="en-US" sz="1100" dirty="0">
                          <a:effectLst/>
                        </a:rPr>
                        <a:t>범죄 수사를 위하여 출국이 적당하지 아니하다고 인정되는 사람에 대하여는 </a:t>
                      </a:r>
                      <a:r>
                        <a:rPr lang="en-US" altLang="ko-KR" sz="1100" dirty="0">
                          <a:effectLst/>
                        </a:rPr>
                        <a:t>1</a:t>
                      </a:r>
                      <a:r>
                        <a:rPr lang="ko-KR" altLang="en-US" sz="1100" dirty="0">
                          <a:effectLst/>
                        </a:rPr>
                        <a:t>개월 이내의 기간을 정하여 출국을 금지할 수 있다</a:t>
                      </a:r>
                      <a:r>
                        <a:rPr lang="en-US" altLang="ko-KR" sz="1100" dirty="0">
                          <a:effectLst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  <a:effectLst/>
                        </a:rPr>
                        <a:t>, 1.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  <a:effectLst/>
                        </a:rPr>
                        <a:t>소재를 알 수 없어 기소중지결정이 된 사람 또는 도주 등 특별한 사유가 있어 수사진행이 어려운 사람</a:t>
                      </a:r>
                      <a:r>
                        <a:rPr lang="en-US" altLang="ko-KR" sz="1100" dirty="0">
                          <a:solidFill>
                            <a:srgbClr val="7030A0"/>
                          </a:solidFill>
                          <a:effectLst/>
                        </a:rPr>
                        <a:t>: 3</a:t>
                      </a:r>
                      <a:r>
                        <a:rPr lang="ko-KR" altLang="en-US" sz="1100" dirty="0">
                          <a:solidFill>
                            <a:srgbClr val="7030A0"/>
                          </a:solidFill>
                          <a:effectLst/>
                        </a:rPr>
                        <a:t>개월 이내</a:t>
                      </a:r>
                    </a:p>
                    <a:p>
                      <a:r>
                        <a:rPr lang="en-US" altLang="ko-KR" sz="1100" dirty="0">
                          <a:solidFill>
                            <a:srgbClr val="FF0000"/>
                          </a:solidFill>
                          <a:effectLst/>
                        </a:rPr>
                        <a:t>2.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  <a:effectLst/>
                        </a:rPr>
                        <a:t>기소중지결정이 된 경우로서 체포영장 또는 구속영장이 발부된 사람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7030A0"/>
                          </a:solidFill>
                          <a:effectLst/>
                        </a:rPr>
                        <a:t>영장 유효기간 이내 출국 금지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ko-KR" alt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외국인의 체류는 입국사증에 기재된 체류자격과 체류기간의 범위 내에서 가능하며</a:t>
            </a:r>
            <a:r>
              <a:rPr lang="en-US" altLang="ko-KR" sz="1400" dirty="0"/>
              <a:t>, </a:t>
            </a:r>
            <a:r>
              <a:rPr lang="ko-KR" altLang="en-US" sz="1400" dirty="0"/>
              <a:t>체류 중 여권 등 휴대 및 제시의 의무를 가짐</a:t>
            </a:r>
            <a:r>
              <a:rPr lang="en-US" altLang="ko-KR" sz="1400" dirty="0"/>
              <a:t>. </a:t>
            </a: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체류자격 이외의 활동을 하고자 할 때에는 법무부 장관의 허가를 받아야 함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r>
              <a:rPr lang="en-US" altLang="ko-KR" sz="1400" dirty="0"/>
              <a:t> </a:t>
            </a:r>
          </a:p>
          <a:p>
            <a:r>
              <a:rPr lang="ko-KR" altLang="en-US" sz="1400" dirty="0"/>
              <a:t>외국인의 정치적 활동은 원칙적으로 금지되며</a:t>
            </a:r>
            <a:r>
              <a:rPr lang="en-US" altLang="ko-KR" sz="1400" dirty="0"/>
              <a:t>, </a:t>
            </a:r>
            <a:r>
              <a:rPr lang="ko-KR" altLang="en-US" sz="1400" dirty="0"/>
              <a:t>공공의 안녕</a:t>
            </a:r>
            <a:r>
              <a:rPr lang="en-US" altLang="ko-KR" sz="1400" dirty="0"/>
              <a:t>․</a:t>
            </a:r>
            <a:r>
              <a:rPr lang="ko-KR" altLang="en-US" sz="1400" dirty="0"/>
              <a:t>질서 또는 대한민국의 중요한 이익을 위하여 필요한 경우 거소 또는 활동범위를 제한하거나 기타 필요한 준수사항을 정할 수 있다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또한 </a:t>
            </a:r>
            <a:r>
              <a:rPr lang="ko-KR" altLang="en-US" sz="1400" dirty="0">
                <a:solidFill>
                  <a:srgbClr val="FF0000"/>
                </a:solidFill>
              </a:rPr>
              <a:t>대한민국의 국적을 상실하거나 대한민국의 출생 또는 기타 사유로 인하여 체류자격을 가지지 못하고 체류하게 되는 외국인은 그 사유가 발생한 날로 </a:t>
            </a:r>
            <a:r>
              <a:rPr lang="ko-KR" altLang="en-US" sz="1400" dirty="0" err="1">
                <a:solidFill>
                  <a:srgbClr val="FF0000"/>
                </a:solidFill>
              </a:rPr>
              <a:t>부터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30</a:t>
            </a:r>
            <a:r>
              <a:rPr lang="ko-KR" altLang="en-US" sz="1400" dirty="0">
                <a:solidFill>
                  <a:srgbClr val="FF0000"/>
                </a:solidFill>
              </a:rPr>
              <a:t>일 이내에 체류자격을 받아야 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이를 받지 못하면 강제퇴거</a:t>
            </a:r>
            <a:r>
              <a:rPr lang="ko-KR" altLang="en-US" sz="1400" dirty="0"/>
              <a:t> 시킬 수 있다</a:t>
            </a:r>
            <a:r>
              <a:rPr lang="en-US" altLang="ko-KR" sz="1400" dirty="0"/>
              <a:t>. </a:t>
            </a: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외국인의 등록</a:t>
            </a:r>
          </a:p>
          <a:p>
            <a:pPr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대한민국에 </a:t>
            </a:r>
            <a:r>
              <a:rPr lang="en-US" altLang="ko-KR" sz="1400" dirty="0">
                <a:solidFill>
                  <a:srgbClr val="FF0000"/>
                </a:solidFill>
              </a:rPr>
              <a:t>90</a:t>
            </a:r>
            <a:r>
              <a:rPr lang="ko-KR" altLang="en-US" sz="1400" dirty="0">
                <a:solidFill>
                  <a:srgbClr val="FF0000"/>
                </a:solidFill>
              </a:rPr>
              <a:t>일을 초과</a:t>
            </a:r>
            <a:r>
              <a:rPr lang="ko-KR" altLang="en-US" sz="1400" dirty="0"/>
              <a:t>하여 체류하는 외국인에 대해서는 입국한 날로 </a:t>
            </a:r>
            <a:r>
              <a:rPr lang="ko-KR" altLang="en-US" sz="1400" dirty="0" err="1"/>
              <a:t>부터</a:t>
            </a:r>
            <a:r>
              <a:rPr lang="ko-KR" altLang="en-US" sz="1400" dirty="0"/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90</a:t>
            </a:r>
            <a:r>
              <a:rPr lang="ko-KR" altLang="en-US" sz="1400" dirty="0">
                <a:solidFill>
                  <a:srgbClr val="FF0000"/>
                </a:solidFill>
              </a:rPr>
              <a:t>일 이내에 </a:t>
            </a:r>
            <a:r>
              <a:rPr lang="ko-KR" altLang="en-US" sz="1400" dirty="0"/>
              <a:t>그의 </a:t>
            </a:r>
            <a:r>
              <a:rPr lang="ko-KR" altLang="en-US" sz="1400" dirty="0" err="1"/>
              <a:t>체류지를</a:t>
            </a:r>
            <a:r>
              <a:rPr lang="ko-KR" altLang="en-US" sz="1400" dirty="0"/>
              <a:t> 관할하는 지방출입국</a:t>
            </a:r>
            <a:r>
              <a:rPr lang="en-US" altLang="ko-KR" sz="1400" dirty="0"/>
              <a:t>·</a:t>
            </a:r>
            <a:r>
              <a:rPr lang="ko-KR" altLang="en-US" sz="1400" dirty="0"/>
              <a:t>외국인관서의 장에게 외국인등록을 하여야 한다</a:t>
            </a:r>
            <a:r>
              <a:rPr lang="en-US" altLang="ko-KR" sz="1400" dirty="0"/>
              <a:t>. 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2-3. </a:t>
            </a:r>
            <a:r>
              <a:rPr lang="ko-KR" altLang="en-US" sz="3600" dirty="0"/>
              <a:t>외국인의 체류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강제퇴거 대상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출입국관리법 제</a:t>
            </a:r>
            <a:r>
              <a:rPr lang="en-US" altLang="ko-KR" sz="1800" dirty="0">
                <a:solidFill>
                  <a:srgbClr val="FF0000"/>
                </a:solidFill>
              </a:rPr>
              <a:t>46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</a:t>
            </a:r>
            <a:r>
              <a:rPr lang="en-US" altLang="ko-KR" sz="1800" dirty="0"/>
              <a:t>1.</a:t>
            </a:r>
            <a:r>
              <a:rPr lang="ko-KR" altLang="en-US" sz="1800" dirty="0"/>
              <a:t> 유효한 여권 또는 사증 없이 입국한 사람</a:t>
            </a:r>
          </a:p>
          <a:p>
            <a:pPr marL="0" indent="0">
              <a:buNone/>
            </a:pPr>
            <a:r>
              <a:rPr lang="en-US" altLang="ko-KR" sz="1800" dirty="0"/>
              <a:t>2.</a:t>
            </a:r>
            <a:r>
              <a:rPr lang="ko-KR" altLang="en-US" sz="1800" dirty="0"/>
              <a:t> 허위초청 등의 행위로 입국한 외국인</a:t>
            </a:r>
          </a:p>
          <a:p>
            <a:pPr marL="0" indent="0">
              <a:buNone/>
            </a:pPr>
            <a:r>
              <a:rPr lang="en-US" altLang="ko-KR" sz="1800" dirty="0"/>
              <a:t>3.</a:t>
            </a:r>
            <a:r>
              <a:rPr lang="ko-KR" altLang="en-US" sz="1800" dirty="0"/>
              <a:t> 입국금지 사유가 입국 후에 발견되거나 발생한 사람</a:t>
            </a:r>
          </a:p>
          <a:p>
            <a:pPr marL="0" indent="0">
              <a:buNone/>
            </a:pPr>
            <a:r>
              <a:rPr lang="en-US" altLang="ko-KR" sz="1800" dirty="0"/>
              <a:t>4.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입출국</a:t>
            </a:r>
            <a:r>
              <a:rPr lang="ko-KR" altLang="en-US" sz="1800" dirty="0"/>
              <a:t> 심사규정 위반자</a:t>
            </a:r>
          </a:p>
          <a:p>
            <a:pPr marL="0" indent="0">
              <a:buNone/>
            </a:pPr>
            <a:r>
              <a:rPr lang="en-US" altLang="ko-KR" sz="1800" dirty="0"/>
              <a:t>5. </a:t>
            </a:r>
            <a:r>
              <a:rPr lang="ko-KR" altLang="en-US" sz="1800" dirty="0"/>
              <a:t>지방출입국</a:t>
            </a:r>
            <a:r>
              <a:rPr lang="en-US" altLang="ko-KR" sz="1800" dirty="0"/>
              <a:t>·</a:t>
            </a:r>
            <a:r>
              <a:rPr lang="ko-KR" altLang="en-US" sz="1800" dirty="0"/>
              <a:t>외국관서의 장이 붙인 허가조건을  위반한 사람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6.</a:t>
            </a:r>
            <a:r>
              <a:rPr lang="ko-KR" altLang="en-US" sz="1800" dirty="0"/>
              <a:t> 허가를 받지 아니하고 상륙한 사람</a:t>
            </a:r>
          </a:p>
          <a:p>
            <a:pPr marL="0" indent="0">
              <a:buNone/>
            </a:pPr>
            <a:r>
              <a:rPr lang="en-US" altLang="ko-KR" sz="1800" dirty="0"/>
              <a:t>7.</a:t>
            </a:r>
            <a:r>
              <a:rPr lang="ko-KR" altLang="en-US" sz="1800" dirty="0"/>
              <a:t> 지방출입국</a:t>
            </a:r>
            <a:r>
              <a:rPr lang="en-US" altLang="ko-KR" sz="1800" dirty="0"/>
              <a:t>·</a:t>
            </a:r>
            <a:r>
              <a:rPr lang="ko-KR" altLang="en-US" sz="1800" dirty="0"/>
              <a:t>외국인관서의 장 또는 출입국관리공무원이 붙인 허가조건을 위반한 사람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8.</a:t>
            </a:r>
            <a:r>
              <a:rPr lang="ko-KR" altLang="en-US" sz="1800" dirty="0"/>
              <a:t> </a:t>
            </a:r>
            <a:r>
              <a:rPr lang="ko-KR" altLang="en-US" sz="1600" dirty="0"/>
              <a:t>체류자격</a:t>
            </a:r>
            <a:r>
              <a:rPr lang="en-US" altLang="ko-KR" sz="1600" dirty="0"/>
              <a:t>, </a:t>
            </a:r>
            <a:r>
              <a:rPr lang="ko-KR" altLang="en-US" sz="1600" dirty="0"/>
              <a:t>체류기간</a:t>
            </a:r>
            <a:r>
              <a:rPr lang="en-US" altLang="ko-KR" sz="1600" dirty="0"/>
              <a:t>, </a:t>
            </a:r>
            <a:r>
              <a:rPr lang="ko-KR" altLang="en-US" sz="1600" dirty="0"/>
              <a:t>외국인 고용제한</a:t>
            </a:r>
            <a:r>
              <a:rPr lang="en-US" altLang="ko-KR" sz="1600" dirty="0"/>
              <a:t>, </a:t>
            </a:r>
            <a:r>
              <a:rPr lang="ko-KR" altLang="en-US" sz="1600" dirty="0"/>
              <a:t>체류자격외 활동</a:t>
            </a:r>
            <a:r>
              <a:rPr lang="en-US" altLang="ko-KR" sz="1600" dirty="0"/>
              <a:t>,</a:t>
            </a:r>
            <a:r>
              <a:rPr lang="ko-KR" altLang="en-US" sz="1600" dirty="0"/>
              <a:t> 체류자격 부여대상</a:t>
            </a:r>
            <a:r>
              <a:rPr lang="en-US" altLang="ko-KR" sz="1600" dirty="0"/>
              <a:t>, </a:t>
            </a:r>
            <a:r>
              <a:rPr lang="ko-KR" altLang="en-US" sz="1600" dirty="0"/>
              <a:t>체류자격 변경</a:t>
            </a:r>
            <a:r>
              <a:rPr lang="en-US" altLang="ko-KR" sz="1600" dirty="0"/>
              <a:t>, </a:t>
            </a:r>
            <a:r>
              <a:rPr lang="ko-KR" altLang="en-US" sz="1600" dirty="0"/>
              <a:t>체류자격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연장 등의 조건 위반자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9.</a:t>
            </a:r>
            <a:r>
              <a:rPr lang="ko-KR" altLang="en-US" sz="1800" dirty="0"/>
              <a:t> </a:t>
            </a:r>
            <a:r>
              <a:rPr lang="ko-KR" altLang="en-US" sz="1600" dirty="0"/>
              <a:t>허가를 받지 아니하고 근무처를 변경</a:t>
            </a:r>
            <a:r>
              <a:rPr lang="en-US" altLang="ko-KR" sz="1600" dirty="0"/>
              <a:t>·</a:t>
            </a:r>
            <a:r>
              <a:rPr lang="ko-KR" altLang="en-US" sz="1600" dirty="0"/>
              <a:t>추가하거나 외국인을 고용</a:t>
            </a:r>
            <a:r>
              <a:rPr lang="en-US" altLang="ko-KR" sz="1600" dirty="0"/>
              <a:t>·</a:t>
            </a:r>
            <a:r>
              <a:rPr lang="ko-KR" altLang="en-US" sz="1600" dirty="0"/>
              <a:t>알선한 사람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10.</a:t>
            </a:r>
            <a:r>
              <a:rPr lang="ko-KR" altLang="en-US" sz="1800" dirty="0"/>
              <a:t> 외국인 등록</a:t>
            </a:r>
            <a:r>
              <a:rPr lang="en-US" altLang="ko-KR" sz="1800" dirty="0"/>
              <a:t>, </a:t>
            </a:r>
            <a:r>
              <a:rPr lang="ko-KR" altLang="en-US" sz="1800" dirty="0"/>
              <a:t>거소 또는 활동범위의 제한 기타 준수사항을 위반한 자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11.</a:t>
            </a:r>
            <a:r>
              <a:rPr lang="ko-KR" altLang="en-US" sz="1800" dirty="0"/>
              <a:t> 유효한 여권을 가지고 출국하는 출입국항에서 출입국관리공무원의 출국심사를 받지 않는 사</a:t>
            </a:r>
            <a:endParaRPr lang="en-US" altLang="ko-KR" sz="1800" dirty="0"/>
          </a:p>
          <a:p>
            <a:pPr marL="0" indent="0">
              <a:buNone/>
            </a:pPr>
            <a:r>
              <a:rPr lang="ko-KR" altLang="en-US" sz="1800" dirty="0"/>
              <a:t>     람</a:t>
            </a:r>
            <a:r>
              <a:rPr lang="en-US" altLang="ko-KR" sz="1800" dirty="0"/>
              <a:t>(</a:t>
            </a:r>
            <a:r>
              <a:rPr lang="ko-KR" altLang="en-US" sz="1800" dirty="0"/>
              <a:t>유효한 여권을 소지하고 출국심사를 받을 의무 위반</a:t>
            </a:r>
            <a:r>
              <a:rPr lang="en-US" altLang="ko-KR" sz="1800" dirty="0"/>
              <a:t>)</a:t>
            </a:r>
          </a:p>
          <a:p>
            <a:pPr marL="0" indent="0">
              <a:buNone/>
            </a:pPr>
            <a:r>
              <a:rPr lang="en-US" altLang="ko-KR" sz="1800" dirty="0"/>
              <a:t>12.</a:t>
            </a:r>
            <a:r>
              <a:rPr lang="ko-KR" altLang="en-US" sz="1800" dirty="0"/>
              <a:t> 외국인등록 의무를 위반한 사람</a:t>
            </a:r>
          </a:p>
          <a:p>
            <a:pPr marL="0" indent="0">
              <a:buNone/>
            </a:pPr>
            <a:r>
              <a:rPr lang="en-US" altLang="ko-KR" sz="1800" dirty="0"/>
              <a:t>13. </a:t>
            </a:r>
            <a:r>
              <a:rPr lang="ko-KR" altLang="en-US" sz="1800" dirty="0"/>
              <a:t>금고 이상의 형을 선고받고 석방된 사람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14. </a:t>
            </a:r>
            <a:r>
              <a:rPr lang="ko-KR" altLang="en-US" sz="1800" dirty="0"/>
              <a:t>입국이 허가되지 않은 송환 대상 외국인</a:t>
            </a:r>
          </a:p>
          <a:p>
            <a:pPr marL="0" indent="0">
              <a:buNone/>
            </a:pPr>
            <a:r>
              <a:rPr lang="en-US" altLang="ko-KR" sz="1800" dirty="0"/>
              <a:t>15. </a:t>
            </a:r>
            <a:r>
              <a:rPr lang="ko-KR" altLang="en-US" sz="1800" dirty="0"/>
              <a:t>그 밖에 위의 규정에 준하는 사람으로서 </a:t>
            </a:r>
            <a:r>
              <a:rPr lang="ko-KR" altLang="en-US" sz="1800" dirty="0" err="1"/>
              <a:t>법무부령으로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정하는사람</a:t>
            </a:r>
            <a:endParaRPr lang="ko-KR" altLang="en-US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4871" y="61433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외국인의 강제퇴거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780766"/>
              </p:ext>
            </p:extLst>
          </p:nvPr>
        </p:nvGraphicFramePr>
        <p:xfrm>
          <a:off x="714348" y="1857364"/>
          <a:ext cx="7658100" cy="4429156"/>
        </p:xfrm>
        <a:graphic>
          <a:graphicData uri="http://schemas.openxmlformats.org/drawingml/2006/table">
            <a:tbl>
              <a:tblPr/>
              <a:tblGrid>
                <a:gridCol w="1257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33603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외국인의 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권리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공법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公法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상의 권리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040" marR="63500" indent="-1295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일반적으로 참정권인 선거권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피선거권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공무담임권 등과 생활권인 근로의 권리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교육을 받을 권리 등은 인정되지 않는다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5740" marR="63500" indent="-1422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일반적으로 자유권인 신체의 자유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종교의 자유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언론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출판의 자유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통신의 자유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학문의 자유 등과 재판청구권인 민사재판청구권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형사재판청구권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행정재판청구권 등은 인정된다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5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사법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私法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상의 권리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사법상의 권리에 있어서 국가의 안전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공공의 질서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국가의 중대이익 등에 관련되는 재산권 및 직업은 외국인이 향유할 수 없다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예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항공기 및 선박소유권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광업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어업권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도선사가 되는 권리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변호사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공증인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국책은행의 주주가 되는 권리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54805" cy="93978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외국인의 권리와 의무</a:t>
            </a:r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771378"/>
              </p:ext>
            </p:extLst>
          </p:nvPr>
        </p:nvGraphicFramePr>
        <p:xfrm>
          <a:off x="428596" y="1428736"/>
          <a:ext cx="8286808" cy="5135690"/>
        </p:xfrm>
        <a:graphic>
          <a:graphicData uri="http://schemas.openxmlformats.org/drawingml/2006/table">
            <a:tbl>
              <a:tblPr/>
              <a:tblGrid>
                <a:gridCol w="1099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7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908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외국인의 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의무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① 외국인은 특권을 인정받은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외교사절 등을 제외하고는 원칙적으로 내국인과 동일한 의무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를 갖는다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외국인도 내국인과 마찬가지로 경찰권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과 세권 및 재판권에 복종할 의무를 갖는다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9870" marR="63500" indent="-1663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② 외국인은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병역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교육의 의무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사회보장 가입의무 등 신분상의 의무는 부담하지 않는 것이 원칙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수해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유행병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폭행에 있어서의 비상경찰적인 의무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전시의 방공활동의 의무 등은 국민과 마찬가지로 부과된다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③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내국인과 별도로 외국인만이 부담하는 의무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7030A0"/>
                          </a:solidFill>
                          <a:latin typeface="-윤고딕110"/>
                        </a:rPr>
                        <a:t>외국인 등록 의무</a:t>
                      </a:r>
                    </a:p>
                    <a:p>
                      <a:pPr marL="337820" marR="63500" indent="-2743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외국인은 입국한 날부터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90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일을 초과하여 대한민국에 체류하게 되는 경우에는 대통령령이 정하는 바에 따라 입국한 날부터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90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일 이내에 그의 체류지를 관할하는 출입국관리사무소장 또는 출장소장에게 외국인등록을 하여야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출입국관리법 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30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330200" marR="63500" indent="-2667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그러나 ㉠ 외교관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영사관 및 그 가족과 수행원 ㉡ 대한민국 정부가 승인 한 외국정부 또는 국제기구의 공무를 수행하는 자와 그 가족 및 구성원 ㉢ 대한민국 정부와의 협정에 의하여 외교관 또는 영사와 유사한 특권과 면제를 누리는 자와 그 가족은 예외로 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출입국관리법 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31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</a:p>
                    <a:p>
                      <a:pPr marL="330200" marR="63500" indent="-2667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지방적 구제</a:t>
                      </a:r>
                      <a:r>
                        <a:rPr lang="en-US" altLang="ko-KR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국내적 구제</a:t>
                      </a:r>
                      <a:r>
                        <a:rPr lang="en-US" altLang="ko-KR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의 원칙에 대한 의무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외국인은 그가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체류국의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행위에 의해 입은 손해에 대해 자국의 외교적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보호권에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의한 보호의 호소 이전에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체류국의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국내법에 따른 구제절차를 지켜야 함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,한컴돋움"/>
                      </a:endParaRPr>
                    </a:p>
                    <a:p>
                      <a:pPr marL="330200" marR="63500" indent="-2667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7030A0"/>
                          </a:solidFill>
                          <a:latin typeface="-윤고딕110,한컴돋움"/>
                        </a:rPr>
                        <a:t>추방의 원인이 되는 행위를 하지 않을 의무</a:t>
                      </a:r>
                      <a:endParaRPr lang="ko-KR" altLang="en-US" sz="1400" b="0" i="0" spc="50" dirty="0">
                        <a:solidFill>
                          <a:srgbClr val="7030A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외국인의 권리와 의무</a:t>
            </a: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42910" y="1643050"/>
          <a:ext cx="7929618" cy="4500593"/>
        </p:xfrm>
        <a:graphic>
          <a:graphicData uri="http://schemas.openxmlformats.org/drawingml/2006/table">
            <a:tbl>
              <a:tblPr/>
              <a:tblGrid>
                <a:gridCol w="86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8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28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외교사절의 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외교사절이란 파견국을 대표하여 외교교섭을 하고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자국민을 보호하며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주재국의 정세를 살피어 본국에 보고하는 등 정치적 임무를 수행하기 위하여 외국에 파견되는 기관을 말한다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외교사절은 접수국과의 우호관계를 증진하고 경제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문화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과학 등 협력관계를 증진시키는 기능을 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99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외교사절의 종류와 계급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상임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사절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접수국에 상주하며 외교관계를 처리하는 외교사절로 대사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공사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대리공사의 계급이 있다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임시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사절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특정한 외교교섭이나 국제회의 참석 또는 조약체결을 위해 일시적으로 파견하는 </a:t>
                      </a:r>
                      <a:r>
                        <a:rPr lang="ko-KR" altLang="en-US" sz="1500" b="0" i="0" spc="50" dirty="0">
                          <a:solidFill>
                            <a:srgbClr val="7030A0"/>
                          </a:solidFill>
                          <a:latin typeface="-윤고딕110"/>
                        </a:rPr>
                        <a:t>사무사절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과 외국의 축전 또는 의식에 국가대표로 파견되는 </a:t>
                      </a:r>
                      <a:r>
                        <a:rPr lang="ko-KR" altLang="en-US" sz="1500" b="0" i="0" spc="50" dirty="0">
                          <a:solidFill>
                            <a:srgbClr val="7030A0"/>
                          </a:solidFill>
                          <a:latin typeface="-윤고딕110"/>
                        </a:rPr>
                        <a:t>예의사절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있다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1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외교사절에 관한 국제법상의 규율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외교사절에 관한 국제법상의 규율은 국제관습법으로 존재해왔으나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1961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500" b="0" i="0" spc="50" dirty="0">
                          <a:solidFill>
                            <a:srgbClr val="7030A0"/>
                          </a:solidFill>
                          <a:latin typeface="-윤고딕110"/>
                        </a:rPr>
                        <a:t>외교관계에 관한 비엔나협약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체결됨으로써 명문화되었다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4-1. </a:t>
            </a:r>
            <a:r>
              <a:rPr lang="ko-KR" altLang="en-US" sz="3600" dirty="0"/>
              <a:t>외교사절 </a:t>
            </a:r>
            <a:r>
              <a:rPr lang="en-US" altLang="ko-KR" sz="3600" dirty="0"/>
              <a:t>- </a:t>
            </a:r>
            <a:r>
              <a:rPr lang="ko-KR" altLang="en-US" sz="3600" dirty="0"/>
              <a:t>의의</a:t>
            </a: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외교사절의 파견</a:t>
            </a:r>
          </a:p>
          <a:p>
            <a:pPr>
              <a:buNone/>
            </a:pPr>
            <a:r>
              <a:rPr lang="ko-KR" altLang="en-US" sz="1800" dirty="0"/>
              <a:t>  ① </a:t>
            </a:r>
            <a:r>
              <a:rPr lang="ko-KR" altLang="en-US" sz="1800" dirty="0" err="1"/>
              <a:t>아그레망의</a:t>
            </a:r>
            <a:r>
              <a:rPr lang="ko-KR" altLang="en-US" sz="1800" dirty="0"/>
              <a:t> 요청 및 접수</a:t>
            </a:r>
          </a:p>
          <a:p>
            <a:pPr>
              <a:buNone/>
            </a:pPr>
            <a:r>
              <a:rPr lang="en-US" altLang="ko-KR" sz="1800" dirty="0"/>
              <a:t>  ② </a:t>
            </a:r>
            <a:r>
              <a:rPr lang="ko-KR" altLang="en-US" sz="1800" dirty="0"/>
              <a:t>외교사절 임명 및 신임장 수여와 접수국에 파견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외교사절의 접수</a:t>
            </a:r>
          </a:p>
          <a:p>
            <a:pPr>
              <a:buNone/>
            </a:pPr>
            <a:r>
              <a:rPr lang="ko-KR" altLang="en-US" sz="1800" dirty="0"/>
              <a:t> </a:t>
            </a:r>
            <a:r>
              <a:rPr lang="en-US" altLang="ko-KR" sz="1800" dirty="0"/>
              <a:t>: </a:t>
            </a:r>
            <a:r>
              <a:rPr lang="ko-KR" altLang="en-US" sz="1800" dirty="0"/>
              <a:t>외교사절이 접수국에 신임장 정본을 제출하여 정식 접수되었을 때부터 외교사절의 자격이 인정되고 직무를 개시할 수 있다</a:t>
            </a:r>
            <a:r>
              <a:rPr lang="en-US" altLang="ko-KR" sz="1800" dirty="0"/>
              <a:t>(※ </a:t>
            </a:r>
            <a:r>
              <a:rPr lang="ko-KR" altLang="en-US" sz="1800" dirty="0"/>
              <a:t>외교특권은 </a:t>
            </a:r>
            <a:r>
              <a:rPr lang="ko-KR" altLang="en-US" sz="1800" dirty="0" err="1"/>
              <a:t>입국시부터</a:t>
            </a:r>
            <a:r>
              <a:rPr lang="ko-KR" altLang="en-US" sz="1800" dirty="0"/>
              <a:t> 인정된다</a:t>
            </a:r>
            <a:r>
              <a:rPr lang="en-US" altLang="ko-KR" sz="1800" dirty="0"/>
              <a:t>).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4871" y="61433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외교사절의 파견과 접수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582844"/>
              </p:ext>
            </p:extLst>
          </p:nvPr>
        </p:nvGraphicFramePr>
        <p:xfrm>
          <a:off x="642910" y="1785926"/>
          <a:ext cx="8143932" cy="4217247"/>
        </p:xfrm>
        <a:graphic>
          <a:graphicData uri="http://schemas.openxmlformats.org/drawingml/2006/table">
            <a:tbl>
              <a:tblPr/>
              <a:tblGrid>
                <a:gridCol w="85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5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신체의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불가침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5580" marR="63500" indent="-1320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외교사절의 신체는 불가침이며 신체의 불가침에는 생명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신체의 안전뿐만  아니라 신체의 자유까지도 포함된다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외교관은 어떠한 형태의 체포 또는 구금도 당하지 아니한다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정당방위나 긴급피난은 외교관에 대해서도 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7010" marR="63500" indent="-1435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우리 형법은 대한민국에 체재하는 외국사절에 대한 폭행이나 협박 등의 죄에 대하여 일반범죄보다 가중하여 처벌하는 규정을 두고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형법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107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,108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2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관사의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불가침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09550" marR="63500" indent="-1460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외교사절의 공관 및 관사는 불가침이다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외교관의 개인주택도 불가침이다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소유 또는 임차를 불문하며 관사는 본건물 뿐만 아니라 부속건물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정원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차고 등을 포함한다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관사에 대한 불가침에 준하여 외교사절의 승용차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보트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비행기 등 교통수단도 불가침의 특권을 갖는다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4470" marR="63500" indent="-1409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접수국의 관리는 외교사절의 요구나 동의 없이는 출입할 수 없다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화재나 전염병발생 등 긴급을 요하는 경우에는 동의 없이도 출입할 수 있다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공관의 범죄인 비호권은 인정되지 않는다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9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문서의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불가침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63500" indent="-1270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외교공관 및 외교사절의 문서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공문서 및 사문서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는 언제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어디서나 불가침이며 수색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검열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압수되거나 그 제시가 요구되지 아니한다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심지어 외교단절의 경우에도 접수국은 문서의 불가침권을 존중하고 보호해야 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3040" marR="63500" indent="-1295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문서가 간첩행위의 서증인 경우 또는 사절과 동일한 국적의 간첩이 주재국에서 절취 또는 복사한 문서로서 그것을 접수국이 입수한 경우에는 불가침권을 상실한다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외교사절의 특권과 면제 </a:t>
            </a:r>
            <a:r>
              <a:rPr lang="en-US" altLang="ko-KR" sz="3200" dirty="0"/>
              <a:t>– (1) </a:t>
            </a:r>
            <a:r>
              <a:rPr lang="ko-KR" altLang="en-US" sz="3200" dirty="0"/>
              <a:t>불가침권</a:t>
            </a:r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86591"/>
              </p:ext>
            </p:extLst>
          </p:nvPr>
        </p:nvGraphicFramePr>
        <p:xfrm>
          <a:off x="857224" y="1785926"/>
          <a:ext cx="8001056" cy="4518074"/>
        </p:xfrm>
        <a:graphic>
          <a:graphicData uri="http://schemas.openxmlformats.org/drawingml/2006/table">
            <a:tbl>
              <a:tblPr/>
              <a:tblGrid>
                <a:gridCol w="1265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5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06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형사재판권의 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85420" marR="63500" indent="-1219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외교사절은 접수국의 형사재판관할권으로부터 면제된다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외교관은 어떠한 경우에도 체포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구금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소추 또는 처벌되지 않는데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이는 공무수행 중에 행하여진 행위에 대해서 뿐만 아니라 개인자격으로 행한 행위에 대해서도 그러하다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1770" marR="63500" indent="-1282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 중대한 위법행위를 한 때에는 ‘기피인물’ 또는 ‘비우호적인 인물’로 선언하여 소환을 요구하거나 추방 등의 조치를 취할 수 있으며 긴급한 필요가 있는 경우에는 일시적으로 신체의 자유를 구속할 수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494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민사재판권의 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85420" marR="63500" indent="-1219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외교사절은 원칙적으로 접수국의 민사재판으로부터 면제된다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외교사절에 대한 민사소송을 접수국의 재판소에 제기할 수 없고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접수국의 재판소는 이를 수리할 수 없다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85420" marR="63500" indent="-1219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그러나 그 면제의 범위는 형사재판권에 비하여 매우 제한적이다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자진출소와 응소의 경우 또는 개인의 부동산영업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손해배상 등에 관한 소송은 재판할 수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29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증언의무로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부터의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08280" marR="63500" indent="-1447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외교사절은 접수국 내에서 형사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민사 또는 행정재판과 관련하여 재판정에 출석하여 증언할 의무가 없다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재판정뿐만 아니라 공관에서도 증언할 의무가 없다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4310" marR="63500" indent="-1308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그러나 자발적인 증언은 할 수 있으며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당사자로서의 증언은 면제되지 않는다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외교사절의 특권과 면제 </a:t>
            </a:r>
            <a:r>
              <a:rPr lang="en-US" altLang="ko-KR" sz="3200" dirty="0"/>
              <a:t>– (2) </a:t>
            </a:r>
            <a:r>
              <a:rPr lang="ko-KR" altLang="en-US" sz="3200" dirty="0"/>
              <a:t>치외법권</a:t>
            </a: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928662" y="1857364"/>
          <a:ext cx="7358113" cy="4000528"/>
        </p:xfrm>
        <a:graphic>
          <a:graphicData uri="http://schemas.openxmlformats.org/drawingml/2006/table">
            <a:tbl>
              <a:tblPr/>
              <a:tblGrid>
                <a:gridCol w="1164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3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57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과세권의 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외교사절은 원칙적으로 접수국의 과세권으로부터 면제되므로 인적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물적 또는 국세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지방세를 불문하고 조세로부터 면제된다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endParaRPr lang="ko-KR" altLang="en-US" sz="16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85420" marR="63500" indent="-1219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간접세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사절의 사유 부동산에 관한 조세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사용료 등에 관해서는 면제되지 않는다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6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70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역무의 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외교사절은 접수국의 모든 개인적 역무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공적 역무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징발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군사상의 기부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숙사제공 등과 관련된 군사적 의무로부터 면제된다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1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경찰권의 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외교사절은 접수국의 경찰권으로부터 면제된다는 것이 통설이다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경찰의 명령이나 규칙은 외교사절을 구속하지 않는다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외교사절이 접수국의 경찰규칙에 위반하는 경우에는 접수국은 파견국에 대하여 소환을 요구하거나 외교사절에 대하여 퇴거를 요구할 수 있다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외교사절의 특권과 면제 </a:t>
            </a:r>
            <a:r>
              <a:rPr lang="en-US" altLang="ko-KR" sz="3200" dirty="0"/>
              <a:t>– (2) </a:t>
            </a:r>
            <a:r>
              <a:rPr lang="ko-KR" altLang="en-US" sz="3200" dirty="0"/>
              <a:t>치외법권</a:t>
            </a:r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785786" y="1857364"/>
          <a:ext cx="7572428" cy="4214841"/>
        </p:xfrm>
        <a:graphic>
          <a:graphicData uri="http://schemas.openxmlformats.org/drawingml/2006/table">
            <a:tbl>
              <a:tblPr/>
              <a:tblGrid>
                <a:gridCol w="973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8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14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물적범위</a:t>
                      </a:r>
                      <a:endParaRPr lang="ko-KR" altLang="en-US" sz="15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공적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公的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행위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접수국의 재판관할권 자체로부터의 면제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사적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私的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행위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재판관할권 행사로부터의 면제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79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인적범위</a:t>
                      </a:r>
                      <a:endParaRPr lang="ko-KR" altLang="en-US" sz="15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㉠ 외교사절 및 그 가족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㉡ 외교직원</a:t>
                      </a: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㉢ 사무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기술직원 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접수국의 국민이 아니거나 접수국에 영주하는 사람이 아닌 한 원칙적으로 외교관과 동일한 특권과 면제가 부여된다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5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㉣ 역무직원 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접수국의 국민이 아니거나 접수국에 영주하지 않는 경우에는 공적행위에 대해서만 면제가 부여된다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5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9710" marR="63500" indent="-1562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㉤ 개인적 사용인 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접수국의 국민이 아니거나 접수국에 영주하지 않는 경우에 한하여 급료에 대한 조세만이 면제되며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밖의 분야에서의 외교특권의 면제는 접수국의 재량에 의한다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5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42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시간적</a:t>
                      </a:r>
                      <a:endParaRPr lang="en-US" altLang="ko-KR" sz="15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범위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외교특권이 부여되는 시점은 접수국의 영역 내로 들어간 때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입국시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그리고 이미 접수국의 영역 내에 있는 상태에서 임명된 때에는 그 임명이 접수국에 통고된 때이다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4-3. </a:t>
            </a:r>
            <a:r>
              <a:rPr lang="ko-KR" altLang="en-US" sz="3200" dirty="0"/>
              <a:t>외교사절의 특권과 면제 </a:t>
            </a:r>
            <a:r>
              <a:rPr lang="en-US" altLang="ko-KR" sz="3200" dirty="0"/>
              <a:t>– </a:t>
            </a:r>
            <a:r>
              <a:rPr lang="en-US" altLang="ko-KR" sz="2000" dirty="0"/>
              <a:t>(3) </a:t>
            </a:r>
            <a:r>
              <a:rPr lang="ko-KR" altLang="en-US" sz="2000" dirty="0"/>
              <a:t>특권향유의 범위</a:t>
            </a:r>
          </a:p>
        </p:txBody>
      </p:sp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국제조직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다수의 국가가 조약이라는 형태의 자발적 합의에 의하여 결합된 국제적 단체로서</a:t>
            </a:r>
            <a:r>
              <a:rPr lang="en-US" altLang="ko-KR" sz="1600" dirty="0"/>
              <a:t>, </a:t>
            </a:r>
            <a:r>
              <a:rPr lang="ko-KR" altLang="en-US" sz="1600" dirty="0"/>
              <a:t>상설적 기관을 갖고 일정한 자치능력과 국가 간의 협조기능을 가진 국제법상의 </a:t>
            </a:r>
            <a:r>
              <a:rPr lang="ko-KR" altLang="en-US" sz="1600" dirty="0" err="1"/>
              <a:t>법인격체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국제연합</a:t>
            </a:r>
            <a:r>
              <a:rPr lang="en-US" altLang="ko-KR" sz="1600" dirty="0">
                <a:solidFill>
                  <a:srgbClr val="FF0000"/>
                </a:solidFill>
              </a:rPr>
              <a:t>(United Nations)</a:t>
            </a:r>
            <a:r>
              <a:rPr lang="ko-KR" altLang="en-US" sz="1600" dirty="0">
                <a:solidFill>
                  <a:srgbClr val="FF0000"/>
                </a:solidFill>
              </a:rPr>
              <a:t>의 목적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국제평화와</a:t>
            </a:r>
            <a:r>
              <a:rPr lang="en-US" altLang="ko-KR" sz="1600" dirty="0"/>
              <a:t> </a:t>
            </a:r>
            <a:r>
              <a:rPr lang="ko-KR" altLang="en-US" sz="1600" dirty="0"/>
              <a:t>안전의 유지 및 이러한 목적 달성을 위한 집단적 강제조치와 분쟁의 평화적 해결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국가 간 우호관계의 촉진과 세계평화의 강화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경제적</a:t>
            </a:r>
            <a:r>
              <a:rPr lang="en-US" altLang="ko-KR" sz="1600" dirty="0"/>
              <a:t>, </a:t>
            </a:r>
            <a:r>
              <a:rPr lang="ko-KR" altLang="en-US" sz="1600" dirty="0"/>
              <a:t>사회적</a:t>
            </a:r>
            <a:r>
              <a:rPr lang="en-US" altLang="ko-KR" sz="1600" dirty="0"/>
              <a:t>,</a:t>
            </a:r>
            <a:r>
              <a:rPr lang="ko-KR" altLang="en-US" sz="1600" dirty="0"/>
              <a:t> 문화적</a:t>
            </a:r>
            <a:r>
              <a:rPr lang="en-US" altLang="ko-KR" sz="1600" dirty="0"/>
              <a:t>, </a:t>
            </a:r>
            <a:r>
              <a:rPr lang="ko-KR" altLang="en-US" sz="1600" dirty="0"/>
              <a:t>인도적 목적을 위한 국제협력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공동목적 달성을 위한 국가간 조정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국제연합의 주요기구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총회 </a:t>
            </a:r>
            <a:r>
              <a:rPr lang="en-US" altLang="ko-KR" sz="1600" dirty="0"/>
              <a:t>: </a:t>
            </a:r>
            <a:r>
              <a:rPr lang="ko-KR" altLang="en-US" sz="1600" dirty="0"/>
              <a:t>최고 감독 및 의결기관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안전보장이사회 </a:t>
            </a:r>
            <a:r>
              <a:rPr lang="en-US" altLang="ko-KR" sz="1600" dirty="0"/>
              <a:t>: 5</a:t>
            </a:r>
            <a:r>
              <a:rPr lang="ko-KR" altLang="en-US" sz="1600" dirty="0"/>
              <a:t>개의 상임이사국</a:t>
            </a:r>
            <a:r>
              <a:rPr lang="en-US" altLang="ko-KR" sz="1600" dirty="0"/>
              <a:t>(</a:t>
            </a:r>
            <a:r>
              <a:rPr lang="ko-KR" altLang="en-US" sz="1600" dirty="0"/>
              <a:t>미</a:t>
            </a:r>
            <a:r>
              <a:rPr lang="en-US" altLang="ko-KR" sz="1600" dirty="0"/>
              <a:t>, </a:t>
            </a:r>
            <a:r>
              <a:rPr lang="ko-KR" altLang="en-US" sz="1600" dirty="0"/>
              <a:t>영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프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러</a:t>
            </a:r>
            <a:r>
              <a:rPr lang="en-US" altLang="ko-KR" sz="1600" dirty="0"/>
              <a:t>, </a:t>
            </a:r>
            <a:r>
              <a:rPr lang="ko-KR" altLang="en-US" sz="1600" dirty="0"/>
              <a:t>중</a:t>
            </a:r>
            <a:r>
              <a:rPr lang="en-US" altLang="ko-KR" sz="1600" dirty="0"/>
              <a:t>)</a:t>
            </a:r>
            <a:r>
              <a:rPr lang="ko-KR" altLang="en-US" sz="1600" dirty="0"/>
              <a:t>과 </a:t>
            </a:r>
            <a:r>
              <a:rPr lang="en-US" altLang="ko-KR" sz="1600" dirty="0"/>
              <a:t>10</a:t>
            </a:r>
            <a:r>
              <a:rPr lang="ko-KR" altLang="en-US" sz="1600" dirty="0"/>
              <a:t>개의 </a:t>
            </a:r>
            <a:r>
              <a:rPr lang="ko-KR" altLang="en-US" sz="1600" dirty="0" err="1"/>
              <a:t>비상임국으로</a:t>
            </a:r>
            <a:r>
              <a:rPr lang="ko-KR" altLang="en-US" sz="1600" dirty="0"/>
              <a:t> 구성되며</a:t>
            </a:r>
            <a:r>
              <a:rPr lang="en-US" altLang="ko-KR" sz="1600" dirty="0"/>
              <a:t>, </a:t>
            </a:r>
            <a:r>
              <a:rPr lang="ko-KR" altLang="en-US" sz="1600" dirty="0"/>
              <a:t>이것의 결정이 법적 구속력을 가짐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국제사법재판소 </a:t>
            </a:r>
            <a:r>
              <a:rPr lang="en-US" altLang="ko-KR" sz="1600" dirty="0"/>
              <a:t>: </a:t>
            </a:r>
            <a:r>
              <a:rPr lang="ko-KR" altLang="en-US" sz="1600" dirty="0"/>
              <a:t>국가간의 분쟁을 법적으로 해결</a:t>
            </a:r>
            <a:r>
              <a:rPr lang="en-US" altLang="ko-KR" sz="1600" dirty="0"/>
              <a:t>(</a:t>
            </a:r>
            <a:r>
              <a:rPr lang="ko-KR" altLang="en-US" sz="1600" dirty="0"/>
              <a:t>구속력을 가지며</a:t>
            </a:r>
            <a:r>
              <a:rPr lang="en-US" altLang="ko-KR" sz="1600" dirty="0"/>
              <a:t>, </a:t>
            </a:r>
            <a:r>
              <a:rPr lang="ko-KR" altLang="en-US" sz="1600" dirty="0"/>
              <a:t>판결 </a:t>
            </a:r>
            <a:r>
              <a:rPr lang="ko-KR" altLang="en-US" sz="1600" dirty="0" err="1"/>
              <a:t>미이행시</a:t>
            </a:r>
            <a:r>
              <a:rPr lang="ko-KR" altLang="en-US" sz="1600" dirty="0"/>
              <a:t> 안보리에서 적절한 조치를 취함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사무국 </a:t>
            </a:r>
            <a:r>
              <a:rPr lang="en-US" altLang="ko-KR" sz="1600" dirty="0"/>
              <a:t>: </a:t>
            </a:r>
            <a:r>
              <a:rPr lang="ko-KR" altLang="en-US" sz="1600" dirty="0"/>
              <a:t>사무에 관한 행정적 기능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5-1. </a:t>
            </a:r>
            <a:r>
              <a:rPr lang="ko-KR" altLang="en-US" sz="3600" dirty="0"/>
              <a:t>국제기구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국제통화기금</a:t>
            </a:r>
            <a:r>
              <a:rPr lang="en-US" altLang="ko-KR" sz="1400" dirty="0">
                <a:solidFill>
                  <a:srgbClr val="FF0000"/>
                </a:solidFill>
              </a:rPr>
              <a:t>(IMF) </a:t>
            </a:r>
            <a:r>
              <a:rPr lang="en-US" altLang="ko-KR" sz="1400" dirty="0"/>
              <a:t>: </a:t>
            </a:r>
            <a:r>
              <a:rPr lang="ko-KR" altLang="en-US" sz="1400" dirty="0"/>
              <a:t>외환상의 무역장애를 제거하고 가입국의 출자로서 국제수지의 불균형을 조절할 것을 목적으로 함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국제부흥개발은행</a:t>
            </a:r>
            <a:r>
              <a:rPr lang="en-US" altLang="ko-KR" sz="1400" dirty="0">
                <a:solidFill>
                  <a:srgbClr val="FF0000"/>
                </a:solidFill>
              </a:rPr>
              <a:t>(IBRD)</a:t>
            </a:r>
            <a:r>
              <a:rPr lang="en-US" altLang="ko-KR" sz="1400" dirty="0"/>
              <a:t> : </a:t>
            </a:r>
            <a:r>
              <a:rPr lang="ko-KR" altLang="en-US" sz="1400" dirty="0"/>
              <a:t>경제부흥과 후진국의 산업개발을 위한 보증</a:t>
            </a:r>
            <a:r>
              <a:rPr lang="en-US" altLang="ko-KR" sz="1400" dirty="0"/>
              <a:t>, </a:t>
            </a:r>
            <a:r>
              <a:rPr lang="ko-KR" altLang="en-US" sz="1400" dirty="0"/>
              <a:t>또는 투자촉진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국제식량농업기구</a:t>
            </a:r>
            <a:r>
              <a:rPr lang="en-US" altLang="ko-KR" sz="1400" dirty="0">
                <a:solidFill>
                  <a:srgbClr val="FF0000"/>
                </a:solidFill>
              </a:rPr>
              <a:t>(FAO) </a:t>
            </a:r>
            <a:r>
              <a:rPr lang="en-US" altLang="ko-KR" sz="1400" dirty="0"/>
              <a:t>: </a:t>
            </a:r>
            <a:r>
              <a:rPr lang="ko-KR" altLang="en-US" sz="1400" dirty="0"/>
              <a:t>식량 및 농산물의 생산 및 분배의 능률 개선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국제연합교육문화과학기구</a:t>
            </a:r>
            <a:r>
              <a:rPr lang="en-US" altLang="ko-KR" sz="1400" dirty="0">
                <a:solidFill>
                  <a:srgbClr val="FF0000"/>
                </a:solidFill>
              </a:rPr>
              <a:t>(UNESCO) </a:t>
            </a:r>
            <a:r>
              <a:rPr lang="en-US" altLang="ko-KR" sz="1400" dirty="0"/>
              <a:t>: </a:t>
            </a:r>
            <a:r>
              <a:rPr lang="ko-KR" altLang="en-US" sz="1400" dirty="0"/>
              <a:t>국가 상호간의 교육문화의 보급과 세계적 문화유산의 보호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국제노동기구</a:t>
            </a:r>
            <a:r>
              <a:rPr lang="en-US" altLang="ko-KR" sz="1400" dirty="0">
                <a:solidFill>
                  <a:srgbClr val="FF0000"/>
                </a:solidFill>
              </a:rPr>
              <a:t>(ILO) </a:t>
            </a:r>
            <a:r>
              <a:rPr lang="en-US" altLang="ko-KR" sz="1400" dirty="0"/>
              <a:t>: </a:t>
            </a:r>
            <a:r>
              <a:rPr lang="ko-KR" altLang="en-US" sz="1400" dirty="0"/>
              <a:t>노동조건의 개선</a:t>
            </a:r>
            <a:r>
              <a:rPr lang="en-US" altLang="ko-KR" sz="1400" dirty="0"/>
              <a:t>, </a:t>
            </a:r>
            <a:r>
              <a:rPr lang="ko-KR" altLang="en-US" sz="1400" dirty="0"/>
              <a:t>노동자의 이익보호 및 생활수준 향상</a:t>
            </a:r>
            <a:r>
              <a:rPr lang="en-US" altLang="ko-KR" sz="1400" dirty="0"/>
              <a:t>, </a:t>
            </a:r>
            <a:r>
              <a:rPr lang="ko-KR" altLang="en-US" sz="1400" dirty="0"/>
              <a:t>완전고용</a:t>
            </a:r>
            <a:r>
              <a:rPr lang="en-US" altLang="ko-KR" sz="1400" dirty="0"/>
              <a:t>, </a:t>
            </a:r>
            <a:r>
              <a:rPr lang="ko-KR" altLang="en-US" sz="1400" dirty="0"/>
              <a:t>단체교섭권의 승인 등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세계보건기구</a:t>
            </a:r>
            <a:r>
              <a:rPr lang="en-US" altLang="ko-KR" sz="1400" dirty="0">
                <a:solidFill>
                  <a:srgbClr val="FF0000"/>
                </a:solidFill>
              </a:rPr>
              <a:t>(WHO)</a:t>
            </a:r>
            <a:r>
              <a:rPr lang="en-US" altLang="ko-KR" sz="1400" dirty="0"/>
              <a:t> : </a:t>
            </a:r>
            <a:r>
              <a:rPr lang="ko-KR" altLang="en-US" sz="1400" dirty="0"/>
              <a:t>인류의 건강실현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국제민간항공기구</a:t>
            </a:r>
            <a:r>
              <a:rPr lang="en-US" altLang="ko-KR" sz="1400" dirty="0">
                <a:solidFill>
                  <a:srgbClr val="FF0000"/>
                </a:solidFill>
              </a:rPr>
              <a:t>(ICAO) </a:t>
            </a:r>
            <a:r>
              <a:rPr lang="en-US" altLang="ko-KR" sz="1400" dirty="0"/>
              <a:t>: </a:t>
            </a:r>
            <a:r>
              <a:rPr lang="ko-KR" altLang="en-US" sz="1400" dirty="0"/>
              <a:t>국제민간항공의</a:t>
            </a:r>
            <a:r>
              <a:rPr lang="en-US" altLang="ko-KR" sz="1400" dirty="0"/>
              <a:t> </a:t>
            </a:r>
            <a:r>
              <a:rPr lang="ko-KR" altLang="en-US" sz="1400" dirty="0"/>
              <a:t>안전하고 </a:t>
            </a:r>
            <a:r>
              <a:rPr lang="ko-KR" altLang="en-US" sz="1400" dirty="0" err="1"/>
              <a:t>질서있는</a:t>
            </a:r>
            <a:r>
              <a:rPr lang="ko-KR" altLang="en-US" sz="1400" dirty="0"/>
              <a:t> 발전과 국제항공운송업의 기회균등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국제해사기구</a:t>
            </a:r>
            <a:r>
              <a:rPr lang="en-US" altLang="ko-KR" sz="1400" dirty="0">
                <a:solidFill>
                  <a:srgbClr val="FF0000"/>
                </a:solidFill>
              </a:rPr>
              <a:t>(IMO) </a:t>
            </a:r>
            <a:r>
              <a:rPr lang="en-US" altLang="ko-KR" sz="1400" dirty="0"/>
              <a:t>: </a:t>
            </a:r>
            <a:r>
              <a:rPr lang="ko-KR" altLang="en-US" sz="1400" dirty="0"/>
              <a:t>자유로운 해운통상과 해군의 운용에 대한 기술적인 사항이나 관행</a:t>
            </a:r>
            <a:r>
              <a:rPr lang="en-US" altLang="ko-KR" sz="1400" dirty="0"/>
              <a:t>, </a:t>
            </a:r>
            <a:r>
              <a:rPr lang="ko-KR" altLang="en-US" sz="1400" dirty="0"/>
              <a:t>규칙 등을 유효한 방향으로 운용하도록 권고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국제원자력기구</a:t>
            </a:r>
            <a:r>
              <a:rPr lang="en-US" altLang="ko-KR" sz="1400" dirty="0">
                <a:solidFill>
                  <a:srgbClr val="FF0000"/>
                </a:solidFill>
              </a:rPr>
              <a:t>(IAEA)</a:t>
            </a:r>
            <a:r>
              <a:rPr lang="en-US" altLang="ko-KR" sz="1400" dirty="0"/>
              <a:t> : </a:t>
            </a:r>
            <a:r>
              <a:rPr lang="ko-KR" altLang="en-US" sz="1400" dirty="0"/>
              <a:t>원자력의 평화적 이용과 핵무기의 감축유도 및 확산방지</a:t>
            </a: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세계무역기구</a:t>
            </a:r>
            <a:r>
              <a:rPr lang="en-US" altLang="ko-KR" sz="1400" dirty="0">
                <a:solidFill>
                  <a:srgbClr val="FF0000"/>
                </a:solidFill>
              </a:rPr>
              <a:t>(WHO) </a:t>
            </a:r>
            <a:r>
              <a:rPr lang="en-US" altLang="ko-KR" sz="1400" dirty="0"/>
              <a:t>: </a:t>
            </a:r>
            <a:r>
              <a:rPr lang="ko-KR" altLang="en-US" sz="1400" dirty="0"/>
              <a:t>자유시장경제를 </a:t>
            </a:r>
            <a:r>
              <a:rPr lang="ko-KR" altLang="en-US" sz="1400" dirty="0" err="1"/>
              <a:t>바탕으로한</a:t>
            </a:r>
            <a:r>
              <a:rPr lang="ko-KR" altLang="en-US" sz="1400" dirty="0"/>
              <a:t> 회원국간의 국제무역 증대</a:t>
            </a:r>
            <a:r>
              <a:rPr lang="en-US" altLang="ko-KR" sz="1400" dirty="0"/>
              <a:t>, </a:t>
            </a:r>
            <a:r>
              <a:rPr lang="ko-KR" altLang="en-US" sz="1400" dirty="0"/>
              <a:t>각종 관세장벽 철폐</a:t>
            </a:r>
            <a:r>
              <a:rPr lang="en-US" altLang="ko-KR" sz="1400" dirty="0"/>
              <a:t>, </a:t>
            </a:r>
            <a:r>
              <a:rPr lang="ko-KR" altLang="en-US" sz="1400" dirty="0"/>
              <a:t>불공정 무역행위의 시정권고 등</a:t>
            </a:r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* </a:t>
            </a:r>
            <a:r>
              <a:rPr lang="ko-KR" altLang="en-US" sz="1400" dirty="0" err="1">
                <a:solidFill>
                  <a:srgbClr val="7030A0"/>
                </a:solidFill>
              </a:rPr>
              <a:t>비정부</a:t>
            </a:r>
            <a:r>
              <a:rPr lang="ko-KR" altLang="en-US" sz="1400" dirty="0">
                <a:solidFill>
                  <a:srgbClr val="7030A0"/>
                </a:solidFill>
              </a:rPr>
              <a:t> 간 국제기구</a:t>
            </a:r>
            <a:r>
              <a:rPr lang="en-US" altLang="ko-KR" sz="1400" dirty="0">
                <a:solidFill>
                  <a:srgbClr val="7030A0"/>
                </a:solidFill>
              </a:rPr>
              <a:t>(NGO) </a:t>
            </a:r>
            <a:r>
              <a:rPr lang="en-US" altLang="ko-KR" sz="1400" dirty="0"/>
              <a:t>:  </a:t>
            </a:r>
            <a:r>
              <a:rPr lang="ko-KR" altLang="en-US" sz="1400" dirty="0"/>
              <a:t>정부간 조약이</a:t>
            </a:r>
            <a:r>
              <a:rPr lang="en-US" altLang="ko-KR" sz="1400" dirty="0"/>
              <a:t> </a:t>
            </a:r>
            <a:r>
              <a:rPr lang="ko-KR" altLang="en-US" sz="1400" dirty="0"/>
              <a:t>아닌 여러 나라의 국적을 가진 사적</a:t>
            </a:r>
            <a:r>
              <a:rPr lang="en-US" altLang="ko-KR" sz="1400" dirty="0"/>
              <a:t>, </a:t>
            </a:r>
            <a:r>
              <a:rPr lang="ko-KR" altLang="en-US" sz="1400" dirty="0"/>
              <a:t>공적 인물 또는 단체로 구성되어 국제사회에서 활동하는 </a:t>
            </a:r>
            <a:r>
              <a:rPr lang="ko-KR" altLang="en-US" sz="1400" dirty="0" err="1"/>
              <a:t>비정부</a:t>
            </a:r>
            <a:r>
              <a:rPr lang="ko-KR" altLang="en-US" sz="1400" dirty="0"/>
              <a:t> 간 국제조직체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5-2. </a:t>
            </a:r>
            <a:r>
              <a:rPr lang="ko-KR" altLang="en-US" sz="3600" dirty="0"/>
              <a:t>국제적 전문기관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파견국과 접수국 간의 우호관계에 기하여 파견국의 군대가 접수국의 영토 내에 주둔하는 것을 말함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외국군대의 지위 </a:t>
            </a:r>
            <a:r>
              <a:rPr lang="en-US" altLang="ko-KR" sz="1400" dirty="0"/>
              <a:t>: 1951</a:t>
            </a:r>
            <a:r>
              <a:rPr lang="ko-KR" altLang="en-US" sz="1400" dirty="0"/>
              <a:t>년의 런던협정에 의하여 어느 나라가 </a:t>
            </a:r>
            <a:r>
              <a:rPr lang="ko-KR" altLang="en-US" sz="1400" dirty="0" err="1"/>
              <a:t>평화시에</a:t>
            </a:r>
            <a:r>
              <a:rPr lang="ko-KR" altLang="en-US" sz="1400" dirty="0"/>
              <a:t> 군대를 외국 영토에 주둔하려면 </a:t>
            </a:r>
            <a:r>
              <a:rPr lang="ko-KR" altLang="en-US" sz="1400" dirty="0">
                <a:solidFill>
                  <a:srgbClr val="FF0000"/>
                </a:solidFill>
              </a:rPr>
              <a:t>반드시 </a:t>
            </a:r>
            <a:r>
              <a:rPr lang="ko-KR" altLang="en-US" sz="1400" dirty="0" err="1">
                <a:solidFill>
                  <a:srgbClr val="FF0000"/>
                </a:solidFill>
              </a:rPr>
              <a:t>주둔국</a:t>
            </a:r>
            <a:r>
              <a:rPr lang="ko-KR" altLang="en-US" sz="1400" dirty="0">
                <a:solidFill>
                  <a:srgbClr val="FF0000"/>
                </a:solidFill>
              </a:rPr>
              <a:t> 정부의 승낙을 받아야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경우 </a:t>
            </a:r>
            <a:r>
              <a:rPr lang="ko-KR" altLang="en-US" sz="1400" dirty="0">
                <a:solidFill>
                  <a:srgbClr val="FF0000"/>
                </a:solidFill>
              </a:rPr>
              <a:t>외국 군대의 구성원은 이른바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국가사면</a:t>
            </a:r>
            <a:r>
              <a:rPr lang="en-US" altLang="ko-KR" sz="1400" dirty="0">
                <a:solidFill>
                  <a:srgbClr val="FF0000"/>
                </a:solidFill>
              </a:rPr>
              <a:t>(State Immunity)</a:t>
            </a:r>
            <a:r>
              <a:rPr lang="ko-KR" altLang="en-US" sz="1400" dirty="0">
                <a:solidFill>
                  <a:srgbClr val="FF0000"/>
                </a:solidFill>
              </a:rPr>
              <a:t>의 혜택을 받지 못함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일반적 원칙 </a:t>
            </a:r>
            <a:r>
              <a:rPr lang="en-US" altLang="ko-KR" sz="1400" dirty="0"/>
              <a:t>: </a:t>
            </a:r>
            <a:r>
              <a:rPr lang="ko-KR" altLang="en-US" sz="1400" dirty="0"/>
              <a:t>접수국의 법령준수 의무</a:t>
            </a:r>
            <a:r>
              <a:rPr lang="en-US" altLang="ko-KR" sz="1400" dirty="0"/>
              <a:t>, </a:t>
            </a:r>
            <a:r>
              <a:rPr lang="ko-KR" altLang="en-US" sz="1400" dirty="0"/>
              <a:t>출입국 관리의 간소화</a:t>
            </a:r>
            <a:r>
              <a:rPr lang="en-US" altLang="ko-KR" sz="1400" dirty="0"/>
              <a:t>, </a:t>
            </a:r>
            <a:r>
              <a:rPr lang="ko-KR" altLang="en-US" sz="1400" dirty="0"/>
              <a:t>통관 및 관세의 면제</a:t>
            </a:r>
            <a:r>
              <a:rPr lang="en-US" altLang="ko-KR" sz="1400" dirty="0"/>
              <a:t>, </a:t>
            </a:r>
            <a:r>
              <a:rPr lang="ko-KR" altLang="en-US" sz="1400" dirty="0"/>
              <a:t>형사재판 관할</a:t>
            </a:r>
            <a:r>
              <a:rPr lang="en-US" altLang="ko-KR" sz="1400" dirty="0"/>
              <a:t>(</a:t>
            </a:r>
            <a:r>
              <a:rPr lang="ko-KR" altLang="en-US" sz="1400" dirty="0"/>
              <a:t>파견국과 접수국의 협정을 통해 규정</a:t>
            </a:r>
            <a:r>
              <a:rPr lang="en-US" altLang="ko-KR" sz="1400" dirty="0"/>
              <a:t>), </a:t>
            </a:r>
            <a:r>
              <a:rPr lang="ko-KR" altLang="en-US" sz="1400" dirty="0"/>
              <a:t>민사재판 관할</a:t>
            </a:r>
            <a:r>
              <a:rPr lang="en-US" altLang="ko-KR" sz="1400" dirty="0"/>
              <a:t>(</a:t>
            </a:r>
            <a:r>
              <a:rPr lang="ko-KR" altLang="en-US" sz="1400" dirty="0"/>
              <a:t>대부분 접수국의 민사관할권 인정</a:t>
            </a:r>
            <a:r>
              <a:rPr lang="en-US" altLang="ko-KR" sz="1400" dirty="0"/>
              <a:t>)</a:t>
            </a: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외국군함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지위 </a:t>
            </a:r>
            <a:r>
              <a:rPr lang="en-US" altLang="ko-KR" sz="1400" dirty="0"/>
              <a:t>: </a:t>
            </a:r>
            <a:r>
              <a:rPr lang="ko-KR" altLang="en-US" sz="1400" dirty="0"/>
              <a:t>불가침권</a:t>
            </a:r>
            <a:r>
              <a:rPr lang="en-US" altLang="ko-KR" sz="1400" dirty="0"/>
              <a:t>(</a:t>
            </a:r>
            <a:r>
              <a:rPr lang="ko-KR" altLang="en-US" sz="1400" dirty="0"/>
              <a:t>연안국의 관헌은 함장의 동의 없이 </a:t>
            </a:r>
            <a:r>
              <a:rPr lang="ko-KR" altLang="en-US" sz="1400" dirty="0" err="1"/>
              <a:t>함내에</a:t>
            </a:r>
            <a:r>
              <a:rPr lang="ko-KR" altLang="en-US" sz="1400" dirty="0"/>
              <a:t> 들어갈 수 없다</a:t>
            </a:r>
            <a:r>
              <a:rPr lang="en-US" altLang="ko-KR" sz="1400" dirty="0"/>
              <a:t>), </a:t>
            </a:r>
            <a:r>
              <a:rPr lang="ko-KR" altLang="en-US" sz="1400" dirty="0"/>
              <a:t>범죄자 </a:t>
            </a:r>
            <a:r>
              <a:rPr lang="ko-KR" altLang="en-US" sz="1400" dirty="0" err="1"/>
              <a:t>비호권</a:t>
            </a:r>
            <a:r>
              <a:rPr lang="en-US" altLang="ko-KR" sz="1400" dirty="0"/>
              <a:t>(</a:t>
            </a:r>
            <a:r>
              <a:rPr lang="ko-KR" altLang="en-US" sz="1400" dirty="0"/>
              <a:t>군함은 범죄자에 대한 </a:t>
            </a:r>
            <a:r>
              <a:rPr lang="ko-KR" altLang="en-US" sz="1400" dirty="0" err="1"/>
              <a:t>비호권을</a:t>
            </a:r>
            <a:r>
              <a:rPr lang="ko-KR" altLang="en-US" sz="1400" dirty="0"/>
              <a:t> 갖지 못함</a:t>
            </a:r>
            <a:r>
              <a:rPr lang="en-US" altLang="ko-KR" sz="1400" dirty="0"/>
              <a:t>), </a:t>
            </a:r>
            <a:r>
              <a:rPr lang="ko-KR" altLang="en-US" sz="1400" dirty="0" err="1"/>
              <a:t>면제권</a:t>
            </a:r>
            <a:r>
              <a:rPr lang="en-US" altLang="ko-KR" sz="1400" dirty="0"/>
              <a:t>(</a:t>
            </a:r>
            <a:r>
              <a:rPr lang="ko-KR" altLang="en-US" sz="1400" dirty="0"/>
              <a:t>군함내의 형사사건</a:t>
            </a:r>
            <a:r>
              <a:rPr lang="en-US" altLang="ko-KR" sz="1400" dirty="0"/>
              <a:t>, </a:t>
            </a:r>
            <a:r>
              <a:rPr lang="ko-KR" altLang="en-US" sz="1400" dirty="0"/>
              <a:t>군함 자체에 관한 사전에 대해서 연안국의 재판권 면제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6-1. </a:t>
            </a:r>
            <a:r>
              <a:rPr lang="ko-KR" altLang="en-US" sz="3600" dirty="0"/>
              <a:t>외국군대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1965394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의의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주한미군지위협정</a:t>
            </a:r>
            <a:r>
              <a:rPr lang="en-US" altLang="ko-KR" sz="1600" dirty="0"/>
              <a:t>(Status of Forces Agreement : SOFA)</a:t>
            </a:r>
            <a:r>
              <a:rPr lang="ko-KR" altLang="en-US" sz="1600" dirty="0"/>
              <a:t>이란 주한미군의 지위에 관하여 </a:t>
            </a:r>
            <a:r>
              <a:rPr lang="en-US" altLang="ko-KR" sz="1600" dirty="0"/>
              <a:t>1967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9</a:t>
            </a:r>
            <a:r>
              <a:rPr lang="ko-KR" altLang="en-US" sz="1600" dirty="0"/>
              <a:t>일 한</a:t>
            </a:r>
            <a:r>
              <a:rPr lang="en-US" altLang="ko-KR" sz="1600" dirty="0"/>
              <a:t>․</a:t>
            </a:r>
            <a:r>
              <a:rPr lang="ko-KR" altLang="en-US" sz="1600" dirty="0"/>
              <a:t>미 양국이 체결한 ‘대한민국과 미합중국간의 상호방위조약 제</a:t>
            </a:r>
            <a:r>
              <a:rPr lang="en-US" altLang="ko-KR" sz="1600" dirty="0"/>
              <a:t>4</a:t>
            </a:r>
            <a:r>
              <a:rPr lang="ko-KR" altLang="en-US" sz="1600" dirty="0"/>
              <a:t>조에 의한 시설과 구역 및 대한민국에서의 미합중국군대의 지위에 관한 협정’</a:t>
            </a:r>
            <a:r>
              <a:rPr lang="en-US" altLang="ko-KR" sz="1600" dirty="0"/>
              <a:t>(</a:t>
            </a:r>
            <a:r>
              <a:rPr lang="ko-KR" altLang="en-US" sz="1600" dirty="0"/>
              <a:t>법적 성격 </a:t>
            </a:r>
            <a:r>
              <a:rPr lang="en-US" altLang="ko-KR" sz="1600" dirty="0"/>
              <a:t>– </a:t>
            </a:r>
            <a:r>
              <a:rPr lang="ko-KR" altLang="en-US" sz="1600" dirty="0"/>
              <a:t>조약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6-2. </a:t>
            </a:r>
            <a:r>
              <a:rPr lang="ko-KR" altLang="en-US" sz="3600" dirty="0"/>
              <a:t>주한미군지위협정</a:t>
            </a:r>
            <a:r>
              <a:rPr lang="en-US" altLang="ko-KR" sz="3600" dirty="0"/>
              <a:t>(SOFA)</a:t>
            </a:r>
            <a:endParaRPr lang="ko-KR" altLang="en-US" sz="3600" dirty="0"/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536634"/>
          </a:xfrm>
        </p:spPr>
        <p:txBody>
          <a:bodyPr>
            <a:normAutofit/>
          </a:bodyPr>
          <a:lstStyle/>
          <a:p>
            <a:r>
              <a:rPr lang="ko-KR" altLang="en-US" sz="1800"/>
              <a:t>적용대상자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6-2. </a:t>
            </a:r>
            <a:r>
              <a:rPr lang="ko-KR" altLang="en-US" sz="3600" dirty="0"/>
              <a:t>주한미군지위협정</a:t>
            </a:r>
            <a:r>
              <a:rPr lang="en-US" altLang="ko-KR" sz="3600" dirty="0"/>
              <a:t>(SOFA)</a:t>
            </a:r>
            <a:endParaRPr lang="ko-KR" altLang="en-US" sz="36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71496" y="1952736"/>
          <a:ext cx="7572428" cy="4107688"/>
        </p:xfrm>
        <a:graphic>
          <a:graphicData uri="http://schemas.openxmlformats.org/drawingml/2006/table">
            <a:tbl>
              <a:tblPr/>
              <a:tblGrid>
                <a:gridCol w="1229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미합중국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군대의 구성원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대한민국의 영역 안에 주둔하고 있는 미합중국의 육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해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공군에 속하는 현역군인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주한미대사관에 근무하는 무관과 주한 미 군사고문단원은 제외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군속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9710" marR="63500" indent="-1562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① 미합중국의 국적을 가진 민간인으로서 대한민국에 주둔하고 있는 미국군대에 고용되어 근무하거나 또는 동반하는 자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대한민국에 통상적으로 거주하는 자와 초청계약자는 제외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② 대한민국 및 미국의 이중국적자와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국의 국민이라도 미국정부에 고용되어 한국에 파견된 자는 본 협정에 의한 군속으로 간주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가족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미합중국 군대의 구성원 또는 군속의 가족 중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① 배우자 및 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21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세 미만의 자녀</a:t>
                      </a:r>
                    </a:p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② 부모 및 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21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세 이상의 자녀 기타 친척으로 생계비의 반액 이상을 미합중국 군대의 구성원 또는 군속에 의존하는 자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307340" marR="63500" indent="-2438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 * 기타 친척 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미군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군속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에게 의존하고 있는 가족구성원 혹은 피보호자로서 한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미정부 혹은 법원이 이러한 관계를 법적으로 확인하고 미군당국이 한국당국에 기타 친척으로 통보한 경우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(2001. 2.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개정으로 추가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초청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계약자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미합중국법에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의하여 설립된 법인이나 미합중국 내에 통상적으로 거주하는 자의 고용원 및 그의 가족으로서 주한미군 등의 군대를 위하여 특정된 조건 하에 미합중국 정부의 지정에 의한 수의계약을 맺고 대한민국에서 근무하는 자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출입국 및 통관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6-2. </a:t>
            </a:r>
            <a:r>
              <a:rPr lang="ko-KR" altLang="en-US" sz="3600" dirty="0"/>
              <a:t>주한미군지위협정</a:t>
            </a:r>
            <a:r>
              <a:rPr lang="en-US" altLang="ko-KR" sz="3600" dirty="0"/>
              <a:t>(SOFA)</a:t>
            </a:r>
            <a:endParaRPr lang="ko-KR" altLang="en-US" sz="36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143116"/>
          <a:ext cx="7643866" cy="3889059"/>
        </p:xfrm>
        <a:graphic>
          <a:graphicData uri="http://schemas.openxmlformats.org/drawingml/2006/table">
            <a:tbl>
              <a:tblPr/>
              <a:tblGrid>
                <a:gridCol w="112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9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시설 및 구역의 사용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미군은 대한민국내의 시설과 구역을 임대료 없이 사용함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미군은 시설 및 구역의 반환시 원상회복의무 및 보상의무를 지지 않음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출입국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미군 구성원은 여권 및 사증에 관한 대한민국 법령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예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여권법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출입국관리법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의 적용으로부터 면제됨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35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통관 및 관세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① 관세의 면제</a:t>
                      </a:r>
                    </a:p>
                    <a:p>
                      <a:pPr marL="326390" marR="63500" indent="-2628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미군의 군용물품 및 미군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군속 및 그들 가족용으로 수입하는 모든 자재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군수용품과 비품 및 미군 전용의 상기 물자들이 미군에 의하여 대한민국 내로 반입될 경우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327660" marR="63500" indent="-2641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대한민국에서 처음 근무하기 위하여 처음 도착하는 미군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군속과 그들 가족이 동거하기 위하여 처음 도착할 때의 가구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가정용품 및 개인용품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 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미군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군속이 그들 자신 및 가족들의 사용으로 수입하는 차량과 부속품</a:t>
                      </a:r>
                    </a:p>
                    <a:p>
                      <a:pPr marL="320040" marR="63500" indent="-2565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그들이 미국에서 사적 용도로 통상 구입할 수 있는 합리적인 양의 가정 및 개인 용품으로서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미군사우편국을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통하여 대한민국에 우송되는 것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② 세관검사의 면제</a:t>
                      </a:r>
                    </a:p>
                    <a:p>
                      <a:pPr marL="326390" marR="63500" indent="-2628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시설 </a:t>
            </a:r>
            <a:r>
              <a:rPr lang="ko-KR" altLang="en-US" sz="1800"/>
              <a:t>및 구역의 경찰권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6-2.</a:t>
            </a:r>
            <a:r>
              <a:rPr lang="ko-KR" altLang="en-US" sz="3600" dirty="0"/>
              <a:t> 주한미군지위협정</a:t>
            </a:r>
            <a:r>
              <a:rPr lang="en-US" altLang="ko-KR" sz="3600" dirty="0"/>
              <a:t>(SOFA)</a:t>
            </a:r>
            <a:endParaRPr lang="ko-KR" altLang="en-US" sz="36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613578"/>
              </p:ext>
            </p:extLst>
          </p:nvPr>
        </p:nvGraphicFramePr>
        <p:xfrm>
          <a:off x="928662" y="2143116"/>
          <a:ext cx="7715304" cy="4214843"/>
        </p:xfrm>
        <a:graphic>
          <a:graphicData uri="http://schemas.openxmlformats.org/drawingml/2006/table">
            <a:tbl>
              <a:tblPr/>
              <a:tblGrid>
                <a:gridCol w="1412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70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시설 및 구역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내부 경찰권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① 미군당국은 시설 및 구역 내에서 범죄를 행한 모든 자를 체포할 수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  <a:p>
                      <a:pPr marL="222250" marR="63500" indent="-1587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② 미군당국이 동의한 경우와 중대한 죄를 범하고 도주하는 현행범인을 추적하는 때에는 대한민국 당국도 시설 및 구역 내에서 범인을 체포할 수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9710" marR="63500" indent="-1562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③ 대한민국 당국이 체포하려는 자로서 미군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군속 또는 그 가족이 아닌 자가 이러한 시설 또는 구역 내에 있을 때에는 대한민국 당국이 요청하는 경우에는 미군당국은 그 자를 체포하여 즉시 대한민국 당국에 인도하여야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9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시설 및 구역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주변 경찰권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미국 군사경찰은 시설 및 구역 주변에서 국적 여하를 불문하고 시설 및 구역의 안전에 대한 현행범을 체포 또는 유치할 수 있으며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그러한 자가 미군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군속 또는 그 가족이 아닐 때에는 즉시 대한민국 당국에 인도하여야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9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사람이나 재산에 관한 수색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압수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검증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대한민국 당국은 미군 당국이 동의하는 경우가 아니면 시설 또는 구역 내에서 사람이나 재산에 관하여 또는 시설 및 구역 내외를 불문하고 미국재산에 관하여 수색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압수 또는 검증을 할 수 없다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00240"/>
            <a:ext cx="8329642" cy="412592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국제협력활동이란</a:t>
            </a:r>
            <a:r>
              <a:rPr lang="en-US" altLang="ko-KR" sz="1800" dirty="0"/>
              <a:t>, </a:t>
            </a:r>
            <a:r>
              <a:rPr lang="ko-KR" altLang="en-US" sz="1800" dirty="0"/>
              <a:t>외국 및 국제경찰관련기구의 경찰공조</a:t>
            </a:r>
            <a:r>
              <a:rPr lang="en-US" altLang="ko-KR" sz="1800" dirty="0"/>
              <a:t>․</a:t>
            </a:r>
            <a:r>
              <a:rPr lang="ko-KR" altLang="en-US" sz="1800" dirty="0"/>
              <a:t>상호방문</a:t>
            </a:r>
            <a:r>
              <a:rPr lang="en-US" altLang="ko-KR" sz="1800" dirty="0"/>
              <a:t>․</a:t>
            </a:r>
            <a:r>
              <a:rPr lang="ko-KR" altLang="en-US" sz="1800" dirty="0"/>
              <a:t>교육파견</a:t>
            </a:r>
            <a:r>
              <a:rPr lang="en-US" altLang="ko-KR" sz="1800" dirty="0"/>
              <a:t>․</a:t>
            </a:r>
            <a:r>
              <a:rPr lang="ko-KR" altLang="en-US" sz="1800" dirty="0"/>
              <a:t>자매결연</a:t>
            </a:r>
            <a:r>
              <a:rPr lang="en-US" altLang="ko-KR" sz="1800" dirty="0"/>
              <a:t>․</a:t>
            </a:r>
            <a:r>
              <a:rPr lang="ko-KR" altLang="en-US" sz="1800" dirty="0"/>
              <a:t>국제회의 및 세미나 참석 등을 통하여 외국경찰이나 인터폴</a:t>
            </a:r>
            <a:r>
              <a:rPr lang="en-US" altLang="ko-KR" sz="1800" dirty="0"/>
              <a:t>(INTERPOL) </a:t>
            </a:r>
            <a:r>
              <a:rPr lang="ko-KR" altLang="en-US" sz="1800" dirty="0"/>
              <a:t>등 국제경찰관련기구와의 협력관계를 증진하고</a:t>
            </a:r>
            <a:r>
              <a:rPr lang="en-US" altLang="ko-KR" sz="1800" dirty="0"/>
              <a:t>, </a:t>
            </a:r>
            <a:r>
              <a:rPr lang="ko-KR" altLang="en-US" sz="1800" dirty="0"/>
              <a:t>정보를 상호교환하며</a:t>
            </a:r>
            <a:r>
              <a:rPr lang="en-US" altLang="ko-KR" sz="1800" dirty="0"/>
              <a:t>, </a:t>
            </a:r>
            <a:r>
              <a:rPr lang="ko-KR" altLang="en-US" sz="1800" dirty="0"/>
              <a:t>국제성범죄에 보다 효과적으로 대처하기 위한 업무를 말함</a:t>
            </a:r>
          </a:p>
          <a:p>
            <a:endParaRPr lang="en-US" altLang="ko-KR" sz="1800" dirty="0"/>
          </a:p>
          <a:p>
            <a:r>
              <a:rPr lang="ko-KR" altLang="en-US" sz="1800" dirty="0"/>
              <a:t>범죄인 인도란 한 국가가 외국에서 범죄를 저지르고 자국 영토상에 </a:t>
            </a:r>
            <a:r>
              <a:rPr lang="ko-KR" altLang="en-US" sz="1800" dirty="0" err="1"/>
              <a:t>도망와</a:t>
            </a:r>
            <a:r>
              <a:rPr lang="ko-KR" altLang="en-US" sz="1800" dirty="0"/>
              <a:t> 있는 피의자나 </a:t>
            </a:r>
            <a:r>
              <a:rPr lang="ko-KR" altLang="en-US" sz="1800" dirty="0" err="1"/>
              <a:t>유죄판결자를</a:t>
            </a:r>
            <a:r>
              <a:rPr lang="ko-KR" altLang="en-US" sz="1800" dirty="0"/>
              <a:t> 다른 국가의 요구에 따라 재판 및 처벌을 하도록 넘겨주는 형사관할권 수행을 위한 관행상 또는 국제법상의 국제협력제도를 말함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외국에 대한 인도청구 </a:t>
            </a:r>
            <a:r>
              <a:rPr lang="en-US" altLang="ko-KR" sz="1800" dirty="0"/>
              <a:t>: </a:t>
            </a:r>
            <a:r>
              <a:rPr lang="ko-KR" altLang="en-US" sz="1800" dirty="0"/>
              <a:t>사법경찰관 </a:t>
            </a:r>
            <a:r>
              <a:rPr lang="en-US" altLang="ko-KR" sz="1800" dirty="0"/>
              <a:t>– </a:t>
            </a:r>
            <a:r>
              <a:rPr lang="ko-KR" altLang="en-US" sz="1800" dirty="0"/>
              <a:t>검사 </a:t>
            </a:r>
            <a:r>
              <a:rPr lang="en-US" altLang="ko-KR" sz="1800" dirty="0"/>
              <a:t>– </a:t>
            </a:r>
            <a:r>
              <a:rPr lang="ko-KR" altLang="en-US" sz="1800" dirty="0"/>
              <a:t>법무부 </a:t>
            </a:r>
            <a:r>
              <a:rPr lang="en-US" altLang="ko-KR" sz="1800" dirty="0"/>
              <a:t>– </a:t>
            </a:r>
            <a:r>
              <a:rPr lang="ko-KR" altLang="en-US" sz="1800" dirty="0"/>
              <a:t>외교부 </a:t>
            </a:r>
            <a:r>
              <a:rPr lang="en-US" altLang="ko-KR" sz="1800" dirty="0"/>
              <a:t>– </a:t>
            </a:r>
            <a:r>
              <a:rPr lang="ko-KR" altLang="en-US" sz="1800" dirty="0" err="1"/>
              <a:t>피청구국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범죄인 인도에 관하여 인도조약에 범죄인인도법과 다른 규정이 있는 경우에는 그 규정을 따른다</a:t>
            </a:r>
            <a:r>
              <a:rPr lang="en-US" altLang="ko-KR" sz="1800" dirty="0"/>
              <a:t>.</a:t>
            </a:r>
            <a:r>
              <a:rPr lang="ko-KR" altLang="en-US" sz="1800" dirty="0"/>
              <a:t> </a:t>
            </a:r>
            <a:r>
              <a:rPr lang="en-US" altLang="ko-KR" sz="1800" dirty="0"/>
              <a:t>(</a:t>
            </a:r>
            <a:r>
              <a:rPr lang="ko-KR" altLang="en-US" sz="1800" dirty="0"/>
              <a:t>공조조약이 우선적 효력인정</a:t>
            </a:r>
            <a:r>
              <a:rPr lang="en-US" altLang="ko-KR" sz="1800" dirty="0"/>
              <a:t>)</a:t>
            </a:r>
          </a:p>
          <a:p>
            <a:endParaRPr lang="en-US" altLang="ko-KR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7-1.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범죄인인도</a:t>
            </a:r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원칙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7-1.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범죄인인도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995777"/>
              </p:ext>
            </p:extLst>
          </p:nvPr>
        </p:nvGraphicFramePr>
        <p:xfrm>
          <a:off x="857224" y="2357430"/>
          <a:ext cx="7858180" cy="3919474"/>
        </p:xfrm>
        <a:graphic>
          <a:graphicData uri="http://schemas.openxmlformats.org/drawingml/2006/table">
            <a:tbl>
              <a:tblPr/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임의적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청구국의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인도청구에 의하여 소추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재판 또는 형의 집행을 위하여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청구국에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인도할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범죄인인도법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5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자국민불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인도의 대상이 되는 범죄인은 원칙적으로 외국인에 한하며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범죄인이 자국민일 때에는 인도하지 않는 것이 보통이다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우리나라는 임의적 인도거절사유로 규정하고 있다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범죄인인도법 제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9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조 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호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상호주의의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우리나라와 범죄인인도조약이 체결되어 있지 않은 국가에서 범죄인인도를 청구할 경우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우리나라의 범죄인인도청구에 응한다는 보증이 있을 때 상응한 조치를 취한다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정치범불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인도의 대상이 되는 범죄는 일반 범죄에 한하며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정치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군사범죄는 인도하지 않는 것이 원칙이다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쌍방가벌성의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범죄가 청구국과 피청구국의 쌍방법률에 의하여 모두 범죄가 성립되는 경우에만 범죄인을 인도한다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유효성의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범인인도가 범인을 실제로 처벌하기 위하여 필요하다는 데 기초하고 있으므로 인도가 실제로 유용해야 한다는 원칙이다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시효에 걸렸다든지 사면을 내린 경우에는 인도할 필요가 없다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특정성의 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청구국은 범죄인인도청구를 한 대상범죄만 처벌하고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 외의 범죄는 처벌할 수 없다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범죄인 </a:t>
            </a:r>
            <a:r>
              <a:rPr lang="ko-KR" altLang="en-US" sz="1800" dirty="0" err="1"/>
              <a:t>인도법상</a:t>
            </a:r>
            <a:r>
              <a:rPr lang="ko-KR" altLang="en-US" sz="1800" dirty="0"/>
              <a:t> 인도거절 사유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7-1.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범죄인인도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995777"/>
              </p:ext>
            </p:extLst>
          </p:nvPr>
        </p:nvGraphicFramePr>
        <p:xfrm>
          <a:off x="857224" y="2357430"/>
          <a:ext cx="7858180" cy="4124960"/>
        </p:xfrm>
        <a:graphic>
          <a:graphicData uri="http://schemas.openxmlformats.org/drawingml/2006/table">
            <a:tbl>
              <a:tblPr/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82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절대적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인도사유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다음 각 호의 어느 하나에 해당하는 경우에는 범죄인을 인도하여서는 아니 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endParaRPr lang="en-US" altLang="ko-KR" sz="1400" dirty="0"/>
                    </a:p>
                    <a:p>
                      <a:r>
                        <a:rPr lang="en-US" altLang="ko-KR" sz="1400" dirty="0"/>
                        <a:t>1. </a:t>
                      </a:r>
                      <a:r>
                        <a:rPr lang="ko-KR" altLang="en-US" sz="1400" dirty="0"/>
                        <a:t>대한민국 또는 </a:t>
                      </a:r>
                      <a:r>
                        <a:rPr lang="ko-KR" altLang="en-US" sz="1400" dirty="0" err="1"/>
                        <a:t>청구국의</a:t>
                      </a:r>
                      <a:r>
                        <a:rPr lang="ko-KR" altLang="en-US" sz="1400" dirty="0"/>
                        <a:t> 법률에 따라 인도범죄에 관한 공소시효 또는 형의 시효가 완성된 경우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유용성원칙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  <a:p>
                      <a:r>
                        <a:rPr lang="en-US" altLang="ko-KR" sz="1400" dirty="0"/>
                        <a:t>2. </a:t>
                      </a:r>
                      <a:r>
                        <a:rPr lang="ko-KR" altLang="en-US" sz="1400" dirty="0"/>
                        <a:t>인도범죄에 관하여 대한민국 법원에서 재판이 계속</a:t>
                      </a:r>
                      <a:r>
                        <a:rPr lang="en-US" altLang="ko-KR" sz="1400" dirty="0"/>
                        <a:t> </a:t>
                      </a:r>
                      <a:r>
                        <a:rPr lang="ko-KR" altLang="en-US" sz="1400" dirty="0"/>
                        <a:t>중이거나 재판이 확정된 경우</a:t>
                      </a:r>
                    </a:p>
                    <a:p>
                      <a:r>
                        <a:rPr lang="en-US" altLang="ko-KR" sz="1400" dirty="0"/>
                        <a:t>3. </a:t>
                      </a:r>
                      <a:r>
                        <a:rPr lang="ko-KR" altLang="en-US" sz="1400" dirty="0"/>
                        <a:t>범죄인이 인도범죄를 범하였다고 의심할 만한 상당한 이유가 없는 경우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다만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인도범죄에 관하여 </a:t>
                      </a:r>
                      <a:r>
                        <a:rPr lang="ko-KR" altLang="en-US" sz="1400" dirty="0" err="1"/>
                        <a:t>청구국에서</a:t>
                      </a:r>
                      <a:r>
                        <a:rPr lang="ko-KR" altLang="en-US" sz="1400" dirty="0"/>
                        <a:t> 유죄의 재판이 있는 경우는 제외한다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4. </a:t>
                      </a:r>
                      <a:r>
                        <a:rPr lang="ko-KR" altLang="en-US" sz="1400" dirty="0"/>
                        <a:t>범죄인이 인종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종교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국적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성별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정치적 신념 또는 특정 사회단체에 속한 것 등을 이유로 처벌되거나 그 밖의 불리한 처분을 받을 염려가 있다고 인정되는 경우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평등원칙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임의적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인도사유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다음 각 호의 어느 하나에 해당하는 경우에는 범죄인을 인도하지 아니할 수 있다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endParaRPr lang="en-US" altLang="ko-KR" sz="1400" dirty="0"/>
                    </a:p>
                    <a:p>
                      <a:r>
                        <a:rPr lang="en-US" altLang="ko-KR" sz="1400" dirty="0"/>
                        <a:t>1. </a:t>
                      </a:r>
                      <a:r>
                        <a:rPr lang="ko-KR" altLang="en-US" sz="1400" dirty="0"/>
                        <a:t>범죄인이 대한민국 국민인 경우</a:t>
                      </a:r>
                    </a:p>
                    <a:p>
                      <a:r>
                        <a:rPr lang="en-US" altLang="ko-KR" sz="1400" dirty="0"/>
                        <a:t>2. </a:t>
                      </a:r>
                      <a:r>
                        <a:rPr lang="ko-KR" altLang="en-US" sz="1400" dirty="0"/>
                        <a:t>인도범죄의 전부 또는 일부가 대한민국 영역에서 범한 것인 경우</a:t>
                      </a:r>
                    </a:p>
                    <a:p>
                      <a:r>
                        <a:rPr lang="en-US" altLang="ko-KR" sz="1400" dirty="0"/>
                        <a:t>3. </a:t>
                      </a:r>
                      <a:r>
                        <a:rPr lang="ko-KR" altLang="en-US" sz="1400" dirty="0"/>
                        <a:t>범죄인의 인도범죄 외의 범죄에 관하여 대한민국 법원에 재판이 계속 중인 경우 또는 범죄인이 형을 </a:t>
                      </a:r>
                      <a:r>
                        <a:rPr lang="ko-KR" altLang="en-US" sz="1400" dirty="0" err="1"/>
                        <a:t>선고받고</a:t>
                      </a:r>
                      <a:r>
                        <a:rPr lang="ko-KR" altLang="en-US" sz="1400" dirty="0"/>
                        <a:t> 그 집행이 끝나지 아니하거나 면제되지 아니한 경우</a:t>
                      </a:r>
                    </a:p>
                    <a:p>
                      <a:r>
                        <a:rPr lang="en-US" altLang="ko-KR" sz="1400" dirty="0"/>
                        <a:t>4. </a:t>
                      </a:r>
                      <a:r>
                        <a:rPr lang="ko-KR" altLang="en-US" sz="1400" dirty="0"/>
                        <a:t>범죄인이 인도범죄에 관하여 제</a:t>
                      </a:r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국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청구국이</a:t>
                      </a:r>
                      <a:r>
                        <a:rPr lang="ko-KR" altLang="en-US" sz="1400" dirty="0"/>
                        <a:t> 아닌 외국을 말한다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이하 같다</a:t>
                      </a:r>
                      <a:r>
                        <a:rPr lang="en-US" altLang="ko-KR" sz="1400" dirty="0"/>
                        <a:t>)</a:t>
                      </a:r>
                      <a:r>
                        <a:rPr lang="ko-KR" altLang="en-US" sz="1400" dirty="0"/>
                        <a:t>에서 재판을 받고 처벌되었거나 처벌받지 아니하기로 확정된 경우</a:t>
                      </a:r>
                    </a:p>
                    <a:p>
                      <a:r>
                        <a:rPr lang="en-US" altLang="ko-KR" sz="1400" dirty="0"/>
                        <a:t>5. </a:t>
                      </a:r>
                      <a:r>
                        <a:rPr lang="ko-KR" altLang="en-US" sz="1400" dirty="0"/>
                        <a:t>인도범죄의 성격과 범죄인이 처한 환경 등에 비추어 범죄인을 인도하는 것이 비인도적이라고 인정되는 경우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범죄인 인도 심사 절차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7-1.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범죄인인도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995777"/>
              </p:ext>
            </p:extLst>
          </p:nvPr>
        </p:nvGraphicFramePr>
        <p:xfrm>
          <a:off x="857224" y="2357430"/>
          <a:ext cx="7858180" cy="3434102"/>
        </p:xfrm>
        <a:graphic>
          <a:graphicData uri="http://schemas.openxmlformats.org/drawingml/2006/table">
            <a:tbl>
              <a:tblPr/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15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절차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dirty="0"/>
                        <a:t> </a:t>
                      </a:r>
                      <a:r>
                        <a:rPr lang="ko-KR" altLang="en-US" sz="1400" dirty="0"/>
                        <a:t>외교부의 인도청구서 접수 → </a:t>
                      </a:r>
                      <a:r>
                        <a:rPr lang="ko-KR" altLang="en-US" sz="1400" dirty="0" err="1"/>
                        <a:t>외부교장관의</a:t>
                      </a:r>
                      <a:r>
                        <a:rPr lang="ko-KR" altLang="en-US" sz="1400" dirty="0"/>
                        <a:t> 조치 → 법무부장관의 </a:t>
                      </a:r>
                      <a:r>
                        <a:rPr lang="ko-KR" altLang="en-US" sz="1400" dirty="0" err="1"/>
                        <a:t>임도심사청구명령</a:t>
                      </a:r>
                      <a:r>
                        <a:rPr lang="ko-KR" altLang="en-US" sz="1400" dirty="0"/>
                        <a:t> → </a:t>
                      </a:r>
                      <a:r>
                        <a:rPr lang="ko-KR" altLang="en-US" sz="1400" dirty="0" err="1"/>
                        <a:t>서울고등검창청소속</a:t>
                      </a:r>
                      <a:r>
                        <a:rPr lang="ko-KR" altLang="en-US" sz="1400" dirty="0"/>
                        <a:t> 담당검사의 인도심사청구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구속된 날부터 </a:t>
                      </a:r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일내 청구</a:t>
                      </a:r>
                      <a:r>
                        <a:rPr lang="en-US" altLang="ko-KR" sz="1400" dirty="0"/>
                        <a:t>) </a:t>
                      </a:r>
                      <a:r>
                        <a:rPr lang="ko-KR" altLang="en-US" sz="1400" dirty="0"/>
                        <a:t>→ </a:t>
                      </a:r>
                      <a:r>
                        <a:rPr lang="ko-KR" altLang="en-US" sz="1400" dirty="0" err="1"/>
                        <a:t>서울고등법원읜</a:t>
                      </a:r>
                      <a:r>
                        <a:rPr lang="ko-KR" altLang="en-US" sz="1400" dirty="0"/>
                        <a:t> 심사 및 결정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구속된 날로부터 </a:t>
                      </a:r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/>
                        <a:t>개월 내 심사 및 결정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4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외교부장관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외교부장관은 </a:t>
                      </a:r>
                      <a:r>
                        <a:rPr lang="ko-KR" altLang="en-US" sz="1400" dirty="0" err="1"/>
                        <a:t>청구국으로부터</a:t>
                      </a:r>
                      <a:r>
                        <a:rPr lang="ko-KR" altLang="en-US" sz="1400" dirty="0"/>
                        <a:t> 범죄인의 인도청구를 받았을 때에는 인도청구서와 관련 자료를 법무부장관에게 송부하여야 한다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법무부장관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① 법무부장관은 외교부장관으로부터 인도청구서 등을 받았을 때에는 이를 서울고등검찰청 검사장에게 송부하고 그 소속 검사로 하여금 서울고등법원에 범죄인의 인도허가 여부에 관한 심사를 청구하도록 명하여야 한다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다만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인도조약 또는 이 법에 따라 범죄인을 인도할 수 없거나 인도하지 아니하는 것이 타당하다고 인정되는 경우에는 그러하지 아니하다</a:t>
                      </a:r>
                      <a:r>
                        <a:rPr lang="en-US" altLang="ko-KR" sz="1400" dirty="0"/>
                        <a:t>. </a:t>
                      </a:r>
                    </a:p>
                    <a:p>
                      <a:r>
                        <a:rPr lang="en-US" altLang="ko-KR" sz="1400" dirty="0"/>
                        <a:t>② </a:t>
                      </a:r>
                      <a:r>
                        <a:rPr lang="ko-KR" altLang="en-US" sz="1400" dirty="0"/>
                        <a:t>법무부장관은 인도심사청구명령을 하지 아니하는 경우에는 그 사실을 외교부장관에게 통지하여야 한다</a:t>
                      </a:r>
                      <a:r>
                        <a:rPr lang="en-US" altLang="ko-KR" sz="1400" dirty="0"/>
                        <a:t>.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범죄인 인도 심사 절차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55880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7-1.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범죄인인도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995777"/>
              </p:ext>
            </p:extLst>
          </p:nvPr>
        </p:nvGraphicFramePr>
        <p:xfrm>
          <a:off x="428596" y="2357431"/>
          <a:ext cx="8286808" cy="4144366"/>
        </p:xfrm>
        <a:graphic>
          <a:graphicData uri="http://schemas.openxmlformats.org/drawingml/2006/table">
            <a:tbl>
              <a:tblPr/>
              <a:tblGrid>
                <a:gridCol w="1357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01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서울고등검찰청 검사의 인도심사청구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① 검사는  법무부장관의 인도심사청구명령이 있을 때에는 지체 없이 법원에 인도심사를 청구하여야 한다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다만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범죄인의 소재를 알 수 없는 경우에는 그러하지 아니하다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② </a:t>
                      </a:r>
                      <a:r>
                        <a:rPr lang="ko-KR" altLang="en-US" sz="1400" dirty="0"/>
                        <a:t>범죄인이  인도구속영장에 의하여 구속되었을 때에는 구속된 날부터 </a:t>
                      </a:r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일 이내에 인도심사를 청구하여야 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③ </a:t>
                      </a:r>
                      <a:r>
                        <a:rPr lang="ko-KR" altLang="en-US" sz="1400" dirty="0"/>
                        <a:t>인도심사의 청구는 관계 자료를 첨부하여 서면으로 하여야 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④ </a:t>
                      </a:r>
                      <a:r>
                        <a:rPr lang="ko-KR" altLang="en-US" sz="1400" dirty="0"/>
                        <a:t>검사는 인도심사를 청구하였을 때에는 그 청구서의 부본을 범죄인에게 송부하여야 한다</a:t>
                      </a:r>
                      <a:r>
                        <a:rPr lang="en-US" altLang="ko-KR" sz="1400" dirty="0"/>
                        <a:t>.</a:t>
                      </a:r>
                      <a:endParaRPr lang="ko-KR" altLang="en-US" sz="14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2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서울고등법원읜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심사 및 결정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① 법원은 인도심사의 청구를 받았을 때에는 지체 없이 인도심사를 시작하여야 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② </a:t>
                      </a:r>
                      <a:r>
                        <a:rPr lang="ko-KR" altLang="en-US" sz="1400" dirty="0"/>
                        <a:t>법원은 범죄인이 인도구속영장에 의하여 구속 중인 경우에는 구속된 날부터 </a:t>
                      </a:r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/>
                        <a:t>개월 이내에 인도심사에 관한 결정을 하여야 한다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ko-KR" altLang="en-US" sz="1400" dirty="0"/>
                        <a:t>③ 범죄인은 인도심사에 관하여 변호인의 도움을 받을 수 있다</a:t>
                      </a:r>
                      <a:r>
                        <a:rPr lang="en-US" altLang="ko-KR" sz="1400" dirty="0"/>
                        <a:t>.</a:t>
                      </a:r>
                    </a:p>
                    <a:p>
                      <a:r>
                        <a:rPr lang="en-US" altLang="ko-KR" sz="1400" dirty="0"/>
                        <a:t>④ </a:t>
                      </a:r>
                      <a:r>
                        <a:rPr lang="ko-KR" altLang="en-US" sz="1400" dirty="0"/>
                        <a:t>서울고등법원은 범죄인인도 </a:t>
                      </a:r>
                      <a:r>
                        <a:rPr lang="ko-KR" altLang="en-US" sz="1400" dirty="0" err="1"/>
                        <a:t>심사후</a:t>
                      </a:r>
                      <a:r>
                        <a:rPr lang="ko-KR" altLang="en-US" sz="1400" dirty="0"/>
                        <a:t> 사안에 따라 </a:t>
                      </a:r>
                      <a:r>
                        <a:rPr lang="ko-KR" altLang="en-US" sz="1400" dirty="0" err="1"/>
                        <a:t>청구각하결정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인도거절결정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인도허가결정을 하며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범죄인인도에 관한 그 결정에 대하여는 불복신청이</a:t>
                      </a:r>
                      <a:r>
                        <a:rPr lang="ko-KR" altLang="en-US" sz="1400" baseline="0" dirty="0"/>
                        <a:t> 인정되지 않는다</a:t>
                      </a:r>
                      <a:r>
                        <a:rPr lang="en-US" altLang="ko-KR" sz="1400" baseline="0" dirty="0"/>
                        <a:t>.</a:t>
                      </a:r>
                      <a:endParaRPr lang="en-US" altLang="ko-KR" sz="14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956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인도사건관할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전속관할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이법에 규정된 범죄인 인도심사 및 그 청구와 관련된 사건은 서울고등법원과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서울 고등검찰청의 전속관할이다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endParaRPr lang="en-US" altLang="ko-KR" sz="13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인도심사청구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서울고등검찰청</a:t>
                      </a:r>
                      <a:endParaRPr lang="en-US" altLang="ko-KR" sz="13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인도심사 및 결정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서울고등법원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의의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형사사건에 있어서의 수사</a:t>
            </a:r>
            <a:r>
              <a:rPr lang="en-US" altLang="ko-KR" sz="1400" dirty="0"/>
              <a:t>, </a:t>
            </a:r>
            <a:r>
              <a:rPr lang="ko-KR" altLang="en-US" sz="1400" dirty="0"/>
              <a:t>기소</a:t>
            </a:r>
            <a:r>
              <a:rPr lang="en-US" altLang="ko-KR" sz="1400" dirty="0"/>
              <a:t>, </a:t>
            </a:r>
            <a:r>
              <a:rPr lang="ko-KR" altLang="en-US" sz="1400" dirty="0"/>
              <a:t>재판절차와 관련하여 어느 한 국가의 요청에 의하여 다른 국가가 행하는 형사사법상 공조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기본원칙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상호주의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쌍방가벌성의</a:t>
            </a:r>
            <a:r>
              <a:rPr lang="ko-KR" altLang="en-US" sz="1400" dirty="0"/>
              <a:t> 원칙</a:t>
            </a:r>
            <a:r>
              <a:rPr lang="en-US" altLang="ko-KR" sz="1400" dirty="0"/>
              <a:t>, </a:t>
            </a:r>
            <a:r>
              <a:rPr lang="ko-KR" altLang="en-US" sz="1400" dirty="0"/>
              <a:t>특정성의 원칙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공조의 범위 및 제한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공조의 범위 </a:t>
            </a:r>
            <a:r>
              <a:rPr lang="en-US" altLang="ko-KR" sz="1400" dirty="0"/>
              <a:t>: </a:t>
            </a:r>
            <a:r>
              <a:rPr lang="ko-KR" altLang="en-US" sz="1400" dirty="0"/>
              <a:t>사람과 물건의 소재수사</a:t>
            </a:r>
            <a:r>
              <a:rPr lang="en-US" altLang="ko-KR" sz="1400" dirty="0"/>
              <a:t>, </a:t>
            </a:r>
            <a:r>
              <a:rPr lang="ko-KR" altLang="en-US" sz="1400" dirty="0"/>
              <a:t>서류 및 기록의 제공</a:t>
            </a:r>
            <a:r>
              <a:rPr lang="en-US" altLang="ko-KR" sz="1400" dirty="0"/>
              <a:t>, </a:t>
            </a:r>
            <a:r>
              <a:rPr lang="ko-KR" altLang="en-US" sz="1400" dirty="0"/>
              <a:t>서류 등의 송달</a:t>
            </a:r>
            <a:r>
              <a:rPr lang="en-US" altLang="ko-KR" sz="1400" dirty="0"/>
              <a:t>, </a:t>
            </a:r>
            <a:r>
              <a:rPr lang="ko-KR" altLang="en-US" sz="1400" dirty="0"/>
              <a:t>증거수집</a:t>
            </a:r>
            <a:r>
              <a:rPr lang="en-US" altLang="ko-KR" sz="1400" dirty="0"/>
              <a:t> </a:t>
            </a:r>
            <a:r>
              <a:rPr lang="ko-KR" altLang="en-US" sz="1400" dirty="0"/>
              <a:t>및 압수와 수색</a:t>
            </a:r>
            <a:r>
              <a:rPr lang="en-US" altLang="ko-KR" sz="1400" dirty="0"/>
              <a:t>, </a:t>
            </a:r>
            <a:r>
              <a:rPr lang="ko-KR" altLang="en-US" sz="1400" dirty="0"/>
              <a:t>검증</a:t>
            </a:r>
            <a:r>
              <a:rPr lang="en-US" altLang="ko-KR" sz="1400" dirty="0"/>
              <a:t>, </a:t>
            </a:r>
            <a:r>
              <a:rPr lang="ko-KR" altLang="en-US" sz="1400" dirty="0"/>
              <a:t>증거물 등의 인도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수사협조 조치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제한 </a:t>
            </a:r>
            <a:r>
              <a:rPr lang="en-US" altLang="ko-KR" sz="1400" dirty="0"/>
              <a:t>: </a:t>
            </a:r>
            <a:r>
              <a:rPr lang="ko-KR" altLang="en-US" sz="1400" dirty="0"/>
              <a:t>대한민국의 주권</a:t>
            </a:r>
            <a:r>
              <a:rPr lang="en-US" altLang="ko-KR" sz="1400" dirty="0"/>
              <a:t>, </a:t>
            </a:r>
            <a:r>
              <a:rPr lang="ko-KR" altLang="en-US" sz="1400" dirty="0"/>
              <a:t>안전보장</a:t>
            </a:r>
            <a:r>
              <a:rPr lang="en-US" altLang="ko-KR" sz="1400" dirty="0"/>
              <a:t>, </a:t>
            </a:r>
            <a:r>
              <a:rPr lang="ko-KR" altLang="en-US" sz="1400" dirty="0"/>
              <a:t>안녕 및 질서</a:t>
            </a:r>
            <a:r>
              <a:rPr lang="en-US" altLang="ko-KR" sz="1400" dirty="0"/>
              <a:t> </a:t>
            </a:r>
            <a:r>
              <a:rPr lang="ko-KR" altLang="en-US" sz="1400" dirty="0"/>
              <a:t>또는 미풍양속을 해할 경우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/>
              <a:t>공조에 관하여 공조조약에 이 법과 다른 규정이 있는 경우에는 그 규정에 따른다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공조조약은 공조법의 공조범위에 포함되지 않는 사항을 공조대상으로 규정하고 있으므로 공조범위가 확대된다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7-2.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국제형사사법공조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국제형사사법공조 상 임의적 공조거절사유인도거절 사유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7-2. </a:t>
            </a:r>
            <a:r>
              <a:rPr lang="ko-KR" altLang="en-US" sz="4000" dirty="0"/>
              <a:t>국제협력활동</a:t>
            </a:r>
            <a:r>
              <a:rPr lang="ko-KR" altLang="en-US" dirty="0"/>
              <a:t> </a:t>
            </a:r>
            <a:r>
              <a:rPr lang="en-US" altLang="ko-KR" sz="4000" dirty="0"/>
              <a:t>- </a:t>
            </a:r>
            <a:r>
              <a:rPr lang="ko-KR" altLang="en-US" sz="4000" dirty="0"/>
              <a:t>국제형사사법공조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995777"/>
              </p:ext>
            </p:extLst>
          </p:nvPr>
        </p:nvGraphicFramePr>
        <p:xfrm>
          <a:off x="857224" y="2357430"/>
          <a:ext cx="7858180" cy="3286252"/>
        </p:xfrm>
        <a:graphic>
          <a:graphicData uri="http://schemas.openxmlformats.org/drawingml/2006/table">
            <a:tbl>
              <a:tblPr/>
              <a:tblGrid>
                <a:gridCol w="7858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8250">
                <a:tc>
                  <a:txBody>
                    <a:bodyPr/>
                    <a:lstStyle/>
                    <a:p>
                      <a:r>
                        <a:rPr lang="ko-KR" altLang="en-US" sz="1600" dirty="0"/>
                        <a:t>다음 각 호의 어느 하나에 해당하는 경우에는 공조를 하지 아니할 수 있다</a:t>
                      </a:r>
                      <a:r>
                        <a:rPr lang="en-US" altLang="ko-KR" sz="1600" dirty="0"/>
                        <a:t>.</a:t>
                      </a:r>
                    </a:p>
                    <a:p>
                      <a:endParaRPr lang="en-US" altLang="ko-KR" sz="1400" dirty="0"/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ko-KR" altLang="en-US" sz="1400" dirty="0"/>
                        <a:t>대한민국의 주권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국가안전보장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안녕질서 또는 미풍양속을 해칠 우려가 있는 경우</a:t>
                      </a:r>
                      <a:endParaRPr lang="en-US" altLang="ko-KR" sz="1400" dirty="0"/>
                    </a:p>
                    <a:p>
                      <a:pPr marL="342900" indent="-342900">
                        <a:buAutoNum type="arabicPeriod"/>
                      </a:pPr>
                      <a:endParaRPr lang="ko-KR" altLang="en-US" sz="1400" dirty="0"/>
                    </a:p>
                    <a:p>
                      <a:r>
                        <a:rPr lang="en-US" altLang="ko-KR" sz="1400" dirty="0"/>
                        <a:t>2. </a:t>
                      </a:r>
                      <a:r>
                        <a:rPr lang="ko-KR" altLang="en-US" sz="1400" dirty="0"/>
                        <a:t>인종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국적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성별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종교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사회적 신분 또는 특정 사회단체에 속한다는 사실이나 정치적 견해를 달리한다는 이유로 처벌되거나 형사상 불리한 처분을 받을 우려가 있다고 인정되는 경우</a:t>
                      </a:r>
                      <a:endParaRPr lang="en-US" altLang="ko-KR" sz="1400" dirty="0"/>
                    </a:p>
                    <a:p>
                      <a:endParaRPr lang="ko-KR" altLang="en-US" sz="1400" dirty="0"/>
                    </a:p>
                    <a:p>
                      <a:r>
                        <a:rPr lang="en-US" altLang="ko-KR" sz="1400" dirty="0"/>
                        <a:t>3. </a:t>
                      </a:r>
                      <a:r>
                        <a:rPr lang="ko-KR" altLang="en-US" sz="1400" dirty="0"/>
                        <a:t>공조범죄가 정치적 성격을 지닌 범죄이거나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공조요청이 정치적 성격을 지닌 다른 범죄에 대한 수사 또는 재판을 할 목적으로 한 것이라고 인정되는 경우</a:t>
                      </a:r>
                      <a:endParaRPr lang="en-US" altLang="ko-KR" sz="1400" dirty="0"/>
                    </a:p>
                    <a:p>
                      <a:endParaRPr lang="ko-KR" altLang="en-US" sz="1400" dirty="0"/>
                    </a:p>
                    <a:p>
                      <a:r>
                        <a:rPr lang="en-US" altLang="ko-KR" sz="1400" dirty="0"/>
                        <a:t>4. </a:t>
                      </a:r>
                      <a:r>
                        <a:rPr lang="ko-KR" altLang="en-US" sz="1400" dirty="0"/>
                        <a:t>공조범죄가 대한민국의 법률에 의하여는 범죄를 구성하지 아니하거나 공소를 제기할 수 없는 범죄인 경우</a:t>
                      </a:r>
                      <a:endParaRPr lang="en-US" altLang="ko-KR" sz="1400" dirty="0"/>
                    </a:p>
                    <a:p>
                      <a:endParaRPr lang="ko-KR" altLang="en-US" sz="1400" dirty="0"/>
                    </a:p>
                    <a:p>
                      <a:r>
                        <a:rPr lang="en-US" altLang="ko-KR" sz="1400" dirty="0"/>
                        <a:t>5. </a:t>
                      </a:r>
                      <a:r>
                        <a:rPr lang="ko-KR" altLang="en-US" sz="1400" dirty="0"/>
                        <a:t>이 법에 요청국이 보증하도록 규정되어 있음에도 불구하고 </a:t>
                      </a:r>
                      <a:r>
                        <a:rPr lang="ko-KR" altLang="en-US" sz="1400" dirty="0" err="1"/>
                        <a:t>요청국의</a:t>
                      </a:r>
                      <a:r>
                        <a:rPr lang="ko-KR" altLang="en-US" sz="1400" dirty="0"/>
                        <a:t> 보증이 없는 경우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/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대한민국에서 수사가 진행 중이거나 재판에 계속</a:t>
            </a:r>
            <a:r>
              <a:rPr lang="en-US" altLang="ko-KR" sz="1800" dirty="0"/>
              <a:t>(</a:t>
            </a:r>
            <a:r>
              <a:rPr lang="ko-KR" altLang="en-US" sz="1800" dirty="0"/>
              <a:t>係屬</a:t>
            </a:r>
            <a:r>
              <a:rPr lang="en-US" altLang="ko-KR" sz="1800" dirty="0"/>
              <a:t>)</a:t>
            </a:r>
            <a:r>
              <a:rPr lang="ko-KR" altLang="en-US" sz="1800" dirty="0"/>
              <a:t>된 범죄에 대하여 외국의 공조요청이 있는 경우에는 그 수사 또는 재판 절차가 끝날 때까지 공조를 연기할 수 있다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공조절차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  : </a:t>
            </a:r>
            <a:r>
              <a:rPr lang="ko-KR" altLang="en-US" sz="1800" dirty="0"/>
              <a:t>검사</a:t>
            </a:r>
            <a:r>
              <a:rPr lang="en-US" altLang="ko-KR" sz="1800" dirty="0"/>
              <a:t>(</a:t>
            </a:r>
            <a:r>
              <a:rPr lang="ko-KR" altLang="en-US" sz="1800" dirty="0"/>
              <a:t>사법경찰관은 검사에게 신청</a:t>
            </a:r>
            <a:r>
              <a:rPr lang="en-US" altLang="ko-KR" sz="1800" dirty="0"/>
              <a:t>) – </a:t>
            </a:r>
            <a:r>
              <a:rPr lang="ko-KR" altLang="en-US" sz="1800" dirty="0"/>
              <a:t>대검찰청 </a:t>
            </a:r>
            <a:r>
              <a:rPr lang="en-US" altLang="ko-KR" sz="1800" dirty="0"/>
              <a:t>– </a:t>
            </a:r>
            <a:r>
              <a:rPr lang="ko-KR" altLang="en-US" sz="1800" dirty="0"/>
              <a:t>법무부장관 </a:t>
            </a:r>
            <a:r>
              <a:rPr lang="en-US" altLang="ko-KR" sz="1800" dirty="0"/>
              <a:t>– </a:t>
            </a:r>
            <a:r>
              <a:rPr lang="ko-KR" altLang="en-US" sz="1800" dirty="0"/>
              <a:t>외교부장관 </a:t>
            </a:r>
            <a:r>
              <a:rPr lang="en-US" altLang="ko-KR" sz="1800" dirty="0"/>
              <a:t>– </a:t>
            </a:r>
            <a:r>
              <a:rPr lang="ko-KR" altLang="en-US" sz="1800" dirty="0" err="1"/>
              <a:t>피요청국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/>
              <a:t>공조방식</a:t>
            </a:r>
            <a:r>
              <a:rPr lang="en-US" altLang="ko-KR" sz="1800" dirty="0"/>
              <a:t>: </a:t>
            </a:r>
            <a:r>
              <a:rPr lang="ko-KR" altLang="en-US" sz="1800" dirty="0" err="1"/>
              <a:t>요청국에</a:t>
            </a:r>
            <a:r>
              <a:rPr lang="ko-KR" altLang="en-US" sz="1800" dirty="0"/>
              <a:t> 대한 공조는 대한민국의 법률이 정하는 방식에 의하여 실시한다</a:t>
            </a:r>
            <a:r>
              <a:rPr lang="en-US" altLang="ko-KR" sz="1800" dirty="0"/>
              <a:t>. </a:t>
            </a:r>
          </a:p>
          <a:p>
            <a:endParaRPr lang="en-US" altLang="ko-KR" sz="1800" dirty="0"/>
          </a:p>
          <a:p>
            <a:r>
              <a:rPr lang="ko-KR" altLang="en-US" sz="1800" dirty="0"/>
              <a:t>국제형사경찰기구와의 협력 </a:t>
            </a:r>
            <a:r>
              <a:rPr lang="en-US" altLang="ko-KR" sz="1800" dirty="0"/>
              <a:t>:</a:t>
            </a:r>
            <a:r>
              <a:rPr lang="ko-KR" altLang="en-US" sz="1800" dirty="0"/>
              <a:t> 행정자치부장관은 국제형사경찰기구로부터 외국의 형사사건 수사에 대하여 협력을 </a:t>
            </a:r>
            <a:r>
              <a:rPr lang="ko-KR" altLang="en-US" sz="1800" dirty="0" err="1"/>
              <a:t>요청받거나</a:t>
            </a:r>
            <a:r>
              <a:rPr lang="ko-KR" altLang="en-US" sz="1800" dirty="0"/>
              <a:t> 국제형사경찰기구에 협력을 요청하는 경우에는 다음 각 호의 조치를 취할 수 있다</a:t>
            </a:r>
            <a:r>
              <a:rPr lang="en-US" altLang="ko-KR" sz="1800" dirty="0"/>
              <a:t>. </a:t>
            </a:r>
          </a:p>
          <a:p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7-2. </a:t>
            </a:r>
            <a:r>
              <a:rPr lang="ko-KR" altLang="en-US" sz="3600" dirty="0"/>
              <a:t>국제협력활동 </a:t>
            </a:r>
            <a:r>
              <a:rPr lang="en-US" altLang="ko-KR" sz="3600" dirty="0"/>
              <a:t>- </a:t>
            </a:r>
            <a:r>
              <a:rPr lang="ko-KR" altLang="en-US" sz="3600" dirty="0"/>
              <a:t>국제형사사법공조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공식적 명칭이 국제형사경찰기구</a:t>
            </a:r>
            <a:r>
              <a:rPr lang="en-US" altLang="ko-KR" sz="1800" dirty="0"/>
              <a:t>(ICPO : International Criminal Police Organization)</a:t>
            </a:r>
            <a:r>
              <a:rPr lang="ko-KR" altLang="en-US" sz="1800" dirty="0"/>
              <a:t>인 인터폴은 국제범죄의 예방과 진압을 위해 인터폴헌장과 국내법이 허용하는 범위 내에서 회원국 상호간 필요한 각종 정보와 자료를 교환하고</a:t>
            </a:r>
            <a:r>
              <a:rPr lang="en-US" altLang="ko-KR" sz="1800" dirty="0"/>
              <a:t>, </a:t>
            </a:r>
            <a:r>
              <a:rPr lang="ko-KR" altLang="en-US" sz="1800" dirty="0"/>
              <a:t>또한 범인체포 및 인도에 있어서 상호 신속</a:t>
            </a:r>
            <a:r>
              <a:rPr lang="en-US" altLang="ko-KR" sz="1800" dirty="0"/>
              <a:t>․</a:t>
            </a:r>
            <a:r>
              <a:rPr lang="ko-KR" altLang="en-US" sz="1800" dirty="0"/>
              <a:t>원활한 협조관계를 유지하는 형사경찰의 </a:t>
            </a:r>
            <a:r>
              <a:rPr lang="ko-KR" altLang="en-US" sz="1800" dirty="0">
                <a:solidFill>
                  <a:srgbClr val="FF0000"/>
                </a:solidFill>
              </a:rPr>
              <a:t>정부간 국제공조수사기구</a:t>
            </a:r>
            <a:r>
              <a:rPr lang="ko-KR" altLang="en-US" sz="1800" dirty="0"/>
              <a:t>임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 </a:t>
            </a:r>
          </a:p>
          <a:p>
            <a:r>
              <a:rPr lang="ko-KR" altLang="en-US" sz="1800" dirty="0"/>
              <a:t>목적</a:t>
            </a:r>
          </a:p>
          <a:p>
            <a:pPr>
              <a:buNone/>
            </a:pPr>
            <a:r>
              <a:rPr lang="ko-KR" altLang="en-US" sz="1800" dirty="0"/>
              <a:t>   ㉠ 범죄의 예방과 진압을 위해 각 회원국의 현행법 범위 내에서 세계인권선언의 정신에 입각하여 회원국간 가능한 다방면에 걸쳐 상호 협력을 증진시킨다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   ㉡ 범죄의 예방과 진압을 효과적으로 수행할 수 있는 모든 기관을 설치하고 이를 발전시킨다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   </a:t>
            </a:r>
            <a:r>
              <a:rPr lang="ko-KR" altLang="en-US" sz="1800" dirty="0"/>
              <a:t>㉢ 국제범죄정보 및 자료를 교환한다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7-3. </a:t>
            </a:r>
            <a:r>
              <a:rPr lang="ko-KR" altLang="en-US" sz="3200" dirty="0"/>
              <a:t>국제협력활동 </a:t>
            </a:r>
            <a:r>
              <a:rPr lang="en-US" altLang="ko-KR" sz="3200" dirty="0"/>
              <a:t>– </a:t>
            </a:r>
            <a:r>
              <a:rPr lang="ko-KR" altLang="en-US" sz="2800" dirty="0"/>
              <a:t>국제형사경찰기구</a:t>
            </a:r>
            <a:r>
              <a:rPr lang="en-US" altLang="ko-KR" sz="2800" dirty="0"/>
              <a:t>(Interpol)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인터폴의 조직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54805" cy="93978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altLang="ko-KR" sz="3200" dirty="0"/>
              <a:t>7-3. </a:t>
            </a:r>
            <a:r>
              <a:rPr lang="ko-KR" altLang="en-US" sz="3200" dirty="0"/>
              <a:t>국제협력활동 </a:t>
            </a:r>
            <a:r>
              <a:rPr lang="en-US" altLang="ko-KR" sz="3200" dirty="0"/>
              <a:t>– </a:t>
            </a:r>
            <a:r>
              <a:rPr lang="ko-KR" altLang="en-US" sz="2800" dirty="0"/>
              <a:t>국제형사경찰기구</a:t>
            </a:r>
            <a:r>
              <a:rPr lang="en-US" altLang="ko-KR" sz="2800" dirty="0"/>
              <a:t>(Interpol)</a:t>
            </a:r>
            <a:endParaRPr lang="ko-KR" altLang="en-US" sz="2800" dirty="0"/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10844"/>
              </p:ext>
            </p:extLst>
          </p:nvPr>
        </p:nvGraphicFramePr>
        <p:xfrm>
          <a:off x="899592" y="2204864"/>
          <a:ext cx="7488832" cy="3640281"/>
        </p:xfrm>
        <a:graphic>
          <a:graphicData uri="http://schemas.openxmlformats.org/drawingml/2006/table">
            <a:tbl>
              <a:tblPr/>
              <a:tblGrid>
                <a:gridCol w="142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3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032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본부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프랑스 리용에 소재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영국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미국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프랑스 등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176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개국이 가입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한국은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1964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년에 가입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북한은 아직 미가입 상태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공용어로 영어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불어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프랑스어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아랍어가 사용된다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4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사무총국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인터폴의 상설기관으로서 국제범죄예방과 진압을 위해 각 회원국 및 국제기관과 긴밀한 협조관계를 유지하면서 각종 국제범죄에 관한 정보를 교환하는 국제센터로서의 중추적 역할을 담당한다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4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국가중앙사무국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63500" indent="-2857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각국 중앙경찰 산하의 상설기구로 인터폴의 모든 회원국에 설치되어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개국에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국의 중앙사무국이 운영되고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우리나라는 대한민국 중앙사무국을 경찰청의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외사국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외사수사과 소속 인터폴계에 두고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</a:p>
                    <a:p>
                      <a:pPr marL="349250" marR="63500" indent="-2857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국가중앙사무국장은 외사국장이다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기본원칙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54805" cy="9397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altLang="ko-KR" sz="3200" dirty="0"/>
              <a:t>7-3. </a:t>
            </a:r>
            <a:r>
              <a:rPr lang="ko-KR" altLang="en-US" sz="3200" dirty="0"/>
              <a:t>국제협력활동 </a:t>
            </a:r>
            <a:r>
              <a:rPr lang="en-US" altLang="ko-KR" sz="3200" dirty="0"/>
              <a:t>– </a:t>
            </a:r>
            <a:r>
              <a:rPr lang="ko-KR" altLang="en-US" sz="2800" dirty="0"/>
              <a:t>국제형사경찰기구</a:t>
            </a:r>
            <a:r>
              <a:rPr lang="en-US" altLang="ko-KR" sz="2800" dirty="0"/>
              <a:t>(Interpol)</a:t>
            </a:r>
            <a:endParaRPr lang="ko-KR" altLang="en-US" sz="2800" dirty="0"/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745303"/>
              </p:ext>
            </p:extLst>
          </p:nvPr>
        </p:nvGraphicFramePr>
        <p:xfrm>
          <a:off x="899592" y="2204864"/>
          <a:ext cx="7488832" cy="3177129"/>
        </p:xfrm>
        <a:graphic>
          <a:graphicData uri="http://schemas.openxmlformats.org/drawingml/2006/table">
            <a:tbl>
              <a:tblPr/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77129">
                <a:tc>
                  <a:txBody>
                    <a:bodyPr/>
                    <a:lstStyle/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주권존중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: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회원국의 국내법에 따라 행하는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통상적 업무수행의 범위 내에서 협조한다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인터폴은 오로지 일반범죄만 취급하고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정치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군사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종교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인종적 성격을 가진 사항에 대한 관여나 활동은 엄격히 금지되고 있다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보편성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모든 회원국은 타 회원국과 협력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할 수 있으며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그러한 협력은 지리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언어 등 요인에 의해 방해 받아서는 안 된다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baseline="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평등성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모든 회원국은 재정분담금의 규모와 관계없이 동일한 혜택과 지원을 받는다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baseline="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타기관과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협력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각 회원국은 국가중앙사무국을 통해 일반 범죄의 예방과 진압에 관여하고 있는 타 국가기관과도 협력할 수 있다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협력방법의 융통성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협조방식은 규칙성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계속성이 있어야 하나 회원국의 국내실정을 충분히 고려하여 협조의 방식을 변경할 수 있다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342900" marR="0" indent="-3429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인터폴 공용어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영어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불어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스페인어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아랍어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인터폴의 국제수배서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altLang="ko-KR" sz="3200" dirty="0"/>
              <a:t>7-3. </a:t>
            </a:r>
            <a:r>
              <a:rPr lang="ko-KR" altLang="en-US" sz="3200" dirty="0"/>
              <a:t>국제협력활동 </a:t>
            </a:r>
            <a:r>
              <a:rPr lang="en-US" altLang="ko-KR" sz="3200" dirty="0"/>
              <a:t>– </a:t>
            </a:r>
            <a:r>
              <a:rPr lang="ko-KR" altLang="en-US" sz="2800" dirty="0"/>
              <a:t>국제형사경찰기구</a:t>
            </a:r>
            <a:r>
              <a:rPr lang="en-US" altLang="ko-KR" sz="2800" dirty="0"/>
              <a:t>(Interpol)</a:t>
            </a:r>
            <a:endParaRPr lang="ko-KR" altLang="en-US" sz="2800" dirty="0"/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19803"/>
              </p:ext>
            </p:extLst>
          </p:nvPr>
        </p:nvGraphicFramePr>
        <p:xfrm>
          <a:off x="755576" y="2096427"/>
          <a:ext cx="7786742" cy="4404424"/>
        </p:xfrm>
        <a:graphic>
          <a:graphicData uri="http://schemas.openxmlformats.org/drawingml/2006/table">
            <a:tbl>
              <a:tblPr/>
              <a:tblGrid>
                <a:gridCol w="1337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적색수배서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국제체포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일반형법을 위반하여 체포영장이 발부되고 범인인도를 목적으로 하는 경우에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6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청색수배서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국제정보조회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피수배자의 신원과 소재확인을 목적으로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녹색수배서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상습국제범죄자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상습적으로 범행하였거나 범행할 우려가 있는 국제범죄자의 동향을 파악케 하여 그 범행을 방지할 목적으로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황색수배서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가출인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가출인의 소재확인 또는 기억상실자 등의 신원을 파악하기 위하여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흑색수배서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사망자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사망자의 신원을 확인할 수 없거나 또는 사망자가 가명을 사용하였을 경우 정확한 신원을 확인할 목적으로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오렌지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(Orange)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위험물질경고 수배서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2004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년부터 폭발물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테러범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위험인물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등에 대하여 경보하기 위하여 발행되는 인터폴 국제수배서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장물수배서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도난당하거나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불법취득한 것으로 보이는 물건이나 문화재에 대하여 상품적 가치를 고려하여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7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보라색 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범죄수법수배서</a:t>
                      </a:r>
                      <a:r>
                        <a:rPr lang="en-US" altLang="ko-KR" sz="12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세계각국에서 사용된 새로운 범죄수법을 사무총국에서 집중관리하고</a:t>
                      </a:r>
                      <a:r>
                        <a:rPr lang="en-US" altLang="ko-KR" sz="12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이를 각 회원국에 배포하여 범죄예방과 수사자료에 활용케 할 목적으로 발행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7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Interpol-UN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수배서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인터폴과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UN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협력하여 국제테러범 및 테러단체에 대한 제재를 목적으로 발행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025376"/>
                  </a:ext>
                </a:extLst>
              </a:tr>
            </a:tbl>
          </a:graphicData>
        </a:graphic>
      </p:graphicFrame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의의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- 1995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26</a:t>
            </a:r>
            <a:r>
              <a:rPr lang="ko-KR" altLang="en-US" sz="1600" dirty="0"/>
              <a:t>일 유럽연합조약에 근거하여 네덜란드의 헤이그에 본부를 둔 유럽경찰사무소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임무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테러의 예방과 진압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마약의 불법적 거래 개선과 마약조직에 대한 단속</a:t>
            </a:r>
            <a:r>
              <a:rPr lang="en-US" altLang="ko-KR" sz="1600" dirty="0"/>
              <a:t>(</a:t>
            </a:r>
            <a:r>
              <a:rPr lang="ko-KR" altLang="en-US" sz="1600" dirty="0"/>
              <a:t>돈세탁과 관련 정보를 교환하는 것 포함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각 회원국은 행정이사회가 정한 조건 내에서 연락경찰관을 파견하며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이들은 그가 대표하는 국가의 정보를 </a:t>
            </a:r>
            <a:r>
              <a:rPr lang="ko-KR" altLang="en-US" sz="1600" dirty="0" err="1"/>
              <a:t>유로폴에</a:t>
            </a:r>
            <a:r>
              <a:rPr lang="ko-KR" altLang="en-US" sz="1600" dirty="0"/>
              <a:t> 전달하며</a:t>
            </a:r>
            <a:r>
              <a:rPr lang="en-US" altLang="ko-KR" sz="1600" dirty="0"/>
              <a:t>, </a:t>
            </a:r>
            <a:r>
              <a:rPr lang="ko-KR" altLang="en-US" sz="1600" dirty="0"/>
              <a:t>아울러 </a:t>
            </a:r>
            <a:r>
              <a:rPr lang="ko-KR" altLang="en-US" sz="1600" dirty="0" err="1"/>
              <a:t>유로폴에서</a:t>
            </a:r>
            <a:r>
              <a:rPr lang="ko-KR" altLang="en-US" sz="1600" dirty="0"/>
              <a:t> 획득한 정보를 자국에 알리는 임무 수행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7-4. </a:t>
            </a:r>
            <a:r>
              <a:rPr lang="ko-KR" altLang="en-US" sz="3600" dirty="0"/>
              <a:t>국제협력활동</a:t>
            </a:r>
            <a:r>
              <a:rPr lang="en-US" altLang="ko-KR" sz="3600" dirty="0"/>
              <a:t> - </a:t>
            </a:r>
            <a:r>
              <a:rPr lang="ko-KR" altLang="en-US" sz="3600" dirty="0" err="1"/>
              <a:t>유로폴</a:t>
            </a:r>
            <a:r>
              <a:rPr lang="en-US" altLang="ko-KR" sz="3600" dirty="0"/>
              <a:t>(Europol)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chemeClr val="tx1"/>
                </a:solidFill>
              </a:rPr>
              <a:t>아세안</a:t>
            </a: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>
                <a:solidFill>
                  <a:schemeClr val="tx1"/>
                </a:solidFill>
              </a:rPr>
              <a:t>국가 간 국제범죄 공동대응을 위한 범죄정보 교환 및 법집행 관련 노하우 공유를 목적으로 </a:t>
            </a:r>
            <a:r>
              <a:rPr lang="en-US" altLang="ko-KR" sz="1600" dirty="0">
                <a:solidFill>
                  <a:schemeClr val="tx1"/>
                </a:solidFill>
              </a:rPr>
              <a:t>1981</a:t>
            </a:r>
            <a:r>
              <a:rPr lang="ko-KR" altLang="en-US" sz="1600" dirty="0">
                <a:solidFill>
                  <a:schemeClr val="tx1"/>
                </a:solidFill>
              </a:rPr>
              <a:t>년 설립된 치안총수 협의체</a:t>
            </a:r>
            <a:endParaRPr lang="en-US" altLang="ko-KR" sz="1600" dirty="0">
              <a:solidFill>
                <a:schemeClr val="tx1"/>
              </a:solidFill>
            </a:endParaRPr>
          </a:p>
          <a:p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마약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무기밀매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신용카드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여권 </a:t>
            </a:r>
            <a:r>
              <a:rPr lang="ko-KR" altLang="en-US" sz="1600" dirty="0" err="1">
                <a:solidFill>
                  <a:schemeClr val="tx1"/>
                </a:solidFill>
              </a:rPr>
              <a:t>위변조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경제범죄분야 등 논의를 위해 </a:t>
            </a:r>
            <a:r>
              <a:rPr lang="en-US" altLang="ko-KR" sz="1600" dirty="0">
                <a:solidFill>
                  <a:schemeClr val="tx1"/>
                </a:solidFill>
              </a:rPr>
              <a:t>3</a:t>
            </a:r>
            <a:r>
              <a:rPr lang="ko-KR" altLang="en-US" sz="1600" dirty="0">
                <a:solidFill>
                  <a:schemeClr val="tx1"/>
                </a:solidFill>
              </a:rPr>
              <a:t>개의 특별위원회를 두고 있음</a:t>
            </a:r>
            <a:endParaRPr lang="en-US" altLang="ko-KR" sz="1600" dirty="0">
              <a:solidFill>
                <a:schemeClr val="tx1"/>
              </a:solidFill>
            </a:endParaRPr>
          </a:p>
          <a:p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말레이시아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인도네시아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싱가포르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필리핀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태국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미얀마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라오스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캄보디아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베트남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브루나이 등 </a:t>
            </a:r>
            <a:r>
              <a:rPr lang="en-US" altLang="ko-KR" sz="1600" dirty="0">
                <a:solidFill>
                  <a:schemeClr val="tx1"/>
                </a:solidFill>
              </a:rPr>
              <a:t>10</a:t>
            </a:r>
            <a:r>
              <a:rPr lang="ko-KR" altLang="en-US" sz="1600" dirty="0">
                <a:solidFill>
                  <a:schemeClr val="tx1"/>
                </a:solidFill>
              </a:rPr>
              <a:t>개 회원국 외에 한국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중국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일본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호주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뉴질랜드 등 아세안 인접국과 인터폴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 err="1">
                <a:solidFill>
                  <a:schemeClr val="tx1"/>
                </a:solidFill>
              </a:rPr>
              <a:t>유로폴</a:t>
            </a:r>
            <a:r>
              <a:rPr lang="ko-KR" altLang="en-US" sz="1600" dirty="0">
                <a:solidFill>
                  <a:schemeClr val="tx1"/>
                </a:solidFill>
              </a:rPr>
              <a:t> 등 국제기구를 초청하고 있으며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우리나라는 </a:t>
            </a:r>
            <a:r>
              <a:rPr lang="en-US" altLang="ko-KR" sz="1600" dirty="0">
                <a:solidFill>
                  <a:schemeClr val="tx1"/>
                </a:solidFill>
              </a:rPr>
              <a:t>2005</a:t>
            </a:r>
            <a:r>
              <a:rPr lang="ko-KR" altLang="en-US" sz="1600" dirty="0">
                <a:solidFill>
                  <a:schemeClr val="tx1"/>
                </a:solidFill>
              </a:rPr>
              <a:t>년 부터 </a:t>
            </a:r>
            <a:r>
              <a:rPr lang="ko-KR" altLang="en-US" sz="1600" dirty="0" err="1">
                <a:solidFill>
                  <a:schemeClr val="tx1"/>
                </a:solidFill>
              </a:rPr>
              <a:t>옵저버</a:t>
            </a:r>
            <a:r>
              <a:rPr lang="ko-KR" altLang="en-US" sz="1600" dirty="0">
                <a:solidFill>
                  <a:schemeClr val="tx1"/>
                </a:solidFill>
              </a:rPr>
              <a:t> 자격으로 참석하고 있음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7-5. </a:t>
            </a:r>
            <a:r>
              <a:rPr lang="ko-KR" altLang="en-US" sz="3600" dirty="0"/>
              <a:t>국제협력활동</a:t>
            </a:r>
            <a:r>
              <a:rPr lang="en-US" altLang="ko-KR" sz="3600" dirty="0"/>
              <a:t> – </a:t>
            </a:r>
            <a:r>
              <a:rPr lang="ko-KR" altLang="en-US" sz="3600" dirty="0" err="1"/>
              <a:t>아세아나폴</a:t>
            </a:r>
            <a:br>
              <a:rPr lang="en-US" altLang="ko-KR" sz="3600" dirty="0"/>
            </a:br>
            <a:r>
              <a:rPr lang="en-US" altLang="ko-KR" sz="3600" dirty="0"/>
              <a:t>(ASEANA POL)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16431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 err="1">
                <a:solidFill>
                  <a:srgbClr val="FF0000"/>
                </a:solidFill>
              </a:rPr>
              <a:t>생겐조약에</a:t>
            </a:r>
            <a:r>
              <a:rPr lang="ko-KR" altLang="en-US" sz="1400" dirty="0">
                <a:solidFill>
                  <a:srgbClr val="FF0000"/>
                </a:solidFill>
              </a:rPr>
              <a:t> 의한 경찰협력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베네룩스 </a:t>
            </a:r>
            <a:r>
              <a:rPr lang="en-US" altLang="ko-KR" sz="1400" dirty="0"/>
              <a:t>3</a:t>
            </a:r>
            <a:r>
              <a:rPr lang="ko-KR" altLang="en-US" sz="1400" dirty="0"/>
              <a:t>국과 프랑스</a:t>
            </a:r>
            <a:r>
              <a:rPr lang="en-US" altLang="ko-KR" sz="1400" dirty="0"/>
              <a:t>, </a:t>
            </a:r>
            <a:r>
              <a:rPr lang="ko-KR" altLang="en-US" sz="1400" dirty="0"/>
              <a:t>독일간에 체결된 조약으로 당사자들간의 경찰협력체계를 의미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비공식 경찰협력단체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>
                <a:solidFill>
                  <a:srgbClr val="7030A0"/>
                </a:solidFill>
              </a:rPr>
              <a:t>- Quantico </a:t>
            </a:r>
            <a:r>
              <a:rPr lang="ko-KR" altLang="en-US" sz="1400" dirty="0">
                <a:solidFill>
                  <a:srgbClr val="7030A0"/>
                </a:solidFill>
              </a:rPr>
              <a:t>그룹 </a:t>
            </a:r>
            <a:r>
              <a:rPr lang="en-US" altLang="ko-KR" sz="1400" dirty="0"/>
              <a:t>: </a:t>
            </a:r>
            <a:r>
              <a:rPr lang="ko-KR" altLang="en-US" sz="1400" dirty="0"/>
              <a:t>미국</a:t>
            </a:r>
            <a:r>
              <a:rPr lang="en-US" altLang="ko-KR" sz="1400" dirty="0"/>
              <a:t> </a:t>
            </a:r>
            <a:r>
              <a:rPr lang="ko-KR" altLang="en-US" sz="1400" dirty="0"/>
              <a:t>및 전세계의 </a:t>
            </a:r>
            <a:r>
              <a:rPr lang="en-US" altLang="ko-KR" sz="1400" dirty="0"/>
              <a:t>FBI</a:t>
            </a:r>
            <a:r>
              <a:rPr lang="ko-KR" altLang="en-US" sz="1400" dirty="0"/>
              <a:t>국립학교 동문회 조직을 발전시킨 것으로 이 그룹에는 유럽공동체 내의 대부분의 국가들과 미국</a:t>
            </a:r>
            <a:r>
              <a:rPr lang="en-US" altLang="ko-KR" sz="1400" dirty="0"/>
              <a:t>, </a:t>
            </a:r>
            <a:r>
              <a:rPr lang="ko-KR" altLang="en-US" sz="1400" dirty="0"/>
              <a:t>캐나다 등이 참가함</a:t>
            </a:r>
            <a:r>
              <a:rPr lang="en-US" altLang="ko-KR" sz="1400" dirty="0"/>
              <a:t>. </a:t>
            </a:r>
            <a:r>
              <a:rPr lang="ko-KR" altLang="en-US" sz="1400" dirty="0"/>
              <a:t>주로 경찰협력과 </a:t>
            </a:r>
            <a:r>
              <a:rPr lang="ko-KR" altLang="en-US" sz="1400" dirty="0" err="1"/>
              <a:t>개로운</a:t>
            </a:r>
            <a:r>
              <a:rPr lang="ko-KR" altLang="en-US" sz="1400" dirty="0"/>
              <a:t> 경찰기법에 대한 토론 및 회원간의 친목 도모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7030A0"/>
                </a:solidFill>
              </a:rPr>
              <a:t>발칸로</a:t>
            </a:r>
            <a:r>
              <a:rPr lang="ko-KR" altLang="en-US" sz="1400" dirty="0">
                <a:solidFill>
                  <a:srgbClr val="7030A0"/>
                </a:solidFill>
              </a:rPr>
              <a:t> 그룹</a:t>
            </a:r>
            <a:r>
              <a:rPr lang="en-US" altLang="ko-KR" sz="1400" dirty="0">
                <a:solidFill>
                  <a:srgbClr val="7030A0"/>
                </a:solidFill>
              </a:rPr>
              <a:t>(Group Route des Balkans) </a:t>
            </a:r>
            <a:r>
              <a:rPr lang="en-US" altLang="ko-KR" sz="1400" dirty="0"/>
              <a:t>: </a:t>
            </a:r>
            <a:r>
              <a:rPr lang="ko-KR" altLang="en-US" sz="1400" dirty="0"/>
              <a:t>유럽의 주요 마약수송로에 위치하고 있는 불가리라</a:t>
            </a:r>
            <a:r>
              <a:rPr lang="en-US" altLang="ko-KR" sz="1400" dirty="0"/>
              <a:t>, </a:t>
            </a:r>
            <a:r>
              <a:rPr lang="ko-KR" altLang="en-US" sz="1400" dirty="0"/>
              <a:t>유고</a:t>
            </a:r>
            <a:r>
              <a:rPr lang="en-US" altLang="ko-KR" sz="1400" dirty="0"/>
              <a:t>, </a:t>
            </a:r>
            <a:r>
              <a:rPr lang="ko-KR" altLang="en-US" sz="1400" dirty="0"/>
              <a:t>헝가리</a:t>
            </a:r>
            <a:r>
              <a:rPr lang="en-US" altLang="ko-KR" sz="1400" dirty="0"/>
              <a:t>, </a:t>
            </a:r>
            <a:r>
              <a:rPr lang="ko-KR" altLang="en-US" sz="1400" dirty="0"/>
              <a:t>터키</a:t>
            </a:r>
            <a:r>
              <a:rPr lang="en-US" altLang="ko-KR" sz="1400" dirty="0"/>
              <a:t>, </a:t>
            </a:r>
            <a:r>
              <a:rPr lang="ko-KR" altLang="en-US" sz="1400" dirty="0"/>
              <a:t>그리스 등이 참가하며</a:t>
            </a:r>
            <a:r>
              <a:rPr lang="en-US" altLang="ko-KR" sz="1400" dirty="0"/>
              <a:t>, </a:t>
            </a:r>
            <a:r>
              <a:rPr lang="ko-KR" altLang="en-US" sz="1400" dirty="0"/>
              <a:t>마약거래와 마약수송로에 대한 공동대처 방안 모색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7030A0"/>
                </a:solidFill>
              </a:rPr>
              <a:t>크로스채널</a:t>
            </a: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그룹</a:t>
            </a:r>
            <a:r>
              <a:rPr lang="en-US" altLang="ko-KR" sz="1400" dirty="0">
                <a:solidFill>
                  <a:srgbClr val="7030A0"/>
                </a:solidFill>
              </a:rPr>
              <a:t>(Group Cross Channel) 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도버</a:t>
            </a:r>
            <a:r>
              <a:rPr lang="en-US" altLang="ko-KR" sz="1400" dirty="0"/>
              <a:t>(Dover)</a:t>
            </a:r>
            <a:r>
              <a:rPr lang="ko-KR" altLang="en-US" sz="1400" dirty="0"/>
              <a:t>해협에서 영국과 마주하고 있는 프랑스</a:t>
            </a:r>
            <a:r>
              <a:rPr lang="en-US" altLang="ko-KR" sz="1400" dirty="0"/>
              <a:t>, </a:t>
            </a:r>
            <a:r>
              <a:rPr lang="ko-KR" altLang="en-US" sz="1400" dirty="0"/>
              <a:t>벨기에</a:t>
            </a:r>
            <a:r>
              <a:rPr lang="en-US" altLang="ko-KR" sz="1400" dirty="0"/>
              <a:t>, </a:t>
            </a:r>
            <a:r>
              <a:rPr lang="ko-KR" altLang="en-US" sz="1400" dirty="0"/>
              <a:t>룩셈부르크 등이 회원이며</a:t>
            </a:r>
            <a:r>
              <a:rPr lang="en-US" altLang="ko-KR" sz="1400" dirty="0"/>
              <a:t>, </a:t>
            </a:r>
            <a:r>
              <a:rPr lang="ko-KR" altLang="en-US" sz="1400" dirty="0"/>
              <a:t>상호연락요원을 파견함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7-6. </a:t>
            </a:r>
            <a:r>
              <a:rPr lang="ko-KR" altLang="en-US" dirty="0"/>
              <a:t>기타 국제협력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928662" y="2071677"/>
          <a:ext cx="7643866" cy="3710421"/>
        </p:xfrm>
        <a:graphic>
          <a:graphicData uri="http://schemas.openxmlformats.org/drawingml/2006/table">
            <a:tbl>
              <a:tblPr/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2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비대변성 및 익명성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범죄자와 피해자와의 대면이 없이 컴퓨터와 접촉함으로써 이와 같은 특징을 지닌다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전문성과 기술성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많은 경우 고도의 전문적 지식과 기술을 가진 자에 의해 발생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2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시간적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공간적 </a:t>
                      </a:r>
                      <a:r>
                        <a:rPr lang="ko-KR" altLang="en-US" sz="16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무제약성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인터넷망에 의하여 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24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시간 지속되는 가상공간 하에서 발생하므로 범죄자나 그 시간에 제약을 받지 않는다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9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빠른 전파성과 천문학적 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재산피해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가상공간의 네트웍망을 통하여 확산되어지며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그 피해 역시 최근 들어 천문학적으로 증가하고 있다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2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희박한 죄의식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범죄자가 연소자인 경우가 많으므로 죄의식이 희박하며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범죄행위에 대하여 오히려 자랑스러워한다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 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적발이 어려우며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고의성에 대한 입증에 어렵다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54805" cy="939784"/>
          </a:xfrm>
        </p:spPr>
        <p:txBody>
          <a:bodyPr/>
          <a:lstStyle/>
          <a:p>
            <a:r>
              <a:rPr lang="en-US" altLang="ko-KR" dirty="0"/>
              <a:t>8-1. </a:t>
            </a:r>
            <a:r>
              <a:rPr lang="ko-KR" altLang="en-US" dirty="0"/>
              <a:t>사이버경찰 </a:t>
            </a:r>
            <a:r>
              <a:rPr lang="en-US" altLang="ko-KR" dirty="0"/>
              <a:t>- </a:t>
            </a:r>
            <a:r>
              <a:rPr lang="ko-KR" altLang="en-US" dirty="0"/>
              <a:t>특징</a:t>
            </a:r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 국가간 공조를 추진하려면 상대국가와 범죄인인도조약 또는 형사사법공조조약이 체결되어 있어야 하는 것이 원칙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ko-KR" altLang="en-US" sz="1800" dirty="0"/>
              <a:t>지정학적으로 관련 깊은 공조문제에 우선하여 정보인프라가 발달한 국가간의 공조가 강조됨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ko-KR" altLang="en-US" sz="1800" dirty="0"/>
              <a:t>외국 해커의 </a:t>
            </a:r>
            <a:r>
              <a:rPr lang="ko-KR" altLang="en-US" sz="1800" dirty="0" err="1"/>
              <a:t>침입시</a:t>
            </a:r>
            <a:r>
              <a:rPr lang="ko-KR" altLang="en-US" sz="1800" dirty="0"/>
              <a:t> 실시간</a:t>
            </a:r>
            <a:r>
              <a:rPr lang="en-US" altLang="ko-KR" sz="1800" dirty="0"/>
              <a:t>(Real-Time)</a:t>
            </a:r>
            <a:r>
              <a:rPr lang="ko-KR" altLang="en-US" sz="1800" dirty="0"/>
              <a:t>으로 접속기록 정보를 해당국가에 제공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  <a:p>
            <a:r>
              <a:rPr lang="ko-KR" altLang="en-US" sz="1800" dirty="0"/>
              <a:t>인터폴은 세계각국의 사이버경찰을 상대로 사이버범죄의 동향에 대한 최신정보를 제공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8-2. </a:t>
            </a:r>
            <a:r>
              <a:rPr lang="ko-KR" altLang="en-US" sz="3200" dirty="0"/>
              <a:t>사이버범죄 </a:t>
            </a:r>
            <a:r>
              <a:rPr lang="en-US" altLang="ko-KR" sz="3200" dirty="0"/>
              <a:t>– </a:t>
            </a:r>
            <a:r>
              <a:rPr lang="ko-KR" altLang="en-US" sz="3200" dirty="0"/>
              <a:t>대응을 위한 국제적 연대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웹사이트를 드나들며 </a:t>
            </a:r>
            <a:r>
              <a:rPr lang="ko-KR" altLang="en-US" sz="1800" dirty="0" err="1"/>
              <a:t>헤킹</a:t>
            </a:r>
            <a:r>
              <a:rPr lang="ko-KR" altLang="en-US" sz="1800" dirty="0"/>
              <a:t> 등 유행하는 범죄행위의 정보를 수집한다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                                     ▼</a:t>
            </a:r>
          </a:p>
          <a:p>
            <a:r>
              <a:rPr lang="ko-KR" altLang="en-US" sz="1800" dirty="0"/>
              <a:t>홈페이지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이매일</a:t>
            </a:r>
            <a:r>
              <a:rPr lang="ko-KR" altLang="en-US" sz="1800" dirty="0"/>
              <a:t> 등 피해 발생의 증거를 취득한다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                                      ▼</a:t>
            </a:r>
          </a:p>
          <a:p>
            <a:r>
              <a:rPr lang="ko-KR" altLang="en-US" sz="1800" dirty="0"/>
              <a:t>정보통신업체</a:t>
            </a:r>
            <a:r>
              <a:rPr lang="en-US" altLang="ko-KR" sz="1800" dirty="0"/>
              <a:t>(IPS)</a:t>
            </a:r>
            <a:r>
              <a:rPr lang="ko-KR" altLang="en-US" sz="1800" dirty="0"/>
              <a:t>등과의 협력을 통해 피의자의 로그기록을 확인한다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                                      ▼</a:t>
            </a:r>
          </a:p>
          <a:p>
            <a:r>
              <a:rPr lang="ko-KR" altLang="en-US" sz="1800" dirty="0"/>
              <a:t>접속자의 인적 사항을 확인한 후 피의자 신병과 증거물을 확보한다</a:t>
            </a:r>
            <a:r>
              <a:rPr lang="en-US" altLang="ko-KR" sz="1800" dirty="0"/>
              <a:t>. 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8-3. </a:t>
            </a:r>
            <a:r>
              <a:rPr lang="ko-KR" altLang="en-US" sz="3200" dirty="0"/>
              <a:t>사이버범죄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수사단계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857224" y="1714488"/>
          <a:ext cx="7715304" cy="4500592"/>
        </p:xfrm>
        <a:graphic>
          <a:graphicData uri="http://schemas.openxmlformats.org/drawingml/2006/table">
            <a:tbl>
              <a:tblPr/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10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자료변조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Data diddling)</a:t>
                      </a:r>
                      <a:endParaRPr 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자료가 최종적으로 컴퓨터에 입력되는 순간에 자료를 절취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삭제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변경</a:t>
                      </a: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추가하는 방법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0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트로이목마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Trojan horse)</a:t>
                      </a:r>
                      <a:endParaRPr 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 목적을 실행하면서 일부에서 부정한 결과가 나오도록 프로그램 속에 범죄자만이 아는 명령문을 삽입시켜 이용하는 방법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81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FF0000"/>
                          </a:solidFill>
                          <a:latin typeface="휴먼명조,한컴돋움"/>
                        </a:rPr>
                        <a:t>쌀라미기법</a:t>
                      </a:r>
                      <a:endParaRPr lang="ko-KR" altLang="en-US" sz="1200" b="0" i="0" spc="5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9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200" b="0" i="0" spc="90">
                          <a:solidFill>
                            <a:srgbClr val="FF0000"/>
                          </a:solidFill>
                          <a:latin typeface="휴먼명조,한컴돋움"/>
                        </a:rPr>
                        <a:t>Salami techniques)</a:t>
                      </a:r>
                      <a:endParaRPr lang="en-US" sz="1200" b="0" i="0" spc="5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어떤 일을 정상적으로 수행하면서 관심 밖에 있는 조그마한 이익을 긁어 모으는 수법으로서 금융기관의 컴퓨터 체계에 이자계산시 단수 이하의 적은 금액을 특정계좌에 모이게 하는 방법 등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0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트랩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도아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trap door)</a:t>
                      </a:r>
                      <a:endParaRPr 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 개발과정에서 프로그램 검증을 위해 프로그램을 수정할 수 있는 명령이 끼워 넣어져 있는 것을 삭제하지 않고 범행에 이용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81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슈퍼재핑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Super Zapping)</a:t>
                      </a:r>
                      <a:endParaRPr 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슈퍼잽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(Super Zap)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컴퓨터가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작동정지되어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복구나 재작동 절차에 의하여 해결할 수 없을 때 사용하는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만능키와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같은 프로그램으로 이 프로그램의 강력한 힘을 이용하여 범죄행위를 하는 것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부정명령 은닉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(logic bomb)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프로그램에 어떠한 조건을 넣어주고 그 조건이 충족될 때 마다 자동적으로 부정행위가 이루어지도록 하는 것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8-4. </a:t>
            </a:r>
            <a:r>
              <a:rPr lang="ko-KR" altLang="en-US" dirty="0"/>
              <a:t>사이버범죄 </a:t>
            </a:r>
            <a:r>
              <a:rPr lang="en-US" altLang="ko-KR" dirty="0"/>
              <a:t>– FBI</a:t>
            </a:r>
            <a:r>
              <a:rPr lang="ko-KR" altLang="en-US" dirty="0"/>
              <a:t>의 수법분류</a:t>
            </a:r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580464"/>
              </p:ext>
            </p:extLst>
          </p:nvPr>
        </p:nvGraphicFramePr>
        <p:xfrm>
          <a:off x="467544" y="1714488"/>
          <a:ext cx="8104984" cy="4809961"/>
        </p:xfrm>
        <a:graphic>
          <a:graphicData uri="http://schemas.openxmlformats.org/drawingml/2006/table">
            <a:tbl>
              <a:tblPr/>
              <a:tblGrid>
                <a:gridCol w="1656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8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37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스카벤징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scavenging)</a:t>
                      </a:r>
                      <a:endParaRPr 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컴퓨터의 작업 완료 후 체계 주변에서 정보를 획득하는 방법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(=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쓰레기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주워모으기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3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전송시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은닉과 위장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piggy backing and </a:t>
                      </a:r>
                      <a:r>
                        <a:rPr lang="en-US" sz="13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impresonation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)</a:t>
                      </a:r>
                      <a:endParaRPr 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정규의 절차를 거쳐서 사용되고 있는 단말기의 회선을 전환시켜 자격이 없는 단말기에 연결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부정하게 컴퓨터를 사용하거나 사용허가를 받지 않은 자가 유자격자를 가정하여 컴퓨터를 부정사용하는 방법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부정접속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Wire trapping)</a:t>
                      </a:r>
                      <a:endParaRPr 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데이터 통신회사에 불법적으로 선로를 접속시켜 단말기 등을 연결조작하여 자료를 절취하거나 컴퓨터를 부정적으로 사용하는 방법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13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시뮬레이션 모델링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simulation ＆ 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modeling)</a:t>
                      </a:r>
                      <a:endParaRPr 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컴퓨터를 정상적인 시험이나 시뮬레이션을 하는 것처럼 하면서 실제로는 컴퓨터를 범행도구로 이용하여 부정행위를 자행하는 수법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96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비동기성의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이용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asynchronous 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attack)</a:t>
                      </a:r>
                      <a:endParaRPr lang="en-US" sz="13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컴퓨터 운영체계의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비동기성을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이용하여 범죄행위를 저지르는 것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8-4. </a:t>
            </a:r>
            <a:r>
              <a:rPr lang="ko-KR" altLang="en-US" dirty="0"/>
              <a:t>사이버범죄 </a:t>
            </a:r>
            <a:r>
              <a:rPr lang="en-US" altLang="ko-KR" dirty="0"/>
              <a:t>– FBI</a:t>
            </a:r>
            <a:r>
              <a:rPr lang="ko-KR" altLang="en-US" dirty="0"/>
              <a:t>의 수법분류</a:t>
            </a:r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336</TotalTime>
  <Words>6340</Words>
  <Application>Microsoft Office PowerPoint</Application>
  <PresentationFormat>화면 슬라이드 쇼(4:3)</PresentationFormat>
  <Paragraphs>618</Paragraphs>
  <Slides>52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64" baseType="lpstr">
      <vt:lpstr>굴림</vt:lpstr>
      <vt:lpstr>맑은 고딕</vt:lpstr>
      <vt:lpstr>신명 신명조</vt:lpstr>
      <vt:lpstr>-윤고딕110</vt:lpstr>
      <vt:lpstr>-윤고딕110,한컴돋움</vt:lpstr>
      <vt:lpstr>-윤고딕130</vt:lpstr>
      <vt:lpstr>-윤고딕130,한컴돋움</vt:lpstr>
      <vt:lpstr>휴먼명조,한컴돋움</vt:lpstr>
      <vt:lpstr>Arial</vt:lpstr>
      <vt:lpstr>Georgia</vt:lpstr>
      <vt:lpstr>Wingdings</vt:lpstr>
      <vt:lpstr>고구려 벽화</vt:lpstr>
      <vt:lpstr> 경찰학2 제, 13, 14주  - 외사경찰과 사이버경찰</vt:lpstr>
      <vt:lpstr>참고 – 경찰청 외사경찰조직</vt:lpstr>
      <vt:lpstr>참고 – 강원경찰청 외사경찰조직</vt:lpstr>
      <vt:lpstr>참고 – 원주경찰서 외사경찰조직</vt:lpstr>
      <vt:lpstr>1. 외사경찰의 의의</vt:lpstr>
      <vt:lpstr>1-2. 외사경찰과 관련된 치안환경 변화</vt:lpstr>
      <vt:lpstr>1-3. 외사경찰의 임무</vt:lpstr>
      <vt:lpstr>1-4. 외사경찰의 대상</vt:lpstr>
      <vt:lpstr>2. 외국인</vt:lpstr>
      <vt:lpstr>2. 외국인</vt:lpstr>
      <vt:lpstr>2. 외국인</vt:lpstr>
      <vt:lpstr>2-1. 외국인의 입출국과 체류 및 퇴거 - 입국</vt:lpstr>
      <vt:lpstr>2-1. 외국인의 입출국과 체류 및 퇴거 - 입국</vt:lpstr>
      <vt:lpstr>2-1. 외국인의 입출국과 체류 및 퇴거 – 입국금지</vt:lpstr>
      <vt:lpstr>2-2. 외국인의 출국</vt:lpstr>
      <vt:lpstr>2-3. 외국인의 체류</vt:lpstr>
      <vt:lpstr>2-4. 외국인의 강제퇴거</vt:lpstr>
      <vt:lpstr>3. 외국인의 권리와 의무</vt:lpstr>
      <vt:lpstr>3. 외국인의 권리와 의무</vt:lpstr>
      <vt:lpstr>4-1. 외교사절 - 의의</vt:lpstr>
      <vt:lpstr>4-2. 외교사절의 파견과 접수</vt:lpstr>
      <vt:lpstr>4-3. 외교사절의 특권과 면제 – (1) 불가침권</vt:lpstr>
      <vt:lpstr>4-3. 외교사절의 특권과 면제 – (2) 치외법권</vt:lpstr>
      <vt:lpstr>4-3. 외교사절의 특권과 면제 – (2) 치외법권</vt:lpstr>
      <vt:lpstr>4-3. 외교사절의 특권과 면제 – (3) 특권향유의 범위</vt:lpstr>
      <vt:lpstr>5-1. 국제기구</vt:lpstr>
      <vt:lpstr>5-2. 국제적 전문기관</vt:lpstr>
      <vt:lpstr>6-1. 외국군대</vt:lpstr>
      <vt:lpstr>6-2. 주한미군지위협정(SOFA)</vt:lpstr>
      <vt:lpstr>6-2. 주한미군지위협정(SOFA)</vt:lpstr>
      <vt:lpstr>6-2. 주한미군지위협정(SOFA)</vt:lpstr>
      <vt:lpstr>6-2. 주한미군지위협정(SOFA)</vt:lpstr>
      <vt:lpstr>7-1. 국제협력활동 - 범죄인인도</vt:lpstr>
      <vt:lpstr>7-1. 국제협력활동 - 범죄인인도</vt:lpstr>
      <vt:lpstr>7-1. 국제협력활동 - 범죄인인도</vt:lpstr>
      <vt:lpstr>7-1. 국제협력활동 - 범죄인인도</vt:lpstr>
      <vt:lpstr>7-1. 국제협력활동 - 범죄인인도</vt:lpstr>
      <vt:lpstr>7-2. 국제협력활동 - 국제형사사법공조</vt:lpstr>
      <vt:lpstr>7-2. 국제협력활동 - 국제형사사법공조</vt:lpstr>
      <vt:lpstr>7-2. 국제협력활동 - 국제형사사법공조</vt:lpstr>
      <vt:lpstr>7-3. 국제협력활동 – 국제형사경찰기구(Interpol)</vt:lpstr>
      <vt:lpstr>7-3. 국제협력활동 – 국제형사경찰기구(Interpol)</vt:lpstr>
      <vt:lpstr>7-3. 국제협력활동 – 국제형사경찰기구(Interpol)</vt:lpstr>
      <vt:lpstr>7-3. 국제협력활동 – 국제형사경찰기구(Interpol)</vt:lpstr>
      <vt:lpstr>7-4. 국제협력활동 - 유로폴(Europol)</vt:lpstr>
      <vt:lpstr>7-5. 국제협력활동 – 아세아나폴 (ASEANA POL)</vt:lpstr>
      <vt:lpstr>7-6. 기타 국제협력</vt:lpstr>
      <vt:lpstr>8-1. 사이버경찰 - 특징</vt:lpstr>
      <vt:lpstr>8-2. 사이버범죄 – 대응을 위한 국제적 연대</vt:lpstr>
      <vt:lpstr>8-3. 사이버범죄 – 수사단계</vt:lpstr>
      <vt:lpstr>8-4. 사이버범죄 – FBI의 수법분류</vt:lpstr>
      <vt:lpstr>8-4. 사이버범죄 – FBI의 수법분류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LG</dc:creator>
  <cp:lastModifiedBy>남재성</cp:lastModifiedBy>
  <cp:revision>82</cp:revision>
  <dcterms:created xsi:type="dcterms:W3CDTF">2007-12-10T01:17:04Z</dcterms:created>
  <dcterms:modified xsi:type="dcterms:W3CDTF">2021-10-16T04:49:38Z</dcterms:modified>
</cp:coreProperties>
</file>