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B716F5-6585-460F-8764-0F59D020F61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pPr latinLnBrk="1"/>
          <a:endParaRPr lang="ko-KR" altLang="en-US"/>
        </a:p>
      </dgm:t>
    </dgm:pt>
    <dgm:pt modelId="{A01A3882-0AF6-409F-B6F9-634DC2124E2D}" type="pres">
      <dgm:prSet presAssocID="{E8B716F5-6585-460F-8764-0F59D020F61E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D80C5929-C891-4774-8AB4-A6E692972F04}" type="presOf" srcId="{E8B716F5-6585-460F-8764-0F59D020F61E}" destId="{A01A3882-0AF6-409F-B6F9-634DC2124E2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848872" cy="1500198"/>
          </a:xfrm>
        </p:spPr>
        <p:txBody>
          <a:bodyPr>
            <a:normAutofit fontScale="90000"/>
          </a:bodyPr>
          <a:lstStyle/>
          <a:p>
            <a:r>
              <a:rPr lang="ko-KR" altLang="en-US" sz="4000" dirty="0"/>
              <a:t>과학수사론 제</a:t>
            </a:r>
            <a:r>
              <a:rPr lang="en-US" altLang="ko-KR" sz="4000"/>
              <a:t>13-2</a:t>
            </a:r>
            <a:r>
              <a:rPr lang="ko-KR" altLang="en-US" sz="4000" dirty="0"/>
              <a:t>주</a:t>
            </a:r>
            <a:br>
              <a:rPr lang="en-US" altLang="ko-KR" sz="3600" dirty="0"/>
            </a:br>
            <a:br>
              <a:rPr lang="en-US" altLang="ko-KR" sz="3600" dirty="0"/>
            </a:br>
            <a:br>
              <a:rPr lang="en-US" altLang="ko-KR" sz="2800" dirty="0"/>
            </a:br>
            <a:r>
              <a:rPr lang="en-US" altLang="ko-KR" sz="2800" dirty="0"/>
              <a:t>- </a:t>
            </a:r>
            <a:r>
              <a:rPr lang="ko-KR" altLang="en-US" sz="2800" dirty="0"/>
              <a:t>강도사건의 수사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7500990" cy="857256"/>
          </a:xfrm>
        </p:spPr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2800" dirty="0"/>
              <a:t>강도죄</a:t>
            </a:r>
            <a:r>
              <a:rPr lang="en-US" altLang="ko-KR" sz="2800" dirty="0"/>
              <a:t>, </a:t>
            </a:r>
            <a:r>
              <a:rPr lang="ko-KR" altLang="en-US" sz="2800" dirty="0"/>
              <a:t>형법 제 </a:t>
            </a:r>
            <a:r>
              <a:rPr lang="en-US" altLang="ko-KR" sz="2800" dirty="0"/>
              <a:t>333</a:t>
            </a:r>
            <a:r>
              <a:rPr lang="ko-KR" altLang="en-US" sz="2800" dirty="0"/>
              <a:t>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11560" y="1340768"/>
            <a:ext cx="8291264" cy="5688632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ko-KR" altLang="en-US" sz="1600" dirty="0"/>
              <a:t>구성요건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1) </a:t>
            </a:r>
            <a:r>
              <a:rPr lang="ko-KR" altLang="en-US" sz="1600" dirty="0"/>
              <a:t>행위의 객체</a:t>
            </a:r>
            <a:r>
              <a:rPr lang="en-US" altLang="ko-KR" sz="1600" dirty="0"/>
              <a:t>: </a:t>
            </a:r>
            <a:r>
              <a:rPr lang="ko-KR" altLang="en-US" sz="1600" dirty="0"/>
              <a:t>재물 또는 재산상 이익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재물</a:t>
            </a:r>
            <a:r>
              <a:rPr lang="en-US" altLang="ko-KR" sz="1600" dirty="0"/>
              <a:t>: </a:t>
            </a:r>
            <a:r>
              <a:rPr lang="ko-KR" altLang="en-US" sz="1600" dirty="0"/>
              <a:t>타인이 점유하는 타인의 재물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※ </a:t>
            </a:r>
            <a:r>
              <a:rPr lang="ko-KR" altLang="en-US" sz="1600" dirty="0"/>
              <a:t>타인이 점유하는 자기의 재물을 강취하는 경우는 </a:t>
            </a:r>
            <a:r>
              <a:rPr lang="ko-KR" altLang="en-US" sz="1600" dirty="0" err="1"/>
              <a:t>점유강취죄</a:t>
            </a:r>
            <a:r>
              <a:rPr lang="en-US" altLang="ko-KR" sz="1600" dirty="0"/>
              <a:t>(325</a:t>
            </a:r>
            <a:r>
              <a:rPr lang="ko-KR" altLang="en-US" sz="1600" dirty="0"/>
              <a:t>조</a:t>
            </a:r>
            <a:r>
              <a:rPr lang="en-US" altLang="ko-KR" sz="1600" dirty="0"/>
              <a:t>)</a:t>
            </a:r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재산상 이익</a:t>
            </a:r>
            <a:r>
              <a:rPr lang="en-US" altLang="ko-KR" sz="1600" dirty="0"/>
              <a:t>: </a:t>
            </a:r>
            <a:r>
              <a:rPr lang="ko-KR" altLang="en-US" sz="1600" dirty="0"/>
              <a:t>경제적 가치가 있는 이익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택시기사를 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협박하여 요금지급을 면하는 경우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자가용운전자 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협박하여 차를 몰게 한 경우는 강요죄 성립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적극적</a:t>
            </a:r>
            <a:r>
              <a:rPr lang="en-US" altLang="ko-KR" sz="1600" dirty="0"/>
              <a:t>. </a:t>
            </a:r>
            <a:r>
              <a:rPr lang="ko-KR" altLang="en-US" sz="1600" dirty="0" err="1"/>
              <a:t>소극적이익</a:t>
            </a:r>
            <a:r>
              <a:rPr lang="en-US" altLang="ko-KR" sz="1600" dirty="0"/>
              <a:t>, </a:t>
            </a:r>
            <a:r>
              <a:rPr lang="ko-KR" altLang="en-US" sz="1600" dirty="0"/>
              <a:t>채무면제</a:t>
            </a:r>
            <a:r>
              <a:rPr lang="en-US" altLang="ko-KR" sz="1600" dirty="0"/>
              <a:t>, </a:t>
            </a:r>
            <a:r>
              <a:rPr lang="ko-KR" altLang="en-US" sz="1600" dirty="0"/>
              <a:t>지급유예 등 일시적 이익도 포함</a:t>
            </a:r>
            <a:endParaRPr lang="en-US" altLang="ko-KR" sz="1600" dirty="0"/>
          </a:p>
          <a:p>
            <a:pPr marL="457200" indent="-457200">
              <a:buNone/>
            </a:pP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2) </a:t>
            </a:r>
            <a:r>
              <a:rPr lang="ko-KR" altLang="en-US" sz="1600" dirty="0"/>
              <a:t>실행행위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</a:t>
            </a:r>
            <a:r>
              <a:rPr lang="en-US" altLang="ko-KR" sz="1600" dirty="0"/>
              <a:t>: </a:t>
            </a:r>
            <a:r>
              <a:rPr lang="ko-KR" altLang="en-US" sz="1600" dirty="0"/>
              <a:t>상대방의 반항을 불가능하게 할 정도이어야 함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재물강취</a:t>
            </a:r>
            <a:r>
              <a:rPr lang="en-US" altLang="ko-KR" sz="1600" dirty="0"/>
              <a:t> </a:t>
            </a:r>
            <a:r>
              <a:rPr lang="ko-KR" altLang="en-US" sz="1600" dirty="0"/>
              <a:t>또는 재산상 이익의 취득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  . </a:t>
            </a:r>
            <a:r>
              <a:rPr lang="ko-KR" altLang="en-US" sz="1600" dirty="0"/>
              <a:t>재산상 이익의 취득이 피해자의 하자 있는 의사에 의하면 공갈죄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  . </a:t>
            </a:r>
            <a:r>
              <a:rPr lang="ko-KR" altLang="en-US" sz="1600" dirty="0"/>
              <a:t>재산상 이익이 아닌 다른 이익을 취득하면 강요죄 성립</a:t>
            </a:r>
          </a:p>
        </p:txBody>
      </p:sp>
    </p:spTree>
    <p:extLst>
      <p:ext uri="{BB962C8B-B14F-4D97-AF65-F5344CB8AC3E}">
        <p14:creationId xmlns:p14="http://schemas.microsoft.com/office/powerpoint/2010/main" val="36303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8976" y="1412776"/>
            <a:ext cx="8291264" cy="57606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600" dirty="0"/>
              <a:t> 3) </a:t>
            </a:r>
            <a:r>
              <a:rPr lang="ko-KR" altLang="en-US" sz="1600" dirty="0"/>
              <a:t>인과관계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</a:t>
            </a:r>
            <a:r>
              <a:rPr lang="en-US" altLang="ko-KR" sz="1600" dirty="0"/>
              <a:t>, </a:t>
            </a:r>
            <a:r>
              <a:rPr lang="ko-KR" altLang="en-US" sz="1600" dirty="0"/>
              <a:t>항거불능상태</a:t>
            </a:r>
            <a:r>
              <a:rPr lang="en-US" altLang="ko-KR" sz="1600" dirty="0"/>
              <a:t>, </a:t>
            </a:r>
            <a:r>
              <a:rPr lang="ko-KR" altLang="en-US" sz="1600" dirty="0"/>
              <a:t>재물 또는 재산상 이익의 취득 사이에 인과관계가 있어야 하며</a:t>
            </a:r>
            <a:r>
              <a:rPr lang="en-US" altLang="ko-KR" sz="1600" dirty="0"/>
              <a:t>, </a:t>
            </a:r>
            <a:r>
              <a:rPr lang="ko-KR" altLang="en-US" sz="1600" dirty="0"/>
              <a:t>인과관계가 없으면 강도미수죄가 성립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4) </a:t>
            </a:r>
            <a:r>
              <a:rPr lang="ko-KR" altLang="en-US" sz="1600" dirty="0"/>
              <a:t>주관적 구성요건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항거불능의 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협박과 재물강취 또는 재산상 이익취득에 대한 의욕 또는 인용을 요함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통설</a:t>
            </a:r>
            <a:r>
              <a:rPr lang="en-US" altLang="ko-KR" sz="1600" dirty="0"/>
              <a:t>. </a:t>
            </a:r>
            <a:r>
              <a:rPr lang="ko-KR" altLang="en-US" sz="1600" dirty="0"/>
              <a:t>판례는 초과주관적 구성요건요소로서 불법영득의사 혹은 불법이득의사가 필요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위법성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채무자가 빚을 갚지 않아</a:t>
            </a:r>
            <a:r>
              <a:rPr lang="en-US" altLang="ko-KR" sz="1600" dirty="0"/>
              <a:t>,</a:t>
            </a:r>
            <a:r>
              <a:rPr lang="ko-KR" altLang="en-US" sz="1600" dirty="0"/>
              <a:t> 그를 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협박하여 돈을 강취한 경우와 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같이 권리행사의 수단으로 재물 또는 재산상 이익을 강취한 경우 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판례는 강도죄의 성립을 인정</a:t>
            </a:r>
            <a:r>
              <a:rPr lang="en-US" altLang="ko-KR" sz="1600" dirty="0"/>
              <a:t>( </a:t>
            </a:r>
            <a:r>
              <a:rPr lang="ko-KR" altLang="en-US" sz="1600" dirty="0"/>
              <a:t>대판 </a:t>
            </a:r>
            <a:r>
              <a:rPr lang="en-US" altLang="ko-KR" sz="1600" dirty="0"/>
              <a:t>1995. 12. 12. 95</a:t>
            </a:r>
            <a:r>
              <a:rPr lang="ko-KR" altLang="en-US" sz="1600" dirty="0"/>
              <a:t>도</a:t>
            </a:r>
            <a:r>
              <a:rPr lang="en-US" altLang="ko-KR" sz="1600" dirty="0"/>
              <a:t>2385)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ko-KR" altLang="en-US" sz="3200" dirty="0"/>
              <a:t>강도죄</a:t>
            </a:r>
            <a:r>
              <a:rPr lang="en-US" altLang="ko-KR" sz="3200" dirty="0"/>
              <a:t>, </a:t>
            </a:r>
            <a:r>
              <a:rPr lang="ko-KR" altLang="en-US" sz="3200" dirty="0"/>
              <a:t>형법 제 </a:t>
            </a:r>
            <a:r>
              <a:rPr lang="en-US" altLang="ko-KR" sz="3200" dirty="0"/>
              <a:t>333</a:t>
            </a:r>
            <a:r>
              <a:rPr lang="ko-KR" altLang="en-US" sz="3200" dirty="0"/>
              <a:t>조</a:t>
            </a:r>
          </a:p>
        </p:txBody>
      </p:sp>
    </p:spTree>
    <p:extLst>
      <p:ext uri="{BB962C8B-B14F-4D97-AF65-F5344CB8AC3E}">
        <p14:creationId xmlns:p14="http://schemas.microsoft.com/office/powerpoint/2010/main" val="2178897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297416"/>
            <a:ext cx="8291264" cy="5544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미수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예비</a:t>
            </a:r>
            <a:r>
              <a:rPr lang="en-US" altLang="ko-KR" sz="1600" dirty="0"/>
              <a:t>. </a:t>
            </a:r>
            <a:r>
              <a:rPr lang="ko-KR" altLang="en-US" sz="1600" dirty="0"/>
              <a:t>음모는 </a:t>
            </a:r>
            <a:r>
              <a:rPr lang="en-US" altLang="ko-KR" sz="1600" dirty="0"/>
              <a:t>7</a:t>
            </a:r>
            <a:r>
              <a:rPr lang="ko-KR" altLang="en-US" sz="1600" dirty="0"/>
              <a:t>년 이하의 징역에 처한다</a:t>
            </a:r>
            <a:r>
              <a:rPr lang="en-US" altLang="ko-KR" sz="1600" dirty="0"/>
              <a:t>.(</a:t>
            </a:r>
            <a:r>
              <a:rPr lang="ko-KR" altLang="en-US" sz="1600" dirty="0"/>
              <a:t>제</a:t>
            </a:r>
            <a:r>
              <a:rPr lang="en-US" altLang="ko-KR" sz="1600" dirty="0"/>
              <a:t>343</a:t>
            </a:r>
            <a:r>
              <a:rPr lang="ko-KR" altLang="en-US" sz="1600" dirty="0"/>
              <a:t>조</a:t>
            </a:r>
            <a:r>
              <a:rPr lang="en-US" altLang="ko-KR" sz="1600" dirty="0"/>
              <a:t>)</a:t>
            </a:r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실행의 착수시기는 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협박을 개시한 때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4. </a:t>
            </a:r>
            <a:r>
              <a:rPr lang="ko-KR" altLang="en-US" sz="1600" dirty="0" err="1"/>
              <a:t>불가벌적</a:t>
            </a:r>
            <a:r>
              <a:rPr lang="ko-KR" altLang="en-US" sz="1600" dirty="0"/>
              <a:t> 사후행위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강취한 재물을 사용</a:t>
            </a:r>
            <a:r>
              <a:rPr lang="en-US" altLang="ko-KR" sz="1600" dirty="0"/>
              <a:t>. </a:t>
            </a:r>
            <a:r>
              <a:rPr lang="ko-KR" altLang="en-US" sz="1600" dirty="0"/>
              <a:t>수익</a:t>
            </a:r>
            <a:r>
              <a:rPr lang="en-US" altLang="ko-KR" sz="1600" dirty="0"/>
              <a:t>. </a:t>
            </a:r>
            <a:r>
              <a:rPr lang="ko-KR" altLang="en-US" sz="1600" dirty="0"/>
              <a:t>처분한 경우 </a:t>
            </a:r>
            <a:r>
              <a:rPr lang="ko-KR" altLang="en-US" sz="1600" dirty="0" err="1"/>
              <a:t>불가벌적</a:t>
            </a:r>
            <a:r>
              <a:rPr lang="ko-KR" altLang="en-US" sz="1600" dirty="0"/>
              <a:t> 사후행위가 되지만</a:t>
            </a:r>
            <a:r>
              <a:rPr lang="en-US" altLang="ko-KR" sz="1600" dirty="0"/>
              <a:t>,</a:t>
            </a:r>
            <a:r>
              <a:rPr lang="ko-KR" altLang="en-US" sz="1600" dirty="0"/>
              <a:t> 새로운 법익을 침해하면 별도의 범죄가 성립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Font typeface="Wingdings" pitchFamily="2" charset="2"/>
              <a:buChar char="u"/>
            </a:pPr>
            <a:r>
              <a:rPr lang="ko-KR" altLang="en-US" sz="1600" dirty="0"/>
              <a:t> 대판 </a:t>
            </a:r>
            <a:r>
              <a:rPr lang="en-US" altLang="ko-KR" sz="1600" dirty="0"/>
              <a:t>1991. 9. 10. 91</a:t>
            </a:r>
            <a:r>
              <a:rPr lang="ko-KR" altLang="en-US" sz="1600" dirty="0"/>
              <a:t>도 </a:t>
            </a:r>
            <a:r>
              <a:rPr lang="en-US" altLang="ko-KR" sz="1600" dirty="0"/>
              <a:t>1722</a:t>
            </a:r>
          </a:p>
          <a:p>
            <a:pPr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피고인이 예금통장을 강취하고 예금자명의의 예금청구서를 위조한 다음 이를 은행원에 제출하여 예금인출금 명목의 </a:t>
            </a:r>
            <a:r>
              <a:rPr lang="ko-KR" altLang="en-US" sz="1600" dirty="0" err="1"/>
              <a:t>금원을</a:t>
            </a:r>
            <a:r>
              <a:rPr lang="ko-KR" altLang="en-US" sz="1600" dirty="0"/>
              <a:t> </a:t>
            </a:r>
            <a:r>
              <a:rPr lang="ko-KR" altLang="en-US" sz="1600" dirty="0" err="1"/>
              <a:t>교부받았다면</a:t>
            </a:r>
            <a:r>
              <a:rPr lang="ko-KR" altLang="en-US" sz="1600" dirty="0"/>
              <a:t> 강도</a:t>
            </a:r>
            <a:r>
              <a:rPr lang="en-US" altLang="ko-KR" sz="1600" dirty="0"/>
              <a:t>, </a:t>
            </a:r>
            <a:r>
              <a:rPr lang="ko-KR" altLang="en-US" sz="1600" dirty="0"/>
              <a:t>사문서위조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동행사</a:t>
            </a:r>
            <a:r>
              <a:rPr lang="en-US" altLang="ko-KR" sz="1600" dirty="0"/>
              <a:t>, </a:t>
            </a:r>
            <a:r>
              <a:rPr lang="ko-KR" altLang="en-US" sz="1600" dirty="0"/>
              <a:t>사기의 각 범죄가 성립하고 이들은 실체적 경합관계에 있다 할 것이다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ko-KR" altLang="en-US" sz="3200" dirty="0"/>
              <a:t>강도죄</a:t>
            </a:r>
            <a:r>
              <a:rPr lang="en-US" altLang="ko-KR" sz="3200" dirty="0"/>
              <a:t>, </a:t>
            </a:r>
            <a:r>
              <a:rPr lang="ko-KR" altLang="en-US" sz="3200" dirty="0"/>
              <a:t>형법 제 </a:t>
            </a:r>
            <a:r>
              <a:rPr lang="en-US" altLang="ko-KR" sz="3200" dirty="0"/>
              <a:t>333</a:t>
            </a:r>
            <a:r>
              <a:rPr lang="ko-KR" altLang="en-US" sz="3200" dirty="0"/>
              <a:t>조</a:t>
            </a:r>
          </a:p>
        </p:txBody>
      </p:sp>
    </p:spTree>
    <p:extLst>
      <p:ext uri="{BB962C8B-B14F-4D97-AF65-F5344CB8AC3E}">
        <p14:creationId xmlns:p14="http://schemas.microsoft.com/office/powerpoint/2010/main" val="3210529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2800" dirty="0"/>
              <a:t>준강도</a:t>
            </a:r>
            <a:r>
              <a:rPr lang="en-US" altLang="ko-KR" sz="2800" dirty="0"/>
              <a:t>, </a:t>
            </a:r>
            <a:r>
              <a:rPr lang="ko-KR" altLang="en-US" sz="2800" dirty="0"/>
              <a:t>형법 제 </a:t>
            </a:r>
            <a:r>
              <a:rPr lang="en-US" altLang="ko-KR" sz="2800" dirty="0"/>
              <a:t>335</a:t>
            </a:r>
            <a:r>
              <a:rPr lang="ko-KR" altLang="en-US" sz="2800" dirty="0"/>
              <a:t>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196752"/>
            <a:ext cx="8219256" cy="532859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1600" dirty="0"/>
              <a:t>형법 제 </a:t>
            </a:r>
            <a:r>
              <a:rPr lang="en-US" altLang="ko-KR" sz="1600" dirty="0"/>
              <a:t>335</a:t>
            </a:r>
            <a:r>
              <a:rPr lang="ko-KR" altLang="en-US" sz="1600" dirty="0"/>
              <a:t>조 </a:t>
            </a:r>
            <a:r>
              <a:rPr lang="en-US" altLang="ko-KR" sz="1600" dirty="0"/>
              <a:t>(</a:t>
            </a:r>
            <a:r>
              <a:rPr lang="ko-KR" altLang="en-US" sz="1600" dirty="0"/>
              <a:t>준강도</a:t>
            </a:r>
            <a:r>
              <a:rPr lang="en-US" altLang="ko-KR" sz="1600" dirty="0"/>
              <a:t>)</a:t>
            </a:r>
          </a:p>
          <a:p>
            <a:pPr>
              <a:buNone/>
            </a:pPr>
            <a:r>
              <a:rPr lang="en-US" altLang="ko-KR" sz="1600" dirty="0"/>
              <a:t>  </a:t>
            </a:r>
            <a:r>
              <a:rPr lang="ko-KR" altLang="en-US" sz="1600" dirty="0"/>
              <a:t>절도가 재물의 탈환을 항거하거나 체포를 면탈하거나 </a:t>
            </a:r>
            <a:r>
              <a:rPr lang="ko-KR" altLang="en-US" sz="1600" dirty="0" err="1"/>
              <a:t>죄적을</a:t>
            </a:r>
            <a:r>
              <a:rPr lang="ko-KR" altLang="en-US" sz="1600" dirty="0"/>
              <a:t> 인멸할 목적으로 폭행 또는 협박을 가한 때에는 전 </a:t>
            </a:r>
            <a:r>
              <a:rPr lang="en-US" altLang="ko-KR" sz="1600" dirty="0"/>
              <a:t>2</a:t>
            </a:r>
            <a:r>
              <a:rPr lang="ko-KR" altLang="en-US" sz="1600" dirty="0"/>
              <a:t>조의 예에 의한다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 marL="457200" indent="-457200">
              <a:buAutoNum type="arabicPeriod"/>
            </a:pPr>
            <a:r>
              <a:rPr lang="ko-KR" altLang="en-US" sz="1600" dirty="0"/>
              <a:t>개념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- ‘</a:t>
            </a:r>
            <a:r>
              <a:rPr lang="ko-KR" altLang="en-US" sz="1600" dirty="0"/>
              <a:t>사후강도</a:t>
            </a:r>
            <a:r>
              <a:rPr lang="en-US" altLang="ko-KR" sz="1600" dirty="0"/>
              <a:t>’</a:t>
            </a:r>
            <a:r>
              <a:rPr lang="ko-KR" altLang="en-US" sz="1600" dirty="0"/>
              <a:t>이며</a:t>
            </a:r>
            <a:r>
              <a:rPr lang="en-US" altLang="ko-KR" sz="1600" dirty="0"/>
              <a:t>, </a:t>
            </a:r>
            <a:r>
              <a:rPr lang="ko-KR" altLang="en-US" sz="1600" dirty="0"/>
              <a:t>절도죄와 폭행</a:t>
            </a:r>
            <a:r>
              <a:rPr lang="en-US" altLang="ko-KR" sz="1600" dirty="0"/>
              <a:t>. </a:t>
            </a:r>
            <a:r>
              <a:rPr lang="ko-KR" altLang="en-US" sz="1600" dirty="0" err="1"/>
              <a:t>협박죄가</a:t>
            </a:r>
            <a:r>
              <a:rPr lang="ko-KR" altLang="en-US" sz="1600" dirty="0"/>
              <a:t> 결합되어 있는 결합범</a:t>
            </a:r>
            <a:endParaRPr lang="en-US" altLang="ko-KR" sz="1600" dirty="0"/>
          </a:p>
          <a:p>
            <a:pPr marL="457200" indent="-457200">
              <a:buNone/>
            </a:pP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구성요건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1) </a:t>
            </a:r>
            <a:r>
              <a:rPr lang="ko-KR" altLang="en-US" sz="1600" dirty="0"/>
              <a:t>행위의 주체</a:t>
            </a:r>
            <a:r>
              <a:rPr lang="en-US" altLang="ko-KR" sz="1600" dirty="0"/>
              <a:t>: </a:t>
            </a:r>
            <a:r>
              <a:rPr lang="ko-KR" altLang="en-US" sz="1600" dirty="0"/>
              <a:t>절도범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단순절도</a:t>
            </a:r>
            <a:r>
              <a:rPr lang="en-US" altLang="ko-KR" sz="1600" dirty="0"/>
              <a:t>, </a:t>
            </a:r>
            <a:r>
              <a:rPr lang="ko-KR" altLang="en-US" sz="1600" dirty="0"/>
              <a:t>야간주거침입절도</a:t>
            </a:r>
            <a:r>
              <a:rPr lang="en-US" altLang="ko-KR" sz="1600" dirty="0"/>
              <a:t>, </a:t>
            </a:r>
            <a:r>
              <a:rPr lang="ko-KR" altLang="en-US" sz="1600" dirty="0"/>
              <a:t>특수절도 등 및 미수범도 포함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절도의 교사</a:t>
            </a:r>
            <a:r>
              <a:rPr lang="en-US" altLang="ko-KR" sz="1600" dirty="0"/>
              <a:t>. </a:t>
            </a:r>
            <a:r>
              <a:rPr lang="ko-KR" altLang="en-US" sz="1600" dirty="0"/>
              <a:t>방조범은 주체가 될 수 없고</a:t>
            </a:r>
            <a:r>
              <a:rPr lang="en-US" altLang="ko-KR" sz="1600" dirty="0"/>
              <a:t>, </a:t>
            </a:r>
            <a:r>
              <a:rPr lang="ko-KR" altLang="en-US" sz="1600" dirty="0"/>
              <a:t>자동차등 </a:t>
            </a:r>
            <a:r>
              <a:rPr lang="ko-KR" altLang="en-US" sz="1600" dirty="0" err="1"/>
              <a:t>불법사용죄의</a:t>
            </a:r>
            <a:r>
              <a:rPr lang="ko-KR" altLang="en-US" sz="1600" dirty="0"/>
              <a:t> 실행에 착수한 자도 본죄의 주체가 될 수 없다</a:t>
            </a:r>
            <a:r>
              <a:rPr lang="en-US" altLang="ko-KR" sz="1600" dirty="0"/>
              <a:t>.</a:t>
            </a:r>
          </a:p>
          <a:p>
            <a:pPr marL="457200" indent="-457200">
              <a:buNone/>
            </a:pPr>
            <a:r>
              <a:rPr lang="en-US" altLang="ko-KR" sz="1600" dirty="0"/>
              <a:t> 2) </a:t>
            </a:r>
            <a:r>
              <a:rPr lang="ko-KR" altLang="en-US" sz="1600" dirty="0"/>
              <a:t>실행행위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협박의 정도</a:t>
            </a:r>
            <a:r>
              <a:rPr lang="en-US" altLang="ko-KR" sz="1600" dirty="0"/>
              <a:t>: </a:t>
            </a:r>
            <a:r>
              <a:rPr lang="ko-KR" altLang="en-US" sz="1600" dirty="0"/>
              <a:t>강도죄와 같음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절도의 기회</a:t>
            </a:r>
            <a:r>
              <a:rPr lang="en-US" altLang="ko-KR" sz="1600" dirty="0"/>
              <a:t>: </a:t>
            </a:r>
            <a:r>
              <a:rPr lang="ko-KR" altLang="en-US" sz="1600" dirty="0"/>
              <a:t>절도행위와 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 사이에 시간적</a:t>
            </a:r>
            <a:r>
              <a:rPr lang="en-US" altLang="ko-KR" sz="1600" dirty="0"/>
              <a:t>. </a:t>
            </a:r>
            <a:r>
              <a:rPr lang="ko-KR" altLang="en-US" sz="1600" dirty="0"/>
              <a:t>장소적 근접성</a:t>
            </a:r>
          </a:p>
        </p:txBody>
      </p:sp>
    </p:spTree>
    <p:extLst>
      <p:ext uri="{BB962C8B-B14F-4D97-AF65-F5344CB8AC3E}">
        <p14:creationId xmlns:p14="http://schemas.microsoft.com/office/powerpoint/2010/main" val="852736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54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600" dirty="0"/>
              <a:t> 3) </a:t>
            </a:r>
            <a:r>
              <a:rPr lang="ko-KR" altLang="en-US" sz="1600" dirty="0"/>
              <a:t>주관적 구성요건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절도의 고의와 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협박의 고의가 필요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초과주관적 구성요건요소로서 재물탈환의 항거</a:t>
            </a:r>
            <a:r>
              <a:rPr lang="en-US" altLang="ko-KR" sz="1600" dirty="0"/>
              <a:t>, </a:t>
            </a:r>
            <a:r>
              <a:rPr lang="ko-KR" altLang="en-US" sz="1600" dirty="0"/>
              <a:t>체포의 면탈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죄적의</a:t>
            </a:r>
            <a:r>
              <a:rPr lang="ko-KR" altLang="en-US" sz="1600" dirty="0"/>
              <a:t> 인멸의 목적이 있어야 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미수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판례는 종전 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 </a:t>
            </a:r>
            <a:r>
              <a:rPr lang="ko-KR" altLang="en-US" sz="1600" dirty="0" err="1"/>
              <a:t>기준설에서</a:t>
            </a:r>
            <a:r>
              <a:rPr lang="ko-KR" altLang="en-US" sz="1600" dirty="0"/>
              <a:t>  </a:t>
            </a:r>
            <a:r>
              <a:rPr lang="ko-KR" altLang="en-US" sz="1600" dirty="0" err="1"/>
              <a:t>절도기준설로</a:t>
            </a:r>
            <a:r>
              <a:rPr lang="ko-KR" altLang="en-US" sz="1600" dirty="0"/>
              <a:t> 태도를 변경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Font typeface="Wingdings" pitchFamily="2" charset="2"/>
              <a:buChar char="u"/>
            </a:pPr>
            <a:r>
              <a:rPr lang="ko-KR" altLang="en-US" sz="1600" dirty="0"/>
              <a:t>대판 </a:t>
            </a:r>
            <a:r>
              <a:rPr lang="en-US" altLang="ko-KR" sz="1600" dirty="0"/>
              <a:t>2004. 11. 18. 2004</a:t>
            </a:r>
            <a:r>
              <a:rPr lang="ko-KR" altLang="en-US" sz="1600" dirty="0"/>
              <a:t>도 </a:t>
            </a:r>
            <a:r>
              <a:rPr lang="en-US" altLang="ko-KR" sz="1600" dirty="0"/>
              <a:t>5074</a:t>
            </a:r>
            <a:r>
              <a:rPr lang="ko-KR" altLang="en-US" sz="1600" dirty="0" err="1"/>
              <a:t>전합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준강도를 강도죄의 예에 따라 처벌하는 취지는 재물의 탈취와 폭행</a:t>
            </a:r>
            <a:r>
              <a:rPr lang="en-US" altLang="ko-KR" sz="1600" dirty="0"/>
              <a:t>, </a:t>
            </a:r>
            <a:r>
              <a:rPr lang="ko-KR" altLang="en-US" sz="1600" dirty="0"/>
              <a:t>협박 사이에 시간적 순서상 전후 차이가 있을 뿐 실질적으로 위법성이 같다고 보기 때문인 바</a:t>
            </a:r>
            <a:r>
              <a:rPr lang="en-US" altLang="ko-KR" sz="1600" dirty="0"/>
              <a:t>, </a:t>
            </a:r>
            <a:r>
              <a:rPr lang="ko-KR" altLang="en-US" sz="1600" dirty="0"/>
              <a:t>준강도의 입법취지</a:t>
            </a:r>
            <a:r>
              <a:rPr lang="en-US" altLang="ko-KR" sz="1600" dirty="0"/>
              <a:t>, </a:t>
            </a:r>
            <a:r>
              <a:rPr lang="ko-KR" altLang="en-US" sz="1600" dirty="0"/>
              <a:t>강도죄와 균형 등을 종합적으로 고려해 보면</a:t>
            </a:r>
            <a:r>
              <a:rPr lang="en-US" altLang="ko-KR" sz="1600" dirty="0"/>
              <a:t>, </a:t>
            </a:r>
            <a:r>
              <a:rPr lang="ko-KR" altLang="en-US" sz="1600" dirty="0"/>
              <a:t>준강도죄의 기수시기는 절도행위의 기수여부를 기준으로 하여 판단하여야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ko-KR" altLang="en-US" sz="3200" dirty="0"/>
              <a:t>준강도</a:t>
            </a:r>
            <a:r>
              <a:rPr lang="en-US" altLang="ko-KR" sz="3200" dirty="0"/>
              <a:t>, </a:t>
            </a:r>
            <a:r>
              <a:rPr lang="ko-KR" altLang="en-US" sz="3200" dirty="0"/>
              <a:t>형법 제 </a:t>
            </a:r>
            <a:r>
              <a:rPr lang="en-US" altLang="ko-KR" sz="3200" dirty="0"/>
              <a:t>335</a:t>
            </a:r>
            <a:r>
              <a:rPr lang="ko-KR" altLang="en-US" sz="3200" dirty="0"/>
              <a:t>조</a:t>
            </a:r>
          </a:p>
        </p:txBody>
      </p:sp>
    </p:spTree>
    <p:extLst>
      <p:ext uri="{BB962C8B-B14F-4D97-AF65-F5344CB8AC3E}">
        <p14:creationId xmlns:p14="http://schemas.microsoft.com/office/powerpoint/2010/main" val="1766792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484784"/>
            <a:ext cx="8219256" cy="48965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600" dirty="0"/>
              <a:t>4. </a:t>
            </a:r>
            <a:r>
              <a:rPr lang="ko-KR" altLang="en-US" sz="1600" dirty="0"/>
              <a:t>공범 및 형벌</a:t>
            </a:r>
            <a:endParaRPr lang="en-US" altLang="ko-KR" sz="1600" dirty="0"/>
          </a:p>
          <a:p>
            <a:pPr>
              <a:buFont typeface="Wingdings" pitchFamily="2" charset="2"/>
              <a:buChar char="u"/>
            </a:pPr>
            <a:r>
              <a:rPr lang="ko-KR" altLang="en-US" sz="1600" dirty="0"/>
              <a:t>대판 </a:t>
            </a:r>
            <a:r>
              <a:rPr lang="en-US" altLang="ko-KR" sz="1600" dirty="0"/>
              <a:t>1991. 11. 26. 91</a:t>
            </a:r>
            <a:r>
              <a:rPr lang="ko-KR" altLang="en-US" sz="1600" dirty="0"/>
              <a:t>도</a:t>
            </a:r>
            <a:r>
              <a:rPr lang="en-US" altLang="ko-KR" sz="1600" dirty="0"/>
              <a:t>2267</a:t>
            </a:r>
          </a:p>
          <a:p>
            <a:pPr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절도의 공범 중 </a:t>
            </a:r>
            <a:r>
              <a:rPr lang="en-US" altLang="ko-KR" sz="1600" dirty="0"/>
              <a:t>1</a:t>
            </a:r>
            <a:r>
              <a:rPr lang="ko-KR" altLang="en-US" sz="1600" dirty="0"/>
              <a:t>인이 준강도상해죄를 범한 경우에는 다른 공범도 그에 대한 예견가능성이 있으면 강도상해</a:t>
            </a:r>
            <a:r>
              <a:rPr lang="en-US" altLang="ko-KR" sz="1600" dirty="0"/>
              <a:t>. </a:t>
            </a:r>
            <a:r>
              <a:rPr lang="ko-KR" altLang="en-US" sz="1600" dirty="0" err="1"/>
              <a:t>치상의</a:t>
            </a:r>
            <a:r>
              <a:rPr lang="ko-KR" altLang="en-US" sz="1600" dirty="0"/>
              <a:t> 죄책을 진다</a:t>
            </a:r>
            <a:r>
              <a:rPr lang="en-US" altLang="ko-KR" sz="1600" dirty="0"/>
              <a:t>. 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준강도죄의 처벌은 전 </a:t>
            </a:r>
            <a:r>
              <a:rPr lang="en-US" altLang="ko-KR" sz="1600" dirty="0"/>
              <a:t>2</a:t>
            </a:r>
            <a:r>
              <a:rPr lang="ko-KR" altLang="en-US" sz="1600" dirty="0"/>
              <a:t>조</a:t>
            </a:r>
            <a:r>
              <a:rPr lang="en-US" altLang="ko-KR" sz="1600" dirty="0"/>
              <a:t>(</a:t>
            </a:r>
            <a:r>
              <a:rPr lang="ko-KR" altLang="en-US" sz="1600" dirty="0"/>
              <a:t>강도죄</a:t>
            </a:r>
            <a:r>
              <a:rPr lang="en-US" altLang="ko-KR" sz="1600" dirty="0"/>
              <a:t>. </a:t>
            </a:r>
            <a:r>
              <a:rPr lang="ko-KR" altLang="en-US" sz="1600" dirty="0"/>
              <a:t>특수강도죄</a:t>
            </a:r>
            <a:r>
              <a:rPr lang="en-US" altLang="ko-KR" sz="1600" dirty="0"/>
              <a:t>)</a:t>
            </a:r>
            <a:r>
              <a:rPr lang="ko-KR" altLang="en-US" sz="1600" dirty="0"/>
              <a:t>의 예에 의한다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Font typeface="Wingdings" pitchFamily="2" charset="2"/>
              <a:buChar char="u"/>
            </a:pPr>
            <a:r>
              <a:rPr lang="ko-KR" altLang="en-US" sz="1600" dirty="0"/>
              <a:t>대판 </a:t>
            </a:r>
            <a:r>
              <a:rPr lang="en-US" altLang="ko-KR" sz="1600" dirty="0"/>
              <a:t>1973. 11. 13. 73</a:t>
            </a:r>
            <a:r>
              <a:rPr lang="ko-KR" altLang="en-US" sz="1600" dirty="0"/>
              <a:t>도</a:t>
            </a:r>
            <a:r>
              <a:rPr lang="en-US" altLang="ko-KR" sz="1600" dirty="0"/>
              <a:t>1553 </a:t>
            </a:r>
            <a:r>
              <a:rPr lang="ko-KR" altLang="en-US" sz="1600" dirty="0" err="1"/>
              <a:t>전합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단순강도의 준강도인가 특수강도의 준강도인가는 절도가 단순절도인가 특수절도인가를 기준으로 할 것이 아니라 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협박이 단순폭행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협박인가 특수폭행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협박인가를 기준으로 해야 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ko-KR" altLang="en-US" sz="3200" dirty="0"/>
              <a:t>준강도</a:t>
            </a:r>
            <a:r>
              <a:rPr lang="en-US" altLang="ko-KR" sz="3200" dirty="0"/>
              <a:t>, </a:t>
            </a:r>
            <a:r>
              <a:rPr lang="ko-KR" altLang="en-US" sz="3200" dirty="0"/>
              <a:t>형법 제 </a:t>
            </a:r>
            <a:r>
              <a:rPr lang="en-US" altLang="ko-KR" sz="3200" dirty="0"/>
              <a:t>335</a:t>
            </a:r>
            <a:r>
              <a:rPr lang="ko-KR" altLang="en-US" sz="3200" dirty="0"/>
              <a:t>조</a:t>
            </a:r>
          </a:p>
        </p:txBody>
      </p:sp>
    </p:spTree>
    <p:extLst>
      <p:ext uri="{BB962C8B-B14F-4D97-AF65-F5344CB8AC3E}">
        <p14:creationId xmlns:p14="http://schemas.microsoft.com/office/powerpoint/2010/main" val="2271047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2800" dirty="0"/>
              <a:t>강도강간</a:t>
            </a:r>
            <a:r>
              <a:rPr lang="en-US" altLang="ko-KR" sz="2800" dirty="0"/>
              <a:t>, </a:t>
            </a:r>
            <a:r>
              <a:rPr lang="ko-KR" altLang="en-US" sz="2800" dirty="0" err="1"/>
              <a:t>형법제</a:t>
            </a:r>
            <a:r>
              <a:rPr lang="ko-KR" altLang="en-US" sz="2800" dirty="0"/>
              <a:t> </a:t>
            </a:r>
            <a:r>
              <a:rPr lang="en-US" altLang="ko-KR" sz="2800" dirty="0"/>
              <a:t>339</a:t>
            </a:r>
            <a:r>
              <a:rPr lang="ko-KR" altLang="en-US" sz="2800" dirty="0"/>
              <a:t>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980728"/>
            <a:ext cx="8363272" cy="561662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1600" dirty="0"/>
              <a:t>제 </a:t>
            </a:r>
            <a:r>
              <a:rPr lang="en-US" altLang="ko-KR" sz="1600" dirty="0"/>
              <a:t>339</a:t>
            </a:r>
            <a:r>
              <a:rPr lang="ko-KR" altLang="en-US" sz="1600" dirty="0"/>
              <a:t>조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</a:t>
            </a:r>
            <a:r>
              <a:rPr lang="ko-KR" altLang="en-US" sz="1600" dirty="0"/>
              <a:t>   강도가 사람을 강간한 때에는 무기 또는 </a:t>
            </a:r>
            <a:r>
              <a:rPr lang="en-US" altLang="ko-KR" sz="1600" dirty="0"/>
              <a:t>10</a:t>
            </a:r>
            <a:r>
              <a:rPr lang="ko-KR" altLang="en-US" sz="1600" dirty="0"/>
              <a:t>년 이상의 징역에 처한다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1. </a:t>
            </a:r>
            <a:r>
              <a:rPr lang="ko-KR" altLang="en-US" sz="1600" dirty="0"/>
              <a:t>보호법익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재산과 사람의 성적 결정의 자유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침해범</a:t>
            </a:r>
            <a:endParaRPr lang="en-US" altLang="ko-KR" sz="1600" dirty="0"/>
          </a:p>
          <a:p>
            <a:pPr marL="457200" indent="-457200">
              <a:buNone/>
            </a:pP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구성요건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1) </a:t>
            </a:r>
            <a:r>
              <a:rPr lang="ko-KR" altLang="en-US" sz="1600" dirty="0"/>
              <a:t>행위의 주체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강도</a:t>
            </a:r>
            <a:r>
              <a:rPr lang="en-US" altLang="ko-KR" sz="1600" dirty="0"/>
              <a:t>: </a:t>
            </a:r>
            <a:r>
              <a:rPr lang="ko-KR" altLang="en-US" sz="1600" dirty="0"/>
              <a:t>단순강도</a:t>
            </a:r>
            <a:r>
              <a:rPr lang="en-US" altLang="ko-KR" sz="1600" dirty="0"/>
              <a:t>, </a:t>
            </a:r>
            <a:r>
              <a:rPr lang="ko-KR" altLang="en-US" sz="1600" dirty="0"/>
              <a:t>특수강도</a:t>
            </a:r>
            <a:r>
              <a:rPr lang="en-US" altLang="ko-KR" sz="1600" dirty="0"/>
              <a:t>, </a:t>
            </a:r>
            <a:r>
              <a:rPr lang="ko-KR" altLang="en-US" sz="1600" dirty="0"/>
              <a:t>준강도</a:t>
            </a:r>
            <a:r>
              <a:rPr lang="en-US" altLang="ko-KR" sz="1600" dirty="0"/>
              <a:t>, </a:t>
            </a:r>
            <a:r>
              <a:rPr lang="ko-KR" altLang="en-US" sz="1600" dirty="0"/>
              <a:t>인질강도 모두 포함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특수강도가 본죄를 범하면 성폭력처벌특례법에 의해 가중처벌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강간 후 재물을 강취하면 강간죄와 강도죄의 </a:t>
            </a:r>
            <a:r>
              <a:rPr lang="ko-KR" altLang="en-US" sz="1600" dirty="0" err="1"/>
              <a:t>경합범</a:t>
            </a:r>
            <a:r>
              <a:rPr lang="en-US" altLang="ko-KR" sz="1600" dirty="0"/>
              <a:t>(</a:t>
            </a:r>
            <a:r>
              <a:rPr lang="ko-KR" altLang="en-US" sz="1600" dirty="0"/>
              <a:t>대판 </a:t>
            </a:r>
            <a:r>
              <a:rPr lang="en-US" altLang="ko-KR" sz="1600" dirty="0"/>
              <a:t>2002.2.8)</a:t>
            </a:r>
          </a:p>
          <a:p>
            <a:pPr marL="457200" indent="-457200">
              <a:buNone/>
            </a:pPr>
            <a:r>
              <a:rPr lang="en-US" altLang="ko-KR" sz="1600" dirty="0"/>
              <a:t> 2) </a:t>
            </a:r>
            <a:r>
              <a:rPr lang="ko-KR" altLang="en-US" sz="1600" dirty="0"/>
              <a:t>실행행위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강간에 한정되고</a:t>
            </a:r>
            <a:r>
              <a:rPr lang="en-US" altLang="ko-KR" sz="1600" dirty="0"/>
              <a:t>, </a:t>
            </a:r>
            <a:r>
              <a:rPr lang="ko-KR" altLang="en-US" sz="1600" dirty="0"/>
              <a:t>유사강간이나 강제추행은 포함되지 않음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강간은 강도의 기회에 행해져야 한다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실행중</a:t>
            </a:r>
            <a:r>
              <a:rPr lang="en-US" altLang="ko-KR" sz="1600" dirty="0"/>
              <a:t>, </a:t>
            </a:r>
            <a:r>
              <a:rPr lang="ko-KR" altLang="en-US" sz="1600" dirty="0"/>
              <a:t>실행직후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강간 실행 중 재물을 강취하고 계속하여 강간한 때도 해당</a:t>
            </a:r>
            <a:endParaRPr lang="en-US" altLang="ko-KR" sz="1600" dirty="0"/>
          </a:p>
          <a:p>
            <a:pPr marL="457200" indent="-457200">
              <a:buNone/>
            </a:pP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미수</a:t>
            </a:r>
            <a:r>
              <a:rPr lang="en-US" altLang="ko-KR" sz="1600" dirty="0"/>
              <a:t>: </a:t>
            </a:r>
            <a:r>
              <a:rPr lang="ko-KR" altLang="en-US" sz="1600" dirty="0"/>
              <a:t>강간의 미수를 의미하며 강도의 미수를 의미하지 않는다</a:t>
            </a:r>
            <a:r>
              <a:rPr lang="en-US" altLang="ko-KR" sz="1600" dirty="0"/>
              <a:t>.</a:t>
            </a:r>
          </a:p>
          <a:p>
            <a:pPr marL="457200" indent="-457200">
              <a:buNone/>
            </a:pPr>
            <a:r>
              <a:rPr lang="en-US" altLang="ko-KR" sz="1600" dirty="0"/>
              <a:t>    ※ </a:t>
            </a:r>
            <a:r>
              <a:rPr lang="ko-KR" altLang="en-US" sz="1600" dirty="0"/>
              <a:t>강도미수가 강간기수에 이르면 강도강간죄의 기수</a:t>
            </a:r>
          </a:p>
          <a:p>
            <a:pPr marL="457200" indent="-457200">
              <a:buNone/>
            </a:pP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  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57176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2800" dirty="0"/>
              <a:t>강도예비</a:t>
            </a:r>
            <a:r>
              <a:rPr lang="en-US" altLang="ko-KR" sz="2800" dirty="0"/>
              <a:t>. </a:t>
            </a:r>
            <a:r>
              <a:rPr lang="ko-KR" altLang="en-US" sz="2800" dirty="0" err="1"/>
              <a:t>음모죄</a:t>
            </a:r>
            <a:r>
              <a:rPr lang="en-US" altLang="ko-KR" sz="2800" dirty="0"/>
              <a:t>, </a:t>
            </a:r>
            <a:r>
              <a:rPr lang="ko-KR" altLang="en-US" sz="2800" dirty="0"/>
              <a:t>형법 제 </a:t>
            </a:r>
            <a:r>
              <a:rPr lang="en-US" altLang="ko-KR" sz="2800" dirty="0"/>
              <a:t>343</a:t>
            </a:r>
            <a:r>
              <a:rPr lang="ko-KR" altLang="en-US" sz="2800" dirty="0"/>
              <a:t>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268760"/>
            <a:ext cx="8219256" cy="532859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1600" dirty="0"/>
              <a:t>제 </a:t>
            </a:r>
            <a:r>
              <a:rPr lang="en-US" altLang="ko-KR" sz="1600" dirty="0"/>
              <a:t>343</a:t>
            </a:r>
            <a:r>
              <a:rPr lang="ko-KR" altLang="en-US" sz="1600" dirty="0"/>
              <a:t>조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강도할 목적으로 예비</a:t>
            </a:r>
            <a:r>
              <a:rPr lang="en-US" altLang="ko-KR" sz="1600" dirty="0"/>
              <a:t>. </a:t>
            </a:r>
            <a:r>
              <a:rPr lang="ko-KR" altLang="en-US" sz="1600" dirty="0"/>
              <a:t>음모한 자는 </a:t>
            </a:r>
            <a:r>
              <a:rPr lang="en-US" altLang="ko-KR" sz="1600" dirty="0"/>
              <a:t>7</a:t>
            </a:r>
            <a:r>
              <a:rPr lang="ko-KR" altLang="en-US" sz="1600" dirty="0"/>
              <a:t>년 이하의 징역에 처한다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1. </a:t>
            </a:r>
            <a:r>
              <a:rPr lang="ko-KR" altLang="en-US" sz="1600" dirty="0"/>
              <a:t>개념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예비</a:t>
            </a:r>
            <a:r>
              <a:rPr lang="en-US" altLang="ko-KR" sz="1600" dirty="0"/>
              <a:t>: </a:t>
            </a:r>
            <a:r>
              <a:rPr lang="ko-KR" altLang="en-US" sz="1600" dirty="0"/>
              <a:t>강도의 결심을 한자의 강도 실행을 위한 일체의 준비 행위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음모</a:t>
            </a:r>
            <a:r>
              <a:rPr lang="en-US" altLang="ko-KR" sz="1600" dirty="0"/>
              <a:t>: 2</a:t>
            </a:r>
            <a:r>
              <a:rPr lang="ko-KR" altLang="en-US" sz="1600" dirty="0"/>
              <a:t>인 이상의 사람 사이에 성립한 강도범행 실행의 합의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</a:t>
            </a:r>
            <a:r>
              <a:rPr lang="ko-KR" altLang="en-US" sz="1600" dirty="0"/>
              <a:t>예</a:t>
            </a:r>
            <a:r>
              <a:rPr lang="en-US" altLang="ko-KR" sz="1600" dirty="0"/>
              <a:t>) </a:t>
            </a:r>
            <a:r>
              <a:rPr lang="ko-KR" altLang="en-US" sz="1600" dirty="0"/>
              <a:t>범행도구를 마련하거나</a:t>
            </a:r>
            <a:r>
              <a:rPr lang="en-US" altLang="ko-KR" sz="1600" dirty="0"/>
              <a:t>, </a:t>
            </a:r>
            <a:r>
              <a:rPr lang="ko-KR" altLang="en-US" sz="1600" dirty="0"/>
              <a:t>주간에 강도의 목적으로 주거에 침입하거나</a:t>
            </a:r>
            <a:r>
              <a:rPr lang="en-US" altLang="ko-KR" sz="1600" dirty="0"/>
              <a:t>, </a:t>
            </a:r>
            <a:r>
              <a:rPr lang="ko-KR" altLang="en-US" sz="1600" dirty="0"/>
              <a:t>재물을 강취할 목적으로 범행 대상자를 기다리는 등 범죄수행을 위한 준비행위가 객관적으로 나타날 정도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Font typeface="Wingdings" pitchFamily="2" charset="2"/>
              <a:buChar char="u"/>
            </a:pPr>
            <a:r>
              <a:rPr lang="ko-KR" altLang="en-US" sz="1600" dirty="0"/>
              <a:t>대판 </a:t>
            </a:r>
            <a:r>
              <a:rPr lang="en-US" altLang="ko-KR" sz="1600" dirty="0"/>
              <a:t>1999. 11. 12. 99</a:t>
            </a:r>
            <a:r>
              <a:rPr lang="ko-KR" altLang="en-US" sz="1600" dirty="0"/>
              <a:t>도 </a:t>
            </a:r>
            <a:r>
              <a:rPr lang="en-US" altLang="ko-KR" sz="1600" dirty="0"/>
              <a:t>3801</a:t>
            </a:r>
          </a:p>
          <a:p>
            <a:pPr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피고인들이 수회에 걸쳐 </a:t>
            </a:r>
            <a:r>
              <a:rPr lang="en-US" altLang="ko-KR" sz="1600" dirty="0"/>
              <a:t>“</a:t>
            </a:r>
            <a:r>
              <a:rPr lang="ko-KR" altLang="en-US" sz="1600" dirty="0"/>
              <a:t>총을 훔쳐 전역 후 은행이나 현금수송차량을 털어 한탕 하자</a:t>
            </a:r>
            <a:r>
              <a:rPr lang="en-US" altLang="ko-KR" sz="1600" dirty="0"/>
              <a:t>”</a:t>
            </a:r>
            <a:r>
              <a:rPr lang="ko-KR" altLang="en-US" sz="1600" dirty="0"/>
              <a:t>는 말을 나눈 정도만으로는 강도음모를 인정하기에 부족하다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808182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340768"/>
            <a:ext cx="8363272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1. </a:t>
            </a:r>
            <a:r>
              <a:rPr lang="ko-KR" altLang="en-US" sz="1600" dirty="0"/>
              <a:t>개념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협박으로 타인의 재물을 강취하거나 재산상 이익을 </a:t>
            </a:r>
            <a:r>
              <a:rPr lang="ko-KR" altLang="en-US" sz="1600" dirty="0" err="1"/>
              <a:t>취득하거나제</a:t>
            </a:r>
            <a:r>
              <a:rPr lang="ko-KR" altLang="en-US" sz="1600" dirty="0"/>
              <a:t> </a:t>
            </a:r>
            <a:r>
              <a:rPr lang="en-US" altLang="ko-KR" sz="1600" dirty="0"/>
              <a:t>3</a:t>
            </a:r>
            <a:r>
              <a:rPr lang="ko-KR" altLang="en-US" sz="1600" dirty="0"/>
              <a:t>자로 하여금 취득하게 함으로써 성립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특징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재물을 탈취한다는 점은 절도와 같으나</a:t>
            </a:r>
            <a:r>
              <a:rPr lang="en-US" altLang="ko-KR" sz="1600" dirty="0"/>
              <a:t>, </a:t>
            </a:r>
            <a:r>
              <a:rPr lang="ko-KR" altLang="en-US" sz="1600" dirty="0"/>
              <a:t>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협박을 수반하고</a:t>
            </a:r>
            <a:r>
              <a:rPr lang="en-US" altLang="ko-KR" sz="1600" dirty="0"/>
              <a:t>, </a:t>
            </a:r>
            <a:r>
              <a:rPr lang="ko-KR" altLang="en-US" sz="1600" dirty="0"/>
              <a:t>범죄발각 등으로 살인으로 이어지는 경우가 있어 사회적 파장이 크다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수법범죄에 해당</a:t>
            </a:r>
            <a:r>
              <a:rPr lang="en-US" altLang="ko-KR" sz="1600" dirty="0"/>
              <a:t>, </a:t>
            </a:r>
            <a:r>
              <a:rPr lang="ko-KR" altLang="en-US" sz="1600" dirty="0"/>
              <a:t>피해자로 부터 범인의 인상착의</a:t>
            </a:r>
            <a:r>
              <a:rPr lang="en-US" altLang="ko-KR" sz="1600" dirty="0"/>
              <a:t>. </a:t>
            </a:r>
            <a:r>
              <a:rPr lang="ko-KR" altLang="en-US" sz="1600" dirty="0"/>
              <a:t>범행방법 파악가능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강도범죄의 수법</a:t>
            </a:r>
            <a:endParaRPr lang="en-US" altLang="ko-KR" sz="1600" dirty="0"/>
          </a:p>
          <a:p>
            <a:pPr>
              <a:buFont typeface="Wingdings" pitchFamily="2" charset="2"/>
              <a:buChar char="§"/>
            </a:pPr>
            <a:r>
              <a:rPr lang="ko-KR" altLang="en-US" sz="1600" dirty="0"/>
              <a:t>침입강도</a:t>
            </a:r>
            <a:r>
              <a:rPr lang="en-US" altLang="ko-KR" sz="1600" dirty="0"/>
              <a:t>: </a:t>
            </a:r>
            <a:r>
              <a:rPr lang="ko-KR" altLang="en-US" sz="1600" dirty="0"/>
              <a:t>주거</a:t>
            </a:r>
            <a:r>
              <a:rPr lang="en-US" altLang="ko-KR" sz="1600" dirty="0"/>
              <a:t>, </a:t>
            </a:r>
            <a:r>
              <a:rPr lang="ko-KR" altLang="en-US" sz="1600" dirty="0"/>
              <a:t>은행</a:t>
            </a:r>
            <a:r>
              <a:rPr lang="en-US" altLang="ko-KR" sz="1600" dirty="0"/>
              <a:t>, </a:t>
            </a:r>
            <a:r>
              <a:rPr lang="ko-KR" altLang="en-US" sz="1600" dirty="0"/>
              <a:t>차량</a:t>
            </a:r>
            <a:r>
              <a:rPr lang="en-US" altLang="ko-KR" sz="1600" dirty="0"/>
              <a:t>, </a:t>
            </a:r>
            <a:r>
              <a:rPr lang="ko-KR" altLang="en-US" sz="1600" dirty="0"/>
              <a:t>항공기 등 침입</a:t>
            </a:r>
            <a:r>
              <a:rPr lang="en-US" altLang="ko-KR" sz="1600" dirty="0"/>
              <a:t>, </a:t>
            </a:r>
            <a:r>
              <a:rPr lang="ko-KR" altLang="en-US" sz="1600" dirty="0"/>
              <a:t>물건강취</a:t>
            </a:r>
            <a:endParaRPr lang="en-US" altLang="ko-KR" sz="1600" dirty="0"/>
          </a:p>
          <a:p>
            <a:pPr>
              <a:buFont typeface="Wingdings" pitchFamily="2" charset="2"/>
              <a:buChar char="§"/>
            </a:pPr>
            <a:r>
              <a:rPr lang="ko-KR" altLang="en-US" sz="1600" dirty="0"/>
              <a:t>노상강도</a:t>
            </a:r>
            <a:r>
              <a:rPr lang="en-US" altLang="ko-KR" sz="1600" dirty="0"/>
              <a:t>: </a:t>
            </a:r>
            <a:r>
              <a:rPr lang="ko-KR" altLang="en-US" sz="1600" dirty="0"/>
              <a:t>어두운 골목길에서 행인을 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</a:t>
            </a:r>
            <a:r>
              <a:rPr lang="en-US" altLang="ko-KR" sz="1600" dirty="0"/>
              <a:t>, </a:t>
            </a:r>
            <a:r>
              <a:rPr lang="ko-KR" altLang="en-US" sz="1600" dirty="0"/>
              <a:t>소지품 강취</a:t>
            </a:r>
            <a:r>
              <a:rPr lang="en-US" altLang="ko-KR" sz="1600" dirty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ko-KR" altLang="en-US" sz="1600" dirty="0"/>
              <a:t>인질강도</a:t>
            </a:r>
            <a:r>
              <a:rPr lang="en-US" altLang="ko-KR" sz="1600" dirty="0"/>
              <a:t>: </a:t>
            </a:r>
            <a:r>
              <a:rPr lang="ko-KR" altLang="en-US" sz="1600" dirty="0"/>
              <a:t>사람을 인질로 그 석방의 대가로 금품을 강취</a:t>
            </a:r>
            <a:endParaRPr lang="en-US" altLang="ko-KR" sz="1600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2800" dirty="0"/>
              <a:t>강도범죄의 수사</a:t>
            </a:r>
          </a:p>
        </p:txBody>
      </p:sp>
    </p:spTree>
    <p:extLst>
      <p:ext uri="{BB962C8B-B14F-4D97-AF65-F5344CB8AC3E}">
        <p14:creationId xmlns:p14="http://schemas.microsoft.com/office/powerpoint/2010/main" val="1623230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1540" y="1196752"/>
            <a:ext cx="8291264" cy="55892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600" dirty="0"/>
              <a:t>4. </a:t>
            </a:r>
            <a:r>
              <a:rPr lang="ko-KR" altLang="en-US" sz="1600" dirty="0"/>
              <a:t>수사요령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 err="1"/>
              <a:t>초동수사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초동수사</a:t>
            </a:r>
            <a:r>
              <a:rPr lang="en-US" altLang="ko-KR" sz="1600" dirty="0"/>
              <a:t>. </a:t>
            </a:r>
            <a:r>
              <a:rPr lang="ko-KR" altLang="en-US" sz="1600" dirty="0"/>
              <a:t>긴급배치가 중요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현장관찰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피해자조사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피해품의 종류</a:t>
            </a:r>
            <a:r>
              <a:rPr lang="en-US" altLang="ko-KR" sz="1600" dirty="0"/>
              <a:t>, </a:t>
            </a:r>
            <a:r>
              <a:rPr lang="ko-KR" altLang="en-US" sz="1600" dirty="0"/>
              <a:t>수량</a:t>
            </a:r>
            <a:r>
              <a:rPr lang="en-US" altLang="ko-KR" sz="1600" dirty="0"/>
              <a:t>, </a:t>
            </a:r>
            <a:r>
              <a:rPr lang="ko-KR" altLang="en-US" sz="1600" dirty="0"/>
              <a:t>가액 등 조사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* </a:t>
            </a:r>
            <a:r>
              <a:rPr lang="ko-KR" altLang="en-US" sz="1600" dirty="0"/>
              <a:t>은행강도의 강취금액 확인방법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범인의 인상착의 확인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장물수사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피해품</a:t>
            </a:r>
            <a:r>
              <a:rPr lang="ko-KR" altLang="en-US" sz="1600" dirty="0"/>
              <a:t> 확인 후 장물수배실시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수법수사</a:t>
            </a:r>
            <a:r>
              <a:rPr lang="en-US" altLang="ko-KR" sz="1600" dirty="0"/>
              <a:t>: </a:t>
            </a:r>
            <a:r>
              <a:rPr lang="ko-KR" altLang="en-US" sz="1600" dirty="0"/>
              <a:t>강도는 수법범죄로 </a:t>
            </a:r>
            <a:r>
              <a:rPr lang="ko-KR" altLang="en-US" sz="1600" dirty="0" err="1"/>
              <a:t>상습성</a:t>
            </a:r>
            <a:r>
              <a:rPr lang="ko-KR" altLang="en-US" sz="1600" dirty="0"/>
              <a:t> 유무 수사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 err="1"/>
              <a:t>상습성유무판단</a:t>
            </a:r>
            <a:r>
              <a:rPr lang="en-US" altLang="ko-KR" sz="1600" dirty="0"/>
              <a:t>: </a:t>
            </a:r>
            <a:r>
              <a:rPr lang="ko-KR" altLang="en-US" sz="1600" dirty="0"/>
              <a:t>시간</a:t>
            </a:r>
            <a:r>
              <a:rPr lang="en-US" altLang="ko-KR" sz="1600" dirty="0"/>
              <a:t>. </a:t>
            </a:r>
            <a:r>
              <a:rPr lang="ko-KR" altLang="en-US" sz="1600" dirty="0"/>
              <a:t>장소적 관계</a:t>
            </a:r>
            <a:r>
              <a:rPr lang="en-US" altLang="ko-KR" sz="1600" dirty="0"/>
              <a:t>, </a:t>
            </a:r>
            <a:r>
              <a:rPr lang="ko-KR" altLang="en-US" sz="1600" dirty="0"/>
              <a:t>침입수단</a:t>
            </a:r>
            <a:r>
              <a:rPr lang="en-US" altLang="ko-KR" sz="1600" dirty="0"/>
              <a:t>. </a:t>
            </a:r>
            <a:r>
              <a:rPr lang="ko-KR" altLang="en-US" sz="1600" dirty="0"/>
              <a:t>방법</a:t>
            </a:r>
            <a:r>
              <a:rPr lang="en-US" altLang="ko-KR" sz="1600" dirty="0"/>
              <a:t>, </a:t>
            </a:r>
            <a:r>
              <a:rPr lang="ko-KR" altLang="en-US" sz="1600" dirty="0"/>
              <a:t>폭행수단</a:t>
            </a:r>
            <a:r>
              <a:rPr lang="en-US" altLang="ko-KR" sz="1600" dirty="0"/>
              <a:t>, </a:t>
            </a:r>
            <a:r>
              <a:rPr lang="ko-KR" altLang="en-US" sz="1600" dirty="0"/>
              <a:t>물색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상황</a:t>
            </a:r>
            <a:r>
              <a:rPr lang="en-US" altLang="ko-KR" sz="1600" dirty="0"/>
              <a:t>, </a:t>
            </a:r>
            <a:r>
              <a:rPr lang="ko-KR" altLang="en-US" sz="1600" dirty="0"/>
              <a:t>기타 습벽으로 파악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 err="1"/>
              <a:t>상습성이</a:t>
            </a:r>
            <a:r>
              <a:rPr lang="ko-KR" altLang="en-US" sz="1600" dirty="0"/>
              <a:t> 판단되면 수사종합검색시스템 활용 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참고인</a:t>
            </a:r>
            <a:r>
              <a:rPr lang="en-US" altLang="ko-KR" sz="1600" dirty="0"/>
              <a:t>. </a:t>
            </a:r>
            <a:r>
              <a:rPr lang="ko-KR" altLang="en-US" sz="1600" dirty="0"/>
              <a:t>목격자 확보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현장주변의 사람</a:t>
            </a:r>
            <a:r>
              <a:rPr lang="en-US" altLang="ko-KR" sz="1600" dirty="0"/>
              <a:t>. </a:t>
            </a:r>
            <a:r>
              <a:rPr lang="ko-KR" altLang="en-US" sz="1600" dirty="0"/>
              <a:t>차량에 대한 사진촬영</a:t>
            </a:r>
            <a:r>
              <a:rPr lang="en-US" altLang="ko-KR" sz="1600" dirty="0"/>
              <a:t>. </a:t>
            </a:r>
            <a:r>
              <a:rPr lang="ko-KR" altLang="en-US" sz="1600" dirty="0"/>
              <a:t>조회</a:t>
            </a:r>
            <a:r>
              <a:rPr lang="en-US" altLang="ko-KR" sz="1600" dirty="0"/>
              <a:t>. </a:t>
            </a:r>
            <a:r>
              <a:rPr lang="ko-KR" altLang="en-US" sz="1600" dirty="0"/>
              <a:t>탐문실시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참고인</a:t>
            </a:r>
            <a:r>
              <a:rPr lang="en-US" altLang="ko-KR" sz="1600" dirty="0"/>
              <a:t>. </a:t>
            </a:r>
            <a:r>
              <a:rPr lang="ko-KR" altLang="en-US" sz="1600" dirty="0"/>
              <a:t>목격자 확보로 탐문수사의 범위축소</a:t>
            </a:r>
            <a:r>
              <a:rPr lang="en-US" altLang="ko-KR" sz="1600" dirty="0"/>
              <a:t>. </a:t>
            </a:r>
            <a:r>
              <a:rPr lang="ko-KR" altLang="en-US" sz="1600" dirty="0"/>
              <a:t>효과적 수사 진행</a:t>
            </a:r>
          </a:p>
          <a:p>
            <a:endParaRPr lang="ko-KR" altLang="en-US" sz="1600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2800" dirty="0"/>
              <a:t>강도범죄의 수사</a:t>
            </a:r>
          </a:p>
        </p:txBody>
      </p:sp>
    </p:spTree>
    <p:extLst>
      <p:ext uri="{BB962C8B-B14F-4D97-AF65-F5344CB8AC3E}">
        <p14:creationId xmlns:p14="http://schemas.microsoft.com/office/powerpoint/2010/main" val="324541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1052126066"/>
              </p:ext>
            </p:extLst>
          </p:nvPr>
        </p:nvGraphicFramePr>
        <p:xfrm>
          <a:off x="467544" y="274638"/>
          <a:ext cx="8219256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412776"/>
            <a:ext cx="8363272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5. </a:t>
            </a:r>
            <a:r>
              <a:rPr lang="ko-KR" altLang="en-US" sz="1600" dirty="0"/>
              <a:t>총기휴대</a:t>
            </a:r>
            <a:r>
              <a:rPr lang="en-US" altLang="ko-KR" sz="1600" dirty="0"/>
              <a:t>, </a:t>
            </a:r>
            <a:r>
              <a:rPr lang="ko-KR" altLang="en-US" sz="1600" dirty="0"/>
              <a:t>택시이용  강도 사건 수사요령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r>
              <a:rPr lang="ko-KR" altLang="en-US" sz="1600" dirty="0"/>
              <a:t>평소 관할 </a:t>
            </a:r>
            <a:r>
              <a:rPr lang="ko-KR" altLang="en-US" sz="1600" dirty="0" err="1"/>
              <a:t>모범운전자회</a:t>
            </a:r>
            <a:r>
              <a:rPr lang="ko-KR" altLang="en-US" sz="1600" dirty="0"/>
              <a:t> 등 시민단체와 협조체제 유지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원활한 교통소통 보다는 포위 경계태세 유지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도주방향 등 고려</a:t>
            </a:r>
            <a:r>
              <a:rPr lang="en-US" altLang="ko-KR" sz="1600" dirty="0"/>
              <a:t>, </a:t>
            </a:r>
            <a:r>
              <a:rPr lang="ko-KR" altLang="en-US" sz="1600" dirty="0"/>
              <a:t>광역배치 실시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도주예상 길목에 최소한 </a:t>
            </a:r>
            <a:r>
              <a:rPr lang="en-US" altLang="ko-KR" sz="1600" dirty="0"/>
              <a:t>2</a:t>
            </a:r>
            <a:r>
              <a:rPr lang="ko-KR" altLang="en-US" sz="1600" dirty="0"/>
              <a:t>인 이상 무장경찰 배치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승차지점</a:t>
            </a:r>
            <a:r>
              <a:rPr lang="en-US" altLang="ko-KR" sz="1600" dirty="0"/>
              <a:t>, </a:t>
            </a:r>
            <a:r>
              <a:rPr lang="ko-KR" altLang="en-US" sz="1600" dirty="0"/>
              <a:t>범행지점</a:t>
            </a:r>
            <a:r>
              <a:rPr lang="en-US" altLang="ko-KR" sz="1600" dirty="0"/>
              <a:t>, </a:t>
            </a:r>
            <a:r>
              <a:rPr lang="ko-KR" altLang="en-US" sz="1600" dirty="0"/>
              <a:t>차량발견지점 등 공조수사체제 구축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차량이용범죄의 범행지점의 현장보존 실효성은 약하다</a:t>
            </a:r>
            <a:r>
              <a:rPr lang="en-US" altLang="ko-KR" sz="1600" dirty="0"/>
              <a:t>.</a:t>
            </a:r>
          </a:p>
          <a:p>
            <a:endParaRPr lang="en-US" altLang="ko-KR" sz="1600" dirty="0"/>
          </a:p>
          <a:p>
            <a:r>
              <a:rPr lang="ko-KR" altLang="en-US" sz="1600" dirty="0" err="1"/>
              <a:t>강취당한</a:t>
            </a:r>
            <a:r>
              <a:rPr lang="ko-KR" altLang="en-US" sz="1600" dirty="0"/>
              <a:t> 택시의 발견 경찰서는 즉시 </a:t>
            </a:r>
            <a:r>
              <a:rPr lang="ko-KR" altLang="en-US" sz="1600" dirty="0" err="1"/>
              <a:t>해당서에</a:t>
            </a:r>
            <a:r>
              <a:rPr lang="ko-KR" altLang="en-US" sz="1600" dirty="0"/>
              <a:t> 통보</a:t>
            </a:r>
            <a:r>
              <a:rPr lang="en-US" altLang="ko-KR" sz="1600" dirty="0"/>
              <a:t>, </a:t>
            </a:r>
            <a:r>
              <a:rPr lang="ko-KR" altLang="en-US" sz="1600" dirty="0"/>
              <a:t>범인이 다시 접근할 것에 대비해야 하며</a:t>
            </a:r>
            <a:r>
              <a:rPr lang="en-US" altLang="ko-KR" sz="1600" dirty="0"/>
              <a:t>, </a:t>
            </a:r>
            <a:r>
              <a:rPr lang="ko-KR" altLang="en-US" sz="1600" dirty="0"/>
              <a:t>즉시 감식 또는 피해자 환부 등 없도록 하여야 한다</a:t>
            </a:r>
            <a:r>
              <a:rPr lang="en-US" altLang="ko-KR" sz="1600" dirty="0"/>
              <a:t>.</a:t>
            </a:r>
          </a:p>
          <a:p>
            <a:endParaRPr lang="ko-KR" altLang="en-US" sz="1600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2800" dirty="0"/>
              <a:t>강도범죄의 수사</a:t>
            </a:r>
          </a:p>
        </p:txBody>
      </p:sp>
    </p:spTree>
    <p:extLst>
      <p:ext uri="{BB962C8B-B14F-4D97-AF65-F5344CB8AC3E}">
        <p14:creationId xmlns:p14="http://schemas.microsoft.com/office/powerpoint/2010/main" val="24663528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1818</TotalTime>
  <Words>1189</Words>
  <Application>Microsoft Office PowerPoint</Application>
  <PresentationFormat>화면 슬라이드 쇼(4:3)</PresentationFormat>
  <Paragraphs>153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7" baseType="lpstr">
      <vt:lpstr>맑은 고딕</vt:lpstr>
      <vt:lpstr>Arial</vt:lpstr>
      <vt:lpstr>Georgia</vt:lpstr>
      <vt:lpstr>Wingdings</vt:lpstr>
      <vt:lpstr>고구려 벽화</vt:lpstr>
      <vt:lpstr>과학수사론 제13-2주   - 강도사건의 수사</vt:lpstr>
      <vt:lpstr>강도죄, 형법 제 333조</vt:lpstr>
      <vt:lpstr>강도죄, 형법 제 333조</vt:lpstr>
      <vt:lpstr>강도죄, 형법 제 333조</vt:lpstr>
      <vt:lpstr>준강도, 형법 제 335조</vt:lpstr>
      <vt:lpstr>준강도, 형법 제 335조</vt:lpstr>
      <vt:lpstr>준강도, 형법 제 335조</vt:lpstr>
      <vt:lpstr>강도강간, 형법제 339조</vt:lpstr>
      <vt:lpstr>강도예비. 음모죄, 형법 제 343조</vt:lpstr>
      <vt:lpstr>강도범죄의 수사</vt:lpstr>
      <vt:lpstr>강도범죄의 수사</vt:lpstr>
      <vt:lpstr>강도범죄의 수사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259</cp:revision>
  <dcterms:created xsi:type="dcterms:W3CDTF">2018-09-03T03:26:21Z</dcterms:created>
  <dcterms:modified xsi:type="dcterms:W3CDTF">2021-08-31T06:28:07Z</dcterms:modified>
</cp:coreProperties>
</file>