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79" r:id="rId7"/>
    <p:sldId id="280" r:id="rId8"/>
    <p:sldId id="281" r:id="rId9"/>
    <p:sldId id="282" r:id="rId10"/>
    <p:sldId id="283" r:id="rId11"/>
    <p:sldId id="285" r:id="rId12"/>
    <p:sldId id="266" r:id="rId13"/>
    <p:sldId id="267" r:id="rId14"/>
    <p:sldId id="268" r:id="rId15"/>
    <p:sldId id="270" r:id="rId16"/>
    <p:sldId id="271" r:id="rId17"/>
    <p:sldId id="284" r:id="rId18"/>
    <p:sldId id="287" r:id="rId19"/>
    <p:sldId id="286" r:id="rId20"/>
    <p:sldId id="272" r:id="rId21"/>
    <p:sldId id="274" r:id="rId22"/>
    <p:sldId id="273" r:id="rId23"/>
    <p:sldId id="288" r:id="rId24"/>
    <p:sldId id="275" r:id="rId25"/>
    <p:sldId id="277" r:id="rId26"/>
    <p:sldId id="278" r:id="rId27"/>
    <p:sldId id="276" r:id="rId28"/>
    <p:sldId id="289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69BB0-610E-4842-9E4E-CFCBB114F47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1B371-0005-43EB-B232-189D66142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69BB0-610E-4842-9E4E-CFCBB114F47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1B371-0005-43EB-B232-189D6614296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1B371-0005-43EB-B232-189D6614296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D3569BB0-610E-4842-9E4E-CFCBB114F47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69BB0-610E-4842-9E4E-CFCBB114F47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1B371-0005-43EB-B232-189D66142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69BB0-610E-4842-9E4E-CFCBB114F47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1B371-0005-43EB-B232-189D6614296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69BB0-610E-4842-9E4E-CFCBB114F47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1B371-0005-43EB-B232-189D66142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69BB0-610E-4842-9E4E-CFCBB114F47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1B371-0005-43EB-B232-189D66142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69BB0-610E-4842-9E4E-CFCBB114F47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1B371-0005-43EB-B232-189D6614296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69BB0-610E-4842-9E4E-CFCBB114F47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1B371-0005-43EB-B232-189D6614296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69BB0-610E-4842-9E4E-CFCBB114F47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1B371-0005-43EB-B232-189D6614296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69BB0-610E-4842-9E4E-CFCBB114F47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1B371-0005-43EB-B232-189D66142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3569BB0-610E-4842-9E4E-CFCBB114F47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C31B371-0005-43EB-B232-189D66142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경찰학</a:t>
            </a:r>
            <a:r>
              <a:rPr lang="en-US" altLang="ko-KR" dirty="0"/>
              <a:t>2</a:t>
            </a:r>
            <a:r>
              <a:rPr lang="ko-KR" altLang="en-US" dirty="0"/>
              <a:t> 제</a:t>
            </a:r>
            <a:r>
              <a:rPr lang="en-US" altLang="ko-KR" dirty="0"/>
              <a:t>7</a:t>
            </a:r>
            <a:r>
              <a:rPr lang="ko-KR" altLang="en-US"/>
              <a:t>주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교통경찰활동</a:t>
            </a:r>
            <a:r>
              <a:rPr lang="en-US" altLang="ko-KR" dirty="0"/>
              <a:t>(1)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908720"/>
            <a:ext cx="8554805" cy="939784"/>
          </a:xfrm>
        </p:spPr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교통의 개념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857224" y="2357430"/>
          <a:ext cx="7572428" cy="3143272"/>
        </p:xfrm>
        <a:graphic>
          <a:graphicData uri="http://schemas.openxmlformats.org/drawingml/2006/table">
            <a:tbl>
              <a:tblPr/>
              <a:tblGrid>
                <a:gridCol w="1825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6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619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교통의 일반적 개념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도로교통과 철도교통</a:t>
                      </a:r>
                      <a:r>
                        <a:rPr lang="en-US" altLang="ko-KR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항공교통 및 해상교통이 모두 포함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70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교통경찰의 </a:t>
                      </a:r>
                      <a:endParaRPr lang="en-US" altLang="ko-KR" sz="18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대상인 도로교통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일반교통의 영역 중에서 궤도에 의한 철도교통이나 항공교통은 해당 전문기관에서 취급하므로 교통경찰의 영역에서 제외되며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해상교통은 부분적으로 해양경찰의 대상이 되고 있다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따라서 교통경찰의 주 대상은 도로교통이다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023559"/>
              </p:ext>
            </p:extLst>
          </p:nvPr>
        </p:nvGraphicFramePr>
        <p:xfrm>
          <a:off x="750067" y="1844824"/>
          <a:ext cx="7643865" cy="4241032"/>
        </p:xfrm>
        <a:graphic>
          <a:graphicData uri="http://schemas.openxmlformats.org/drawingml/2006/table">
            <a:tbl>
              <a:tblPr/>
              <a:tblGrid>
                <a:gridCol w="1498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5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272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교통경찰의 </a:t>
                      </a:r>
                      <a:endParaRPr lang="en-US" altLang="ko-KR" sz="16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개념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교통경찰이라 함은 도로에서 발생하는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위해를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방지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제거하여 교통의 안전과 원활한 소통을 도모함을 목적으로 행하는 경찰활동을 말한다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교통경찰은 교통의 발전에 중점을 두기보다는 오히려 교통의 발달에서 오는 국민의 생명과 재산에 대한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위해를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미리 제거하고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그로 인한 원활한 교통소통의 확보에 그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주목표를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두고 있다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325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교통경찰의 </a:t>
                      </a:r>
                      <a:endParaRPr lang="en-US" altLang="ko-KR" sz="16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특성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① 모든 계층의 사람이 교통경찰의 대상이 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②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사회생활에 중대한 영향을 미친다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③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경찰활동 평가의 창구가 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④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기술적 분야에 속하는 사항이 많다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⑤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일반행정분야와 협력을 필요로 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⑥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교통환경의 변화가 급격하다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⑦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전국적인 관련성이 강하다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692696"/>
            <a:ext cx="8554805" cy="939784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교통경찰의 개념 및 특성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136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1800" dirty="0"/>
              <a:t>   ① 경찰법 </a:t>
            </a:r>
            <a:r>
              <a:rPr lang="en-US" altLang="ko-KR" sz="1800" dirty="0"/>
              <a:t>(</a:t>
            </a:r>
            <a:r>
              <a:rPr lang="ko-KR" altLang="en-US" sz="1800" dirty="0"/>
              <a:t>제</a:t>
            </a:r>
            <a:r>
              <a:rPr lang="en-US" altLang="ko-KR" sz="1800" dirty="0"/>
              <a:t>3</a:t>
            </a:r>
            <a:r>
              <a:rPr lang="ko-KR" altLang="en-US" sz="1800" dirty="0"/>
              <a:t>조의 </a:t>
            </a:r>
            <a:r>
              <a:rPr lang="en-US" altLang="ko-KR" sz="1800" dirty="0"/>
              <a:t>5) : </a:t>
            </a:r>
            <a:r>
              <a:rPr lang="ko-KR" altLang="en-US" sz="1800" dirty="0"/>
              <a:t>교통의 단속과 </a:t>
            </a:r>
            <a:r>
              <a:rPr lang="ko-KR" altLang="en-US" sz="1800" dirty="0" err="1"/>
              <a:t>위해의</a:t>
            </a:r>
            <a:r>
              <a:rPr lang="ko-KR" altLang="en-US" sz="1800" dirty="0"/>
              <a:t> 방지</a:t>
            </a:r>
          </a:p>
          <a:p>
            <a:pPr>
              <a:buNone/>
            </a:pPr>
            <a:r>
              <a:rPr lang="ko-KR" altLang="en-US" sz="1800" dirty="0"/>
              <a:t>   ② 경찰관직무집행법 </a:t>
            </a:r>
            <a:r>
              <a:rPr lang="en-US" altLang="ko-KR" sz="1800" dirty="0"/>
              <a:t>(</a:t>
            </a:r>
            <a:r>
              <a:rPr lang="ko-KR" altLang="en-US" sz="1800" dirty="0"/>
              <a:t>제</a:t>
            </a:r>
            <a:r>
              <a:rPr lang="en-US" altLang="ko-KR" sz="1800" dirty="0"/>
              <a:t>2</a:t>
            </a:r>
            <a:r>
              <a:rPr lang="ko-KR" altLang="en-US" sz="1800" dirty="0"/>
              <a:t>조의 </a:t>
            </a:r>
            <a:r>
              <a:rPr lang="en-US" altLang="ko-KR" sz="1800" dirty="0"/>
              <a:t>5) : </a:t>
            </a:r>
            <a:r>
              <a:rPr lang="ko-KR" altLang="en-US" sz="1800" dirty="0"/>
              <a:t>교통 단속과 교통 위해</a:t>
            </a:r>
            <a:r>
              <a:rPr lang="en-US" altLang="ko-KR" sz="1800" dirty="0"/>
              <a:t>(</a:t>
            </a:r>
            <a:r>
              <a:rPr lang="ko-KR" altLang="en-US" sz="1800" dirty="0"/>
              <a:t>危害</a:t>
            </a:r>
            <a:r>
              <a:rPr lang="en-US" altLang="ko-KR" sz="1800" dirty="0"/>
              <a:t>)</a:t>
            </a:r>
            <a:r>
              <a:rPr lang="ko-KR" altLang="en-US" sz="1800" dirty="0"/>
              <a:t>의 방지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</a:t>
            </a:r>
            <a:r>
              <a:rPr lang="ko-KR" altLang="en-US" sz="1800" dirty="0"/>
              <a:t>  ③ 도로교통법 </a:t>
            </a:r>
            <a:r>
              <a:rPr lang="en-US" altLang="ko-KR" sz="1800" dirty="0"/>
              <a:t>(</a:t>
            </a:r>
            <a:r>
              <a:rPr lang="ko-KR" altLang="en-US" sz="1800" dirty="0"/>
              <a:t>제</a:t>
            </a:r>
            <a:r>
              <a:rPr lang="en-US" altLang="ko-KR" sz="1800" dirty="0"/>
              <a:t>1</a:t>
            </a:r>
            <a:r>
              <a:rPr lang="ko-KR" altLang="en-US" sz="1800" dirty="0"/>
              <a:t>조</a:t>
            </a:r>
            <a:r>
              <a:rPr lang="en-US" altLang="ko-KR" sz="1800" dirty="0"/>
              <a:t>) : </a:t>
            </a:r>
            <a:r>
              <a:rPr lang="ko-KR" altLang="en-US" sz="1800" dirty="0"/>
              <a:t>도로에서 일어나는 교통상의 모든 위험과 장해를 방지</a:t>
            </a:r>
            <a:r>
              <a:rPr lang="en-US" altLang="ko-KR" sz="1800" dirty="0"/>
              <a:t>․</a:t>
            </a:r>
            <a:r>
              <a:rPr lang="ko-KR" altLang="en-US" sz="1800" dirty="0"/>
              <a:t>제거하여 안전하고 원활한 교통을 확보함을 목적으로 한다</a:t>
            </a:r>
            <a:r>
              <a:rPr lang="en-US" altLang="ko-KR" sz="1800" dirty="0"/>
              <a:t>.</a:t>
            </a:r>
            <a:br>
              <a:rPr lang="en-US" altLang="ko-KR" sz="1800" dirty="0"/>
            </a:br>
            <a:endParaRPr lang="en-US" altLang="ko-KR" sz="1800" dirty="0"/>
          </a:p>
          <a:p>
            <a:r>
              <a:rPr lang="ko-KR" altLang="en-US" sz="1800" dirty="0"/>
              <a:t>참고 </a:t>
            </a:r>
            <a:r>
              <a:rPr lang="en-US" altLang="ko-KR" sz="1800" dirty="0"/>
              <a:t>: </a:t>
            </a:r>
            <a:r>
              <a:rPr lang="ko-KR" altLang="en-US" sz="1800" dirty="0"/>
              <a:t> </a:t>
            </a:r>
            <a:r>
              <a:rPr lang="ko-KR" altLang="en-US" sz="1800" dirty="0" err="1"/>
              <a:t>도로법</a:t>
            </a:r>
            <a:endParaRPr lang="ko-KR" altLang="en-US" sz="1800" dirty="0"/>
          </a:p>
          <a:p>
            <a:r>
              <a:rPr lang="ko-KR" altLang="en-US" sz="1800" dirty="0"/>
              <a:t>「</a:t>
            </a:r>
            <a:r>
              <a:rPr lang="ko-KR" altLang="en-US" sz="1800" dirty="0" err="1"/>
              <a:t>도로법</a:t>
            </a:r>
            <a:r>
              <a:rPr lang="ko-KR" altLang="en-US" sz="1800" dirty="0"/>
              <a:t>」은 도로관리의 적정을 기하기 위하여 도로에 관하여 그 노선의 지정 또는 인정</a:t>
            </a:r>
            <a:r>
              <a:rPr lang="en-US" altLang="ko-KR" sz="1800" dirty="0"/>
              <a:t>, </a:t>
            </a:r>
            <a:r>
              <a:rPr lang="ko-KR" altLang="en-US" sz="1800" dirty="0"/>
              <a:t>관리</a:t>
            </a:r>
            <a:r>
              <a:rPr lang="en-US" altLang="ko-KR" sz="1800" dirty="0"/>
              <a:t>, </a:t>
            </a:r>
            <a:r>
              <a:rPr lang="ko-KR" altLang="en-US" sz="1800" dirty="0"/>
              <a:t>시설기준</a:t>
            </a:r>
            <a:r>
              <a:rPr lang="en-US" altLang="ko-KR" sz="1800" dirty="0"/>
              <a:t>, </a:t>
            </a:r>
            <a:r>
              <a:rPr lang="ko-KR" altLang="en-US" sz="1800" dirty="0"/>
              <a:t>보전 및 비용에 관한 사항을 규제함으로써 교통의 발달과 공공복리의 향상에 기여함을 목적으로 제정된 법률로 교통경찰의 </a:t>
            </a:r>
            <a:r>
              <a:rPr lang="ko-KR" altLang="en-US" sz="1800" dirty="0" err="1"/>
              <a:t>법적근거와는</a:t>
            </a:r>
            <a:r>
              <a:rPr lang="ko-KR" altLang="en-US" sz="1800" dirty="0"/>
              <a:t> 직접적인 관련성이 적다</a:t>
            </a:r>
            <a:r>
              <a:rPr lang="en-US" altLang="ko-KR" sz="1800" dirty="0"/>
              <a:t>.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554805" cy="939784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교통경찰의 법적 근거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83829" y="143452"/>
            <a:ext cx="8229600" cy="1066800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도로교통법상의 주요용어</a:t>
            </a:r>
          </a:p>
        </p:txBody>
      </p:sp>
      <p:sp>
        <p:nvSpPr>
          <p:cNvPr id="114689" name="Rectangle 1"/>
          <p:cNvSpPr>
            <a:spLocks noChangeArrowheads="1"/>
          </p:cNvSpPr>
          <p:nvPr/>
        </p:nvSpPr>
        <p:spPr bwMode="auto">
          <a:xfrm>
            <a:off x="26629" y="14345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878125"/>
              </p:ext>
            </p:extLst>
          </p:nvPr>
        </p:nvGraphicFramePr>
        <p:xfrm>
          <a:off x="589101" y="1193723"/>
          <a:ext cx="8352928" cy="5073172"/>
        </p:xfrm>
        <a:graphic>
          <a:graphicData uri="http://schemas.openxmlformats.org/drawingml/2006/table">
            <a:tbl>
              <a:tblPr/>
              <a:tblGrid>
                <a:gridCol w="1193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9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68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도로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375" marR="17375" marT="17375" marB="17375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"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도로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"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란 다음 각 목에 해당하는 곳을 말한다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가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「</a:t>
                      </a:r>
                      <a:r>
                        <a:rPr lang="ko-KR" altLang="en-US" sz="12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도로법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」에 따른 도로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나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「</a:t>
                      </a:r>
                      <a:r>
                        <a:rPr lang="ko-KR" altLang="en-US" sz="12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유료도로법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」에 따른 유료도로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다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「농어촌도로 정비법」에 따른 농어촌도로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라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그 밖에 현실적으로 불특정 다수의 사람 또는 차마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車馬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가 통행할 수 있도록 공개된 장소로서 안전하고 원활한 교통을 확보할 필요가 있는 장소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375" marR="17375" marT="17375" marB="17375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05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자동차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전용도로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375" marR="17375" marT="17375" marB="17375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자동차만이 다닐 수 있도록 설치된 도로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375" marR="17375" marT="17375" marB="17375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30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고속도로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375" marR="17375" marT="17375" marB="17375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자동차의 고속교통에만 사용하기 위하여 지정된 도로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375" marR="17375" marT="17375" marB="17375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05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차도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375" marR="17375" marT="17375" marB="17375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연석선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차도와 보도를 구분하는 돌등으로 이어진 선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), 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안전표지 그 밖의 이와 비슷한 공작물로써 그 경계를 표시하여 모든 차의 교통에 사용하도록 된 도로의 부분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375" marR="17375" marT="17375" marB="17375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54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중앙선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375" marR="17375" marT="17375" marB="17375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차마의 통행을 방향별로 명확하게 구분하기 위하여 도로에 황색실선이나 황색점선 등의 안전표지로 표시한 선 또는 중앙분리대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․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철책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․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울타리 등으로 설치한 시설물을 말하며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가변차로가 설치된 경우에는 신호기가 지시하는 진행방향의 제일 왼쪽 황색점선을 말함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375" marR="17375" marT="17375" marB="17375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05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차로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375" marR="17375" marT="17375" marB="17375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차마가 한 줄로 도로의 정하여진 부분을 통행하도록 차선에 의하여 구분되는 차도의 부분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375" marR="17375" marT="17375" marB="17375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30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차선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375" marR="17375" marT="17375" marB="17375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차로와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차로를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구분하기 위해 그 경계지점을 안전표지에 의하여 표시한 선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375" marR="17375" marT="17375" marB="17375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805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자전거도로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375" marR="17375" marT="17375" marB="17375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안전표지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위험방지용 울타리 그 밖의 이와 비슷한 공작물로써 그 경계를 표시하여 자전거의 교통에 사용하도록 된 도로의 부분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375" marR="17375" marT="17375" marB="17375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446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보도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375" marR="17375" marT="17375" marB="17375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연석선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안전표지나 그와 비슷한 인공구조물로 경계를 표시하여 보행자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유모차와 </a:t>
                      </a:r>
                      <a:r>
                        <a:rPr kumimoji="0" lang="ko-KR" altLang="en-US" sz="1200" b="0" i="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행정안전부령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으로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정하는 보행보조용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의자차를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포함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 통행할 수 있도록 한 도로의 부분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375" marR="17375" marT="17375" marB="17375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44929" y="177952"/>
            <a:ext cx="8229600" cy="1066800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도로교통법상의 주요용어</a:t>
            </a:r>
          </a:p>
        </p:txBody>
      </p:sp>
      <p:sp>
        <p:nvSpPr>
          <p:cNvPr id="1146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821284"/>
              </p:ext>
            </p:extLst>
          </p:nvPr>
        </p:nvGraphicFramePr>
        <p:xfrm>
          <a:off x="444929" y="1124744"/>
          <a:ext cx="8424936" cy="5389516"/>
        </p:xfrm>
        <a:graphic>
          <a:graphicData uri="http://schemas.openxmlformats.org/drawingml/2006/table">
            <a:tbl>
              <a:tblPr/>
              <a:tblGrid>
                <a:gridCol w="1484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408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3340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차마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- 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차와 우마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 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차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:  "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차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"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란 </a:t>
                      </a:r>
                      <a:r>
                        <a:rPr lang="en-US" altLang="ko-KR" sz="1200" dirty="0">
                          <a:effectLst/>
                        </a:rPr>
                        <a:t>1) </a:t>
                      </a:r>
                      <a:r>
                        <a:rPr lang="ko-KR" altLang="en-US" sz="1200" dirty="0">
                          <a:effectLst/>
                        </a:rPr>
                        <a:t>자동차</a:t>
                      </a:r>
                      <a:r>
                        <a:rPr lang="en-US" altLang="ko-KR" sz="1200" dirty="0">
                          <a:effectLst/>
                        </a:rPr>
                        <a:t>,</a:t>
                      </a:r>
                      <a:r>
                        <a:rPr lang="en-US" altLang="ko-KR" sz="1200" baseline="0" dirty="0">
                          <a:effectLst/>
                        </a:rPr>
                        <a:t> </a:t>
                      </a:r>
                      <a:r>
                        <a:rPr lang="en-US" altLang="ko-KR" sz="1200" dirty="0">
                          <a:effectLst/>
                        </a:rPr>
                        <a:t>2) </a:t>
                      </a:r>
                      <a:r>
                        <a:rPr lang="ko-KR" altLang="en-US" sz="1200" dirty="0">
                          <a:effectLst/>
                        </a:rPr>
                        <a:t>건설기계</a:t>
                      </a:r>
                      <a:r>
                        <a:rPr lang="en-US" altLang="ko-KR" sz="1200" dirty="0">
                          <a:effectLst/>
                        </a:rPr>
                        <a:t>,</a:t>
                      </a:r>
                      <a:r>
                        <a:rPr lang="en-US" altLang="ko-KR" sz="1200" baseline="0" dirty="0">
                          <a:effectLst/>
                        </a:rPr>
                        <a:t> </a:t>
                      </a:r>
                      <a:r>
                        <a:rPr lang="en-US" altLang="ko-KR" sz="1200" dirty="0">
                          <a:effectLst/>
                        </a:rPr>
                        <a:t>3) </a:t>
                      </a:r>
                      <a:r>
                        <a:rPr lang="ko-KR" altLang="en-US" sz="1200" dirty="0">
                          <a:effectLst/>
                        </a:rPr>
                        <a:t>원동기장치자전거</a:t>
                      </a:r>
                      <a:r>
                        <a:rPr lang="en-US" altLang="ko-KR" sz="1200" dirty="0">
                          <a:effectLst/>
                        </a:rPr>
                        <a:t>,</a:t>
                      </a:r>
                      <a:r>
                        <a:rPr lang="en-US" altLang="ko-KR" sz="1200" baseline="0" dirty="0">
                          <a:effectLst/>
                        </a:rPr>
                        <a:t> </a:t>
                      </a:r>
                      <a:r>
                        <a:rPr lang="en-US" altLang="ko-KR" sz="1200" dirty="0">
                          <a:effectLst/>
                        </a:rPr>
                        <a:t>4) </a:t>
                      </a:r>
                      <a:r>
                        <a:rPr lang="ko-KR" altLang="en-US" sz="1200" dirty="0">
                          <a:effectLst/>
                        </a:rPr>
                        <a:t>자전거</a:t>
                      </a:r>
                      <a:r>
                        <a:rPr lang="en-US" altLang="ko-KR" sz="1200" dirty="0">
                          <a:effectLst/>
                        </a:rPr>
                        <a:t>,</a:t>
                      </a:r>
                      <a:r>
                        <a:rPr lang="en-US" altLang="ko-KR" sz="1200" baseline="0" dirty="0">
                          <a:effectLst/>
                        </a:rPr>
                        <a:t> </a:t>
                      </a:r>
                      <a:r>
                        <a:rPr lang="en-US" altLang="ko-KR" sz="1200" dirty="0">
                          <a:effectLst/>
                        </a:rPr>
                        <a:t>5) </a:t>
                      </a:r>
                      <a:r>
                        <a:rPr lang="ko-KR" altLang="en-US" sz="1200" dirty="0">
                          <a:effectLst/>
                        </a:rPr>
                        <a:t>사람 또는 가축의 힘이나 </a:t>
                      </a:r>
                      <a:endParaRPr lang="en-US" altLang="ko-KR" sz="1200" dirty="0">
                        <a:effectLst/>
                      </a:endParaRPr>
                    </a:p>
                    <a:p>
                      <a:r>
                        <a:rPr lang="en-US" altLang="ko-KR" sz="1200" dirty="0">
                          <a:effectLst/>
                        </a:rPr>
                        <a:t>       </a:t>
                      </a:r>
                      <a:r>
                        <a:rPr lang="ko-KR" altLang="en-US" sz="1200" dirty="0">
                          <a:effectLst/>
                        </a:rPr>
                        <a:t>그 </a:t>
                      </a:r>
                      <a:r>
                        <a:rPr lang="en-US" altLang="ko-KR" sz="1200" dirty="0">
                          <a:effectLst/>
                        </a:rPr>
                        <a:t> </a:t>
                      </a:r>
                      <a:r>
                        <a:rPr lang="ko-KR" altLang="en-US" sz="1200" dirty="0">
                          <a:effectLst/>
                        </a:rPr>
                        <a:t>밖의 동력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動力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  <a:r>
                        <a:rPr lang="ko-KR" altLang="en-US" sz="1200" dirty="0">
                          <a:effectLst/>
                        </a:rPr>
                        <a:t>으로 도로에서 운전되는 것</a:t>
                      </a:r>
                      <a:r>
                        <a:rPr lang="en-US" altLang="ko-KR" sz="1200" dirty="0">
                          <a:effectLst/>
                        </a:rPr>
                        <a:t>. </a:t>
                      </a:r>
                      <a:r>
                        <a:rPr lang="ko-KR" altLang="en-US" sz="1200" dirty="0">
                          <a:effectLst/>
                        </a:rPr>
                        <a:t>다만</a:t>
                      </a:r>
                      <a:r>
                        <a:rPr lang="en-US" altLang="ko-KR" sz="1200" dirty="0">
                          <a:effectLst/>
                        </a:rPr>
                        <a:t>, </a:t>
                      </a:r>
                      <a:r>
                        <a:rPr lang="ko-KR" altLang="en-US" sz="1200" dirty="0">
                          <a:effectLst/>
                        </a:rPr>
                        <a:t>철길이나 가설</a:t>
                      </a:r>
                      <a:r>
                        <a:rPr lang="en-US" altLang="ko-KR" sz="1200" dirty="0">
                          <a:effectLst/>
                        </a:rPr>
                        <a:t>(</a:t>
                      </a:r>
                      <a:r>
                        <a:rPr lang="ko-KR" altLang="en-US" sz="1200" dirty="0">
                          <a:effectLst/>
                        </a:rPr>
                        <a:t>架設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  <a:r>
                        <a:rPr lang="ko-KR" altLang="en-US" sz="1200" dirty="0">
                          <a:effectLst/>
                        </a:rPr>
                        <a:t>된 선을 이용하여 운전</a:t>
                      </a:r>
                      <a:endParaRPr lang="en-US" altLang="ko-KR" sz="1200" dirty="0">
                        <a:effectLst/>
                      </a:endParaRPr>
                    </a:p>
                    <a:p>
                      <a:r>
                        <a:rPr lang="en-US" altLang="ko-KR" sz="1200" dirty="0">
                          <a:effectLst/>
                        </a:rPr>
                        <a:t>       </a:t>
                      </a:r>
                      <a:r>
                        <a:rPr lang="ko-KR" altLang="en-US" sz="1200" dirty="0">
                          <a:effectLst/>
                        </a:rPr>
                        <a:t>되는 것</a:t>
                      </a:r>
                      <a:r>
                        <a:rPr lang="en-US" altLang="ko-KR" sz="1200" dirty="0">
                          <a:effectLst/>
                        </a:rPr>
                        <a:t>, </a:t>
                      </a:r>
                      <a:r>
                        <a:rPr lang="ko-KR" altLang="en-US" sz="1200" dirty="0">
                          <a:effectLst/>
                        </a:rPr>
                        <a:t>유모차와 </a:t>
                      </a:r>
                      <a:r>
                        <a:rPr lang="ko-KR" altLang="en-US" sz="1200" dirty="0" err="1">
                          <a:effectLst/>
                        </a:rPr>
                        <a:t>행정안전부령으로</a:t>
                      </a:r>
                      <a:r>
                        <a:rPr lang="ko-KR" altLang="en-US" sz="1200" dirty="0">
                          <a:effectLst/>
                        </a:rPr>
                        <a:t> 정하는 보행보조용 </a:t>
                      </a:r>
                      <a:r>
                        <a:rPr lang="ko-KR" altLang="en-US" sz="1200" dirty="0" err="1">
                          <a:effectLst/>
                        </a:rPr>
                        <a:t>의자차는</a:t>
                      </a:r>
                      <a:r>
                        <a:rPr lang="ko-KR" altLang="en-US" sz="1200" dirty="0">
                          <a:effectLst/>
                        </a:rPr>
                        <a:t> 제외</a:t>
                      </a:r>
                      <a:r>
                        <a:rPr lang="en-US" altLang="ko-KR" sz="1200" dirty="0">
                          <a:effectLst/>
                        </a:rPr>
                        <a:t>.</a:t>
                      </a:r>
                    </a:p>
                    <a:p>
                      <a:pPr marL="326390" marR="63500" indent="-26289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  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우마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: 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교통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운수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運輸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에 사용되는 가축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800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자동차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철길 또는 가설된 선에 의하지 아니하고 원동기를 사용하여 운전되는 차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견인되는 자동차도 자동차의 일부로 본다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로서 자동차관리법 제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3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조의 규정에 의한 승용자동차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․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승합자동차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화물자동차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․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특수자동차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․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이륜자동차 및 건설기계관리법 제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26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조 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1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항 단서의 규정에 의한 건설기계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다만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원동기장치자전거는 제외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91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원동기장치자전거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「자동차관리법」 제</a:t>
                      </a:r>
                      <a:r>
                        <a:rPr lang="en-US" altLang="ko-KR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3</a:t>
                      </a:r>
                      <a:r>
                        <a:rPr lang="ko-KR" altLang="en-US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조에 따른 이륜자동차 가운데 배기량 </a:t>
                      </a:r>
                      <a:r>
                        <a:rPr lang="en-US" altLang="ko-KR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125</a:t>
                      </a:r>
                      <a:r>
                        <a:rPr lang="ko-KR" altLang="en-US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시시 이하의 이륜자동차와 배기량 </a:t>
                      </a:r>
                      <a:r>
                        <a:rPr lang="en-US" altLang="ko-KR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50</a:t>
                      </a:r>
                      <a:r>
                        <a:rPr lang="ko-KR" altLang="en-US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시시 미만</a:t>
                      </a:r>
                      <a:r>
                        <a:rPr lang="en-US" altLang="ko-KR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전기를 동력으로 하는 경우에는 정격출력 </a:t>
                      </a:r>
                      <a:r>
                        <a:rPr lang="en-US" altLang="ko-KR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0.59</a:t>
                      </a:r>
                      <a:r>
                        <a:rPr lang="ko-KR" altLang="en-US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킬로와트 미만</a:t>
                      </a:r>
                      <a:r>
                        <a:rPr lang="en-US" altLang="ko-KR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r>
                        <a:rPr lang="ko-KR" altLang="en-US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의 원동기를 단 차</a:t>
                      </a:r>
                      <a:endParaRPr lang="ko-KR" altLang="en-US" sz="12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519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어린이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통학버스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어린이통학버스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란 다음 각 목의 시설 가운데 어린이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(13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 미만인 사람을 말한다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이하 같다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교육 대상으로 하는 시설에서 어린이의 통학 등에 이용되는 자동차와 「여객자동차 운수사업법」 제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조제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항에 따른 여객자동차운송사업의 한정면허를 받아 어린이를 여객대상으로 하여 운행되는 운송사업용 자동차를 말한다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「유아교육법」에 따른 유치원 및 유아교육진흥원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</a:t>
                      </a:r>
                      <a:r>
                        <a:rPr kumimoji="0" lang="ko-KR" altLang="en-US" sz="1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초ㆍ중등교육법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」에 따른 초등학교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특수학교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대안학교 및 외국인학교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</a:t>
                      </a:r>
                      <a:r>
                        <a:rPr kumimoji="0" lang="ko-KR" altLang="en-US" sz="1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영유아보육법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」에 따른 </a:t>
                      </a:r>
                      <a:r>
                        <a:rPr kumimoji="0" lang="ko-KR" altLang="en-US" sz="1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어린이집</a:t>
                      </a:r>
                      <a:endParaRPr kumimoji="0" lang="ko-KR" altLang="en-US" sz="1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「학원의 </a:t>
                      </a:r>
                      <a:r>
                        <a:rPr kumimoji="0" lang="ko-KR" altLang="en-US" sz="1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설립ㆍ운영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과외교습에 관한 법률」에 따라 설립된 학원 및 교습소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「체육시설의 </a:t>
                      </a:r>
                      <a:r>
                        <a:rPr kumimoji="0" lang="ko-KR" altLang="en-US" sz="1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설치ㆍ이용에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관한 법률」에 따라 설립된 체육시설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「아동복지법」에 따른 아동복지시설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아동보호전문기관은 제외한다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바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「청소년활동 진흥법」에 따른 청소년수련시설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「장애인복지법」에 따른 장애인복지시설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장애인 직업재활시설은 제외한다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「도서관법」에 따른 공공도서관</a:t>
                      </a:r>
                    </a:p>
                    <a:p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「평생교육법」에 따른 </a:t>
                      </a:r>
                      <a:r>
                        <a:rPr kumimoji="0" lang="ko-KR" altLang="en-US" sz="1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시ㆍ도평생교육진흥원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시ㆍ군ㆍ구평생학습관</a:t>
                      </a:r>
                      <a:endParaRPr kumimoji="0" lang="ko-KR" altLang="en-US" sz="1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</a:t>
                      </a:r>
                      <a:r>
                        <a:rPr kumimoji="0"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「사회복지사업법」에 따른 사회복지시설 및 사회복지관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22496"/>
            <a:ext cx="8229600" cy="1066800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도로교통법상의 주요용어</a:t>
            </a:r>
          </a:p>
        </p:txBody>
      </p:sp>
      <p:sp>
        <p:nvSpPr>
          <p:cNvPr id="1146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360377"/>
              </p:ext>
            </p:extLst>
          </p:nvPr>
        </p:nvGraphicFramePr>
        <p:xfrm>
          <a:off x="785786" y="1500174"/>
          <a:ext cx="8178702" cy="4608509"/>
        </p:xfrm>
        <a:graphic>
          <a:graphicData uri="http://schemas.openxmlformats.org/drawingml/2006/table">
            <a:tbl>
              <a:tblPr/>
              <a:tblGrid>
                <a:gridCol w="1440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3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56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주차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5470" marR="15470" marT="15470" marB="1547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차가 승객을 기다리거나 화물을 싣거나 고장 그 밖의 사유로 인하여 계속하여 정지하거나 또는 그 차의 운전자가 그 차로부터 떠나서 즉시 운전할 수 없는 상태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5470" marR="15470" marT="15470" marB="1547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3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정차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5470" marR="15470" marT="15470" marB="1547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차가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5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분을 초과하지 아니하고 정지하는 것으로서 주차 외의 정지상태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5470" marR="15470" marT="15470" marB="1547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3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운전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5470" marR="15470" marT="15470" marB="1547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도로에서 차마 또는 노면전차를 그 본래의 사용방법에 따라 사용하는 것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조종을 포함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5470" marR="15470" marT="15470" marB="1547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82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초보운전자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5470" marR="15470" marT="15470" marB="1547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처음 운전면허를 받은 날</a:t>
                      </a:r>
                      <a:r>
                        <a:rPr lang="en-US" altLang="ko-KR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처음 운전면허를 받은 날부터 </a:t>
                      </a:r>
                      <a:r>
                        <a:rPr lang="en-US" altLang="ko-KR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2</a:t>
                      </a:r>
                      <a:r>
                        <a:rPr lang="ko-KR" altLang="en-US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년이 지나기 전에 운전면허의 취소처분을 받은 경우에는 그 후 다시 운전면허를 받은 날을 말한다</a:t>
                      </a:r>
                      <a:r>
                        <a:rPr lang="en-US" altLang="ko-KR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r>
                        <a:rPr lang="ko-KR" altLang="en-US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부터 </a:t>
                      </a:r>
                      <a:r>
                        <a:rPr lang="en-US" altLang="ko-KR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2</a:t>
                      </a:r>
                      <a:r>
                        <a:rPr lang="ko-KR" altLang="en-US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년이 지나지 아니한 사람을 말한다</a:t>
                      </a:r>
                      <a:r>
                        <a:rPr lang="en-US" altLang="ko-KR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이 경우 원동기장치자전거면허만 받은 사람이 원동기장치자전거면허 외의 운전면허를 받은 경우에는 처음 운전면허를 받은 것으로 본다</a:t>
                      </a:r>
                      <a:r>
                        <a:rPr lang="en-US" altLang="ko-KR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5470" marR="15470" marT="15470" marB="1547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56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신호기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5470" marR="15470" marT="15470" marB="1547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도로교통에 관하여 문자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기호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또는 등화로써 진행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정지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방향전환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주의 등의 신호를 표시하기 위하여 사람이나 전기의 힘에 의하여 조작되는 장치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5470" marR="15470" marT="15470" marB="1547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56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안전표지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5470" marR="15470" marT="15470" marB="1547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교통의 안전에 필요한 주의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규제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지시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보조</a:t>
                      </a:r>
                      <a:r>
                        <a:rPr lang="en-US" altLang="ko-KR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200" b="0" i="0" spc="40">
                          <a:solidFill>
                            <a:srgbClr val="000000"/>
                          </a:solidFill>
                          <a:latin typeface="휴먼명조,한컴돋움"/>
                        </a:rPr>
                        <a:t>노면 등을 표시하는 표지판 또는 도로의 바닥에 표시하는 기호나 문자 또는 선 등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5470" marR="15470" marT="15470" marB="1547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3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횡단보도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5470" marR="15470" marT="15470" marB="1547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보행자가 도로를 횡단할 수 있도록 안전표지로써 표시한 도로의 부분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5470" marR="15470" marT="15470" marB="1547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도로교통법상의 주요용어</a:t>
            </a:r>
          </a:p>
        </p:txBody>
      </p:sp>
      <p:sp>
        <p:nvSpPr>
          <p:cNvPr id="1146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454136"/>
              </p:ext>
            </p:extLst>
          </p:nvPr>
        </p:nvGraphicFramePr>
        <p:xfrm>
          <a:off x="467544" y="1772816"/>
          <a:ext cx="8352928" cy="4424197"/>
        </p:xfrm>
        <a:graphic>
          <a:graphicData uri="http://schemas.openxmlformats.org/drawingml/2006/table">
            <a:tbl>
              <a:tblPr/>
              <a:tblGrid>
                <a:gridCol w="1471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1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172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자동차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운전학원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"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자동차운전학원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"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이란 자동차등의 운전에 관한 지식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·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기능을 교육하는 시설로서 다음 각 목의 시설 외의 시설을 말한다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가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교육 관계 법령에 따른 학교에서 소속 학생 및 교직원의 연수를 위하여 설치한 시설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나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사업장 등의 시설로서 소속 직원의 연수를 위한 시설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다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전산장치에 의한 모의운전 연습시설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라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지방자치단체 등이 신체장애인의 운전교육을 위하여 설치하는 시설 가운데 시도경찰청장이 인정하는 시설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마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대가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代價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를 받지 아니하고 운전교육을 하는 시설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바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운전면허를 받은 사람을 대상으로 다양한 운전경험을 체험할 수 있도록 하기 위하여 도로가 아닌 장소에서 운전교육을 하는 시설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63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모범운전자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무사고운전자 또는 유공운전자의 표시장을 받거나 </a:t>
                      </a:r>
                      <a:r>
                        <a:rPr lang="en-US" altLang="ko-KR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2</a:t>
                      </a:r>
                      <a:r>
                        <a:rPr lang="ko-KR" altLang="en-US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년 이상 사업용 자동차 운전에 종사하면서 교통사고를 일으킨 전력이 없는 사람으로서 경찰청장이 정하는 바에 따라 선발되어 교통안전 봉사활동에 종사하는 사람을 말한다</a:t>
                      </a:r>
                      <a:r>
                        <a:rPr lang="en-US" altLang="ko-KR" sz="1200" b="0" i="0" spc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8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긴급자동차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소방차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구급차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혈액 공급차량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그 밖의 대통령령이 정하는 자동차로서 그 본래의 긴급한 용도로 사용되고 있는 중인 자동차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66800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도로교통법상의 주요용어 </a:t>
            </a:r>
            <a:r>
              <a:rPr lang="en-US" altLang="ko-KR" sz="3200" dirty="0"/>
              <a:t>- </a:t>
            </a:r>
            <a:r>
              <a:rPr lang="ko-KR" altLang="en-US" sz="3200" dirty="0" err="1"/>
              <a:t>긴급자동자</a:t>
            </a:r>
            <a:endParaRPr lang="ko-KR" altLang="en-US" sz="3200" dirty="0"/>
          </a:p>
        </p:txBody>
      </p:sp>
      <p:sp>
        <p:nvSpPr>
          <p:cNvPr id="1146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61384"/>
              </p:ext>
            </p:extLst>
          </p:nvPr>
        </p:nvGraphicFramePr>
        <p:xfrm>
          <a:off x="503548" y="1556792"/>
          <a:ext cx="8136904" cy="4676416"/>
        </p:xfrm>
        <a:graphic>
          <a:graphicData uri="http://schemas.openxmlformats.org/drawingml/2006/table">
            <a:tbl>
              <a:tblPr/>
              <a:tblGrid>
                <a:gridCol w="1106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9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339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의의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소방차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구급차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혈액 공급차량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그 밖의 대통령령이 정하는 자동차로서 그 본래의 긴급한 용도로 사용되고 있는 중인 자동차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9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지정 및 </a:t>
                      </a:r>
                      <a:endParaRPr lang="en-US" altLang="ko-KR" sz="1200" b="0" i="0" spc="40" dirty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취소권자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시도경찰청장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56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긴급자동차에 대한 특례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긴급자동차에 대하여는 </a:t>
                      </a:r>
                      <a:r>
                        <a:rPr lang="ko-KR" altLang="en-US" sz="1200" b="0" i="0" spc="40" dirty="0">
                          <a:solidFill>
                            <a:srgbClr val="7030A0"/>
                          </a:solidFill>
                          <a:latin typeface="휴먼명조,한컴돋움"/>
                        </a:rPr>
                        <a:t>㉠ 자동차의 속도</a:t>
                      </a:r>
                      <a:r>
                        <a:rPr lang="en-US" altLang="ko-KR" sz="1200" b="0" i="0" spc="40" dirty="0">
                          <a:solidFill>
                            <a:srgbClr val="7030A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40" dirty="0">
                          <a:solidFill>
                            <a:srgbClr val="7030A0"/>
                          </a:solidFill>
                          <a:latin typeface="휴먼명조,한컴돋움"/>
                        </a:rPr>
                        <a:t>㉡ 앞지르기 금지</a:t>
                      </a:r>
                      <a:r>
                        <a:rPr lang="en-US" altLang="ko-KR" sz="1200" b="0" i="0" spc="40" dirty="0">
                          <a:solidFill>
                            <a:srgbClr val="7030A0"/>
                          </a:solidFill>
                          <a:latin typeface="휴먼명조,한컴돋움"/>
                        </a:rPr>
                        <a:t>,</a:t>
                      </a:r>
                      <a:r>
                        <a:rPr lang="ko-KR" altLang="en-US" sz="1200" b="0" i="0" spc="40" dirty="0">
                          <a:solidFill>
                            <a:srgbClr val="7030A0"/>
                          </a:solidFill>
                          <a:latin typeface="휴먼명조,한컴돋움"/>
                        </a:rPr>
                        <a:t> ㉢ 끼어들기의 금지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등에 관한 규정을 적용하지 아니한다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507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긴급자동차의 우선통행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① 긴급자동차는 긴급하고 부득이한 경우에는 </a:t>
                      </a:r>
                      <a:r>
                        <a:rPr lang="ko-KR" altLang="en-US" sz="1200" b="0" i="0" spc="0" dirty="0">
                          <a:solidFill>
                            <a:srgbClr val="7030A0"/>
                          </a:solidFill>
                          <a:latin typeface="휴먼명조,한컴돋움"/>
                        </a:rPr>
                        <a:t>도로의 중앙이나 좌측 부분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을 통행할 수 있다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② 긴급자동차는 도로교통법에 의한 명령에 따라 </a:t>
                      </a:r>
                      <a:r>
                        <a:rPr lang="ko-KR" altLang="en-US" sz="1200" b="0" i="0" spc="0" dirty="0">
                          <a:solidFill>
                            <a:srgbClr val="7030A0"/>
                          </a:solidFill>
                          <a:latin typeface="휴먼명조,한컴돋움"/>
                        </a:rPr>
                        <a:t>정지하여야 하는 경우에도 불구하고 긴급하고 부득이한 경우에는 정지하지 아니할 수 있다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③ 긴급자동차의 운전자는 교통안전에 특히 주의하면서 통행하여야 한다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④</a:t>
                      </a:r>
                      <a:r>
                        <a:rPr lang="en-US" altLang="ko-KR" sz="1200" b="0" i="0" spc="0" baseline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ko-KR" altLang="en-US" sz="1200" dirty="0">
                          <a:effectLst/>
                        </a:rPr>
                        <a:t>교차로나 그 부근에서 긴급자동차가 접근하는 경우에는 </a:t>
                      </a:r>
                      <a:r>
                        <a:rPr lang="ko-KR" altLang="en-US" sz="1200" dirty="0" err="1">
                          <a:effectLst/>
                        </a:rPr>
                        <a:t>차마와</a:t>
                      </a:r>
                      <a:r>
                        <a:rPr lang="ko-KR" altLang="en-US" sz="1200" dirty="0">
                          <a:effectLst/>
                        </a:rPr>
                        <a:t> 노면전차의 운전자는 교차로를 피하여 </a:t>
                      </a:r>
                      <a:r>
                        <a:rPr lang="ko-KR" altLang="en-US" sz="1200" dirty="0" err="1">
                          <a:effectLst/>
                        </a:rPr>
                        <a:t>일시정지하여야</a:t>
                      </a:r>
                      <a:r>
                        <a:rPr lang="ko-KR" altLang="en-US" sz="1200" dirty="0">
                          <a:effectLst/>
                        </a:rPr>
                        <a:t> 한다</a:t>
                      </a:r>
                      <a:r>
                        <a:rPr lang="en-US" altLang="ko-KR" sz="1200" dirty="0">
                          <a:effectLst/>
                        </a:rPr>
                        <a:t>.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⑤ </a:t>
                      </a:r>
                      <a:r>
                        <a:rPr lang="ko-KR" altLang="en-US" sz="1200" dirty="0">
                          <a:effectLst/>
                        </a:rPr>
                        <a:t>모든 차와 노면전차의 운전자는 교차로나 그 부근 외의 곳에서 긴급자동차가 접근한 경우에는 긴급자동차가 </a:t>
                      </a:r>
                      <a:r>
                        <a:rPr lang="ko-KR" altLang="en-US" sz="1200" dirty="0" err="1">
                          <a:effectLst/>
                        </a:rPr>
                        <a:t>우선통행할</a:t>
                      </a:r>
                      <a:r>
                        <a:rPr lang="ko-KR" altLang="en-US" sz="1200" dirty="0">
                          <a:effectLst/>
                        </a:rPr>
                        <a:t> 수 있도록 진로를 양보하여야 한다</a:t>
                      </a:r>
                      <a:r>
                        <a:rPr lang="en-US" altLang="ko-KR" sz="1200" dirty="0">
                          <a:effectLst/>
                        </a:rPr>
                        <a:t>.</a:t>
                      </a:r>
                      <a:endParaRPr lang="en-US" altLang="ko-KR" sz="1200" b="0" i="0" spc="0" dirty="0">
                        <a:solidFill>
                          <a:srgbClr val="000000"/>
                        </a:solidFill>
                        <a:latin typeface="휴먼명조,한컴돋움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*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긴급</a:t>
                      </a:r>
                      <a:r>
                        <a:rPr lang="ko-KR" altLang="en-US" sz="1200" dirty="0">
                          <a:effectLst/>
                        </a:rPr>
                        <a:t>자동차 운전자는 해당 자동차를 그 본래의 긴급한 용도로 운행하지 아니하는 경우에는 「자동차관리법」에 따라 설치된 </a:t>
                      </a:r>
                      <a:r>
                        <a:rPr lang="ko-KR" altLang="en-US" sz="1200" dirty="0" err="1">
                          <a:effectLst/>
                        </a:rPr>
                        <a:t>경광등을</a:t>
                      </a:r>
                      <a:r>
                        <a:rPr lang="ko-KR" altLang="en-US" sz="1200" dirty="0">
                          <a:effectLst/>
                        </a:rPr>
                        <a:t> 켜거나 사이렌을 작동하여서는 아니 된다</a:t>
                      </a:r>
                      <a:r>
                        <a:rPr lang="en-US" altLang="ko-KR" sz="1200" dirty="0">
                          <a:effectLst/>
                        </a:rPr>
                        <a:t>. </a:t>
                      </a:r>
                      <a:r>
                        <a:rPr lang="ko-KR" altLang="en-US" sz="1200" dirty="0">
                          <a:effectLst/>
                        </a:rPr>
                        <a:t>다만</a:t>
                      </a:r>
                      <a:r>
                        <a:rPr lang="en-US" altLang="ko-KR" sz="1200" dirty="0">
                          <a:effectLst/>
                        </a:rPr>
                        <a:t>, </a:t>
                      </a:r>
                      <a:r>
                        <a:rPr lang="ko-KR" altLang="en-US" sz="1200" dirty="0">
                          <a:effectLst/>
                        </a:rPr>
                        <a:t>대통령령으로 정하는 바에 따라 범죄 및 화재 예방 등을 위한 순찰</a:t>
                      </a:r>
                      <a:r>
                        <a:rPr lang="en-US" altLang="ko-KR" sz="1200" dirty="0">
                          <a:effectLst/>
                        </a:rPr>
                        <a:t>·</a:t>
                      </a:r>
                      <a:r>
                        <a:rPr lang="ko-KR" altLang="en-US" sz="1200" dirty="0">
                          <a:effectLst/>
                        </a:rPr>
                        <a:t>훈련 등을 실시하는 경우에는 그러하지 아니하다</a:t>
                      </a:r>
                      <a:r>
                        <a:rPr lang="en-US" altLang="ko-KR" sz="1200" dirty="0">
                          <a:effectLst/>
                        </a:rPr>
                        <a:t>.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66800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도로교통법상의 주요용어 </a:t>
            </a:r>
            <a:r>
              <a:rPr lang="en-US" altLang="ko-KR" sz="3200" dirty="0"/>
              <a:t>- </a:t>
            </a:r>
            <a:r>
              <a:rPr lang="ko-KR" altLang="en-US" sz="3200" dirty="0" err="1"/>
              <a:t>긴급자동자</a:t>
            </a:r>
            <a:endParaRPr lang="ko-KR" altLang="en-US" sz="3200" dirty="0"/>
          </a:p>
        </p:txBody>
      </p:sp>
      <p:sp>
        <p:nvSpPr>
          <p:cNvPr id="1146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012109"/>
              </p:ext>
            </p:extLst>
          </p:nvPr>
        </p:nvGraphicFramePr>
        <p:xfrm>
          <a:off x="557559" y="1556792"/>
          <a:ext cx="8136904" cy="4952823"/>
        </p:xfrm>
        <a:graphic>
          <a:graphicData uri="http://schemas.openxmlformats.org/drawingml/2006/table">
            <a:tbl>
              <a:tblPr/>
              <a:tblGrid>
                <a:gridCol w="43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92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3734">
                <a:tc rowSpan="4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긴급자동차의 범위</a:t>
                      </a:r>
                      <a:endParaRPr lang="ko-KR" altLang="en-US" sz="11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3273" marR="13273" marT="13273" marB="1327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도로교통법</a:t>
                      </a:r>
                      <a:endParaRPr lang="ko-KR" altLang="en-US" sz="11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3273" marR="13273" marT="13273" marB="1327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소방차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구급차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혈액 공급차량</a:t>
                      </a:r>
                      <a:endParaRPr lang="ko-KR" altLang="en-US" sz="11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3273" marR="13273" marT="13273" marB="1327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70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도로교통법시행령</a:t>
                      </a:r>
                      <a:endParaRPr lang="ko-KR" altLang="en-US" sz="11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1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대통령령</a:t>
                      </a:r>
                      <a:r>
                        <a:rPr lang="en-US" altLang="ko-KR" sz="11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) : </a:t>
                      </a:r>
                      <a:r>
                        <a:rPr lang="ko-KR" altLang="en-US" sz="11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법정긴급자동차</a:t>
                      </a:r>
                      <a:endParaRPr lang="ko-KR" altLang="en-US" sz="11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3273" marR="13273" marT="13273" marB="1327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3840" marR="63500" indent="-18034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1. 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경찰용 자동차 중 범죄수사</a:t>
                      </a: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·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교통단속 그 밖에 긴급한 경찰업무수행에 사용되는 자동차</a:t>
                      </a:r>
                      <a:endParaRPr lang="ko-KR" altLang="en-US" sz="11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  <a:p>
                      <a:pPr marL="243840" marR="63500" indent="-18034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2. 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국군 및 주한국제연합군용 자동차 중 군내부의 질서유지나 부대의 질서 있는 이동을 유도하는데 사용되는 자동차</a:t>
                      </a:r>
                      <a:endParaRPr lang="ko-KR" altLang="en-US" sz="11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  <a:p>
                      <a:pPr marL="243840" marR="63500" indent="-18034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3. 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수사기관의 자동차 중 범죄수사를 위하여 사용되는 자동차</a:t>
                      </a:r>
                      <a:endParaRPr lang="ko-KR" altLang="en-US" sz="11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  <a:p>
                      <a:pPr marL="243840" marR="63500" indent="-18034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4. 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다음 각 목의 어느 하나에 해당하는 시설 또는 기관의 자동차 중 도주자의 체포 또는 피수용자</a:t>
                      </a: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·</a:t>
                      </a:r>
                      <a:r>
                        <a:rPr lang="ko-KR" altLang="en-US" sz="1100" b="0" i="0" spc="0" dirty="0" err="1">
                          <a:solidFill>
                            <a:schemeClr val="tx1"/>
                          </a:solidFill>
                          <a:latin typeface="휴먼명조,한컴돋움"/>
                        </a:rPr>
                        <a:t>피관찰자의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 호송</a:t>
                      </a: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·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경비를 위하여 사용되는 자동차</a:t>
                      </a:r>
                      <a:endParaRPr lang="ko-KR" altLang="en-US" sz="11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  <a:p>
                      <a:pPr marL="243840" marR="63500" indent="-18034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가</a:t>
                      </a: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교도소</a:t>
                      </a: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·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소년교도소</a:t>
                      </a: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·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구치소 또는 보호감호소</a:t>
                      </a:r>
                      <a:endParaRPr lang="ko-KR" altLang="en-US" sz="11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  <a:p>
                      <a:pPr marL="243840" marR="63500" indent="-18034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나</a:t>
                      </a: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소년원 또는 소년분류심사원</a:t>
                      </a:r>
                      <a:endParaRPr lang="ko-KR" altLang="en-US" sz="11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  <a:p>
                      <a:pPr marL="243840" marR="63500" indent="-18034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다</a:t>
                      </a: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보호관찰소</a:t>
                      </a:r>
                      <a:endParaRPr lang="ko-KR" altLang="en-US" sz="11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  <a:p>
                      <a:pPr marL="243840" marR="63500" indent="-18034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5. 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국내외 요인에 대한 경호업무수행에 공무로서 사용되는 자동차</a:t>
                      </a:r>
                      <a:endParaRPr lang="ko-KR" altLang="en-US" sz="11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</a:txBody>
                  <a:tcPr marL="13273" marR="13273" marT="13273" marB="1327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07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사용하는 사람의 신청에 의한 시도경찰청장의 지정</a:t>
                      </a:r>
                      <a:endParaRPr lang="ko-KR" altLang="en-US" sz="11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3273" marR="13273" marT="13273" marB="1327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0190" marR="63500" indent="-18669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1. 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전기사업</a:t>
                      </a: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·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가스사업 그 밖의 공익사업기관에서 위험방지를 위한 응급작업에 사용되는 자동차</a:t>
                      </a:r>
                      <a:endParaRPr lang="ko-KR" altLang="en-US" sz="11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  <a:p>
                      <a:pPr marL="250190" marR="63500" indent="-18669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2. 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민방위업무를 수행하는 기관에서 긴급예방 또는 복구를 위한 출동에 사용되는 자동차</a:t>
                      </a:r>
                      <a:endParaRPr lang="ko-KR" altLang="en-US" sz="11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  <a:p>
                      <a:pPr marL="250190" marR="63500" indent="-18669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3. 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도로관리를 위하여 사용되는 자동차 중 도로상의 위험을 방지하기 위한 응급작업 및 운행이 제한되는 자동차를 단속하기 위하여 사용되는 자동차</a:t>
                      </a:r>
                      <a:endParaRPr lang="ko-KR" altLang="en-US" sz="11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  <a:p>
                      <a:pPr marL="250190" marR="63500" indent="-18669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4. 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전신</a:t>
                      </a:r>
                      <a:r>
                        <a:rPr lang="en-US" altLang="ko-KR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·</a:t>
                      </a:r>
                      <a:r>
                        <a:rPr lang="ko-KR" altLang="en-US" sz="1100" b="0" i="0" spc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전화의 수리공사 등 응급작업에 사용되는 자동차</a:t>
                      </a:r>
                      <a:endParaRPr lang="en-US" altLang="ko-KR" sz="1100" b="0" i="0" spc="0" dirty="0">
                        <a:solidFill>
                          <a:schemeClr val="tx1"/>
                        </a:solidFill>
                        <a:latin typeface="휴먼명조,한컴돋움"/>
                      </a:endParaRPr>
                    </a:p>
                    <a:p>
                      <a:r>
                        <a:rPr lang="en-US" altLang="ko-KR" sz="1100" b="0" i="0" spc="0" baseline="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en-US" altLang="ko-KR" sz="1100" b="0" i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</a:rPr>
                        <a:t>긴급한 우편물의 운송에 사용되는 자동차</a:t>
                      </a:r>
                    </a:p>
                    <a:p>
                      <a:r>
                        <a:rPr lang="en-US" altLang="ko-KR" sz="1100" dirty="0">
                          <a:solidFill>
                            <a:schemeClr val="tx1"/>
                          </a:solidFill>
                          <a:effectLst/>
                        </a:rPr>
                        <a:t> 6.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ffectLst/>
                        </a:rPr>
                        <a:t>전파감시업무에 사용되는 자동차</a:t>
                      </a:r>
                    </a:p>
                  </a:txBody>
                  <a:tcPr marL="13273" marR="13273" marT="13273" marB="1327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긴급자동차에 준하는 자동차</a:t>
                      </a:r>
                      <a:endParaRPr lang="ko-KR" altLang="en-US" sz="11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3273" marR="13273" marT="13273" marB="1327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(1) </a:t>
                      </a:r>
                      <a:r>
                        <a:rPr lang="ko-KR" altLang="en-US" sz="1100" b="0" i="0" spc="4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경찰용의 긴급자동차에 의하여 </a:t>
                      </a:r>
                      <a:r>
                        <a:rPr lang="ko-KR" altLang="en-US" sz="1100" b="0" i="0" spc="40" dirty="0" err="1">
                          <a:solidFill>
                            <a:schemeClr val="tx1"/>
                          </a:solidFill>
                          <a:latin typeface="휴먼명조,한컴돋움"/>
                        </a:rPr>
                        <a:t>유되되고</a:t>
                      </a:r>
                      <a:r>
                        <a:rPr lang="ko-KR" altLang="en-US" sz="1100" b="0" i="0" spc="4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 있는 자동차</a:t>
                      </a:r>
                      <a:endParaRPr lang="ko-KR" altLang="en-US" sz="1100" b="0" i="0" spc="50" dirty="0">
                        <a:solidFill>
                          <a:schemeClr val="tx1"/>
                        </a:solidFill>
                        <a:latin typeface="-윤고딕110"/>
                      </a:endParaRPr>
                    </a:p>
                    <a:p>
                      <a:pPr marL="243840" marR="63500" indent="-18034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(2) </a:t>
                      </a:r>
                      <a:r>
                        <a:rPr lang="ko-KR" altLang="en-US" sz="1100" b="0" i="0" spc="4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국군 및 주한국제연합군용의 긴급자동차에 의하여 유도되고 있는 국군 및 주한국제연합군의 자동차</a:t>
                      </a:r>
                      <a:endParaRPr lang="ko-KR" altLang="en-US" sz="1100" b="0" i="0" spc="50" dirty="0">
                        <a:solidFill>
                          <a:schemeClr val="tx1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(3) </a:t>
                      </a:r>
                      <a:r>
                        <a:rPr lang="ko-KR" altLang="en-US" sz="1100" b="0" i="0" spc="40" dirty="0">
                          <a:solidFill>
                            <a:schemeClr val="tx1"/>
                          </a:solidFill>
                          <a:latin typeface="휴먼명조,한컴돋움"/>
                        </a:rPr>
                        <a:t>생명이 위급한 환자나 부상자 또는 수혈을 위한 혈액을 운반 중인 자동차</a:t>
                      </a:r>
                      <a:endParaRPr lang="ko-KR" altLang="en-US" sz="1100" b="0" i="0" spc="50" dirty="0">
                        <a:solidFill>
                          <a:schemeClr val="tx1"/>
                        </a:solidFill>
                        <a:latin typeface="-윤고딕110"/>
                      </a:endParaRPr>
                    </a:p>
                  </a:txBody>
                  <a:tcPr marL="13273" marR="13273" marT="13273" marB="1327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66800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도로교통법상의 주요용어 </a:t>
            </a:r>
            <a:r>
              <a:rPr lang="en-US" altLang="ko-KR" sz="3200" dirty="0"/>
              <a:t>- </a:t>
            </a:r>
            <a:r>
              <a:rPr lang="ko-KR" altLang="en-US" sz="3200" dirty="0" err="1"/>
              <a:t>긴급자동자</a:t>
            </a:r>
            <a:endParaRPr lang="ko-KR" altLang="en-US" sz="3200" dirty="0"/>
          </a:p>
        </p:txBody>
      </p:sp>
      <p:sp>
        <p:nvSpPr>
          <p:cNvPr id="1146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780247"/>
              </p:ext>
            </p:extLst>
          </p:nvPr>
        </p:nvGraphicFramePr>
        <p:xfrm>
          <a:off x="503548" y="1556792"/>
          <a:ext cx="8136904" cy="2016224"/>
        </p:xfrm>
        <a:graphic>
          <a:graphicData uri="http://schemas.openxmlformats.org/drawingml/2006/table">
            <a:tbl>
              <a:tblPr/>
              <a:tblGrid>
                <a:gridCol w="1106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9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62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준수사항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① 긴급자동차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긴급자동차로 보는 자동차는 제외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는 다음 각 호의 사항을 준수하여야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 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속도에 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관한 규정을 위반하는 자동차등과 노면전차를 단속하는 긴급자동차와 국내외 요인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要人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 대한 경호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업무 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수행에 공무</a:t>
                      </a:r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公務</a:t>
                      </a:r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로 사용되는 자동차는 그러하지 아니하다</a:t>
                      </a:r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1. 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「자동차관리법」 제</a:t>
                      </a:r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조에 따른 자동차의 안전 운행에 필요한 기준에서 정한 긴급자동차의 구조를 </a:t>
                      </a:r>
                      <a:r>
                        <a:rPr kumimoji="0" lang="ko-KR" altLang="en-US" sz="1200" b="0" i="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갖</a:t>
                      </a:r>
                      <a:endParaRPr kumimoji="0" lang="en-US" altLang="ko-KR" sz="1200" b="0" i="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출 것</a:t>
                      </a:r>
                    </a:p>
                    <a:p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사이렌을 울리거나 </a:t>
                      </a:r>
                      <a:r>
                        <a:rPr kumimoji="0" lang="ko-KR" altLang="en-US" sz="1200" b="0" i="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경광등을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켤 것</a:t>
                      </a:r>
                      <a:endParaRPr kumimoji="0" lang="en-US" altLang="ko-KR" sz="1200" b="0" i="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②</a:t>
                      </a:r>
                      <a:r>
                        <a:rPr kumimoji="0" lang="en-US" altLang="ko-KR" sz="1200" b="0" i="0" u="non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긴급자동차와긴급자동차로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보는 자동차는 전조등 또는 비상표시등을 켜거나 그 밖의 적당한 방법으로  </a:t>
                      </a:r>
                      <a:endParaRPr kumimoji="0" lang="en-US" altLang="ko-KR" sz="1200" b="0" i="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긴급한 목적으로 운행되고 있음을 표시하여야 한다</a:t>
                      </a:r>
                      <a:r>
                        <a:rPr kumimoji="0" lang="en-US" altLang="ko-KR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5400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교통정리</a:t>
            </a:r>
            <a:endParaRPr lang="en-US" altLang="ko-KR" sz="1800" dirty="0"/>
          </a:p>
          <a:p>
            <a:endParaRPr lang="en-US" altLang="ko-KR" sz="1800" dirty="0"/>
          </a:p>
          <a:p>
            <a:r>
              <a:rPr lang="ko-KR" altLang="en-US" sz="1800" dirty="0"/>
              <a:t>교통순찰</a:t>
            </a:r>
            <a:endParaRPr lang="en-US" altLang="ko-KR" sz="1800" dirty="0"/>
          </a:p>
          <a:p>
            <a:endParaRPr lang="en-US" altLang="ko-KR" sz="1800" dirty="0"/>
          </a:p>
          <a:p>
            <a:r>
              <a:rPr lang="ko-KR" altLang="en-US" sz="1800" dirty="0"/>
              <a:t>교통규제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- </a:t>
            </a:r>
            <a:r>
              <a:rPr lang="ko-KR" altLang="en-US" sz="1800" dirty="0"/>
              <a:t> 교통규제란 도로에서의 위험을 방지하고 교통의 안전과 원활을 도모하기 위하여 신호기나 안전표지를 설치하는 등 도로에서 통행규칙을 설정하는 활동</a:t>
            </a:r>
            <a:r>
              <a:rPr lang="en-US" altLang="ko-KR" sz="1800" dirty="0"/>
              <a:t>.</a:t>
            </a:r>
          </a:p>
          <a:p>
            <a:pPr>
              <a:buNone/>
            </a:pPr>
            <a:r>
              <a:rPr lang="en-US" altLang="ko-KR" sz="1800" dirty="0"/>
              <a:t>   -  </a:t>
            </a:r>
            <a:r>
              <a:rPr lang="ko-KR" altLang="en-US" sz="1800" dirty="0"/>
              <a:t>종류</a:t>
            </a:r>
          </a:p>
          <a:p>
            <a:pPr>
              <a:buNone/>
            </a:pPr>
            <a:r>
              <a:rPr lang="ko-KR" altLang="en-US" sz="1800" dirty="0"/>
              <a:t>    </a:t>
            </a:r>
            <a:r>
              <a:rPr lang="en-US" altLang="ko-KR" sz="1800" dirty="0"/>
              <a:t>: </a:t>
            </a:r>
            <a:r>
              <a:rPr lang="ko-KR" altLang="en-US" sz="1800" dirty="0"/>
              <a:t>도로 이용자에게 교통규제를 주지시키기 위한 수단은 신호기</a:t>
            </a:r>
            <a:r>
              <a:rPr lang="en-US" altLang="ko-KR" sz="1800" dirty="0"/>
              <a:t>, </a:t>
            </a:r>
            <a:r>
              <a:rPr lang="ko-KR" altLang="en-US" sz="1800" dirty="0"/>
              <a:t>안전표지</a:t>
            </a:r>
            <a:r>
              <a:rPr lang="en-US" altLang="ko-KR" sz="1800" dirty="0"/>
              <a:t>, </a:t>
            </a:r>
            <a:r>
              <a:rPr lang="ko-KR" altLang="en-US" sz="1800" dirty="0"/>
              <a:t>교통경찰관 등의 수신호 또는 지시와 명령</a:t>
            </a:r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554805" cy="939784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교통경찰의 주요 활동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66800"/>
          </a:xfrm>
        </p:spPr>
        <p:txBody>
          <a:bodyPr/>
          <a:lstStyle/>
          <a:p>
            <a:r>
              <a:rPr lang="en-US" altLang="ko-KR" dirty="0"/>
              <a:t>5-1. </a:t>
            </a:r>
            <a:r>
              <a:rPr lang="ko-KR" altLang="en-US" dirty="0" err="1"/>
              <a:t>교통규제권자와</a:t>
            </a:r>
            <a:r>
              <a:rPr lang="ko-KR" altLang="en-US" dirty="0"/>
              <a:t> 내용</a:t>
            </a:r>
          </a:p>
        </p:txBody>
      </p:sp>
      <p:sp>
        <p:nvSpPr>
          <p:cNvPr id="1218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161217"/>
              </p:ext>
            </p:extLst>
          </p:nvPr>
        </p:nvGraphicFramePr>
        <p:xfrm>
          <a:off x="477082" y="2132856"/>
          <a:ext cx="8496944" cy="3918014"/>
        </p:xfrm>
        <a:graphic>
          <a:graphicData uri="http://schemas.openxmlformats.org/drawingml/2006/table">
            <a:tbl>
              <a:tblPr/>
              <a:tblGrid>
                <a:gridCol w="12510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45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620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경찰청장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08280" marR="63500" indent="-14478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경찰청장과 협의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-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고속도로의 경우에는 그 관리자가 신호기 및 안전표지를 설치하고자 할 때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90500" marR="63500" indent="-1270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경찰청장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-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고속도로의 관리자에게 신호기 및 안전표지의 관리에 관하여 필요한 사항을 지시할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96850" marR="63500" indent="-1333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도로의 점용허가와 관련하여 도로관리청이 국토해양부장관인 경우에는 경찰청장과 협의하여야 한다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시장 등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86690" marR="63500" indent="-1231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특별시장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광역시장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광역시 군수를 제외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)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또는 시장 군수가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신호기 및 안전표지를 설치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194310" marR="63500" indent="-1308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시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도지사의 권한은 시도경찰청장에게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위임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하고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시장 또는 군수의 권한은 경찰서장에게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위탁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하도록 되어 있으므로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실제로 시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도지사 등의 교통규제 권한은 모두 경찰에 위임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68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시도경찰청장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보행자나 </a:t>
                      </a: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차마의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 통행 금지 또는 제한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차선의 설치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자동차 등의 속도제한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횡단 등의 금지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교차로 통행방법의 지정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서행 및 </a:t>
                      </a: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일시정지구간의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 지정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정차 및 주차금지구역의 지정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경음기의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 사용제한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승차 또는 적재의 재한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자동차의 도장 및 표지의 제한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457200"/>
            <a:ext cx="8229600" cy="1066800"/>
          </a:xfrm>
        </p:spPr>
        <p:txBody>
          <a:bodyPr/>
          <a:lstStyle/>
          <a:p>
            <a:r>
              <a:rPr lang="en-US" altLang="ko-KR" dirty="0"/>
              <a:t>5-1. </a:t>
            </a:r>
            <a:r>
              <a:rPr lang="ko-KR" altLang="en-US" dirty="0" err="1"/>
              <a:t>교통규제권자와</a:t>
            </a:r>
            <a:r>
              <a:rPr lang="ko-KR" altLang="en-US" dirty="0"/>
              <a:t> 내용</a:t>
            </a:r>
          </a:p>
        </p:txBody>
      </p:sp>
      <p:sp>
        <p:nvSpPr>
          <p:cNvPr id="1239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181813"/>
              </p:ext>
            </p:extLst>
          </p:nvPr>
        </p:nvGraphicFramePr>
        <p:xfrm>
          <a:off x="971600" y="1700808"/>
          <a:ext cx="7776864" cy="3733132"/>
        </p:xfrm>
        <a:graphic>
          <a:graphicData uri="http://schemas.openxmlformats.org/drawingml/2006/table">
            <a:tbl>
              <a:tblPr/>
              <a:tblGrid>
                <a:gridCol w="1220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4307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경찰서장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01930" marR="63500" indent="-13843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도로에서의 위험방지 등을 위하여 필요한 경우에는 </a:t>
                      </a: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차마의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 통행을 우선 금지 하거나 제한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한 후 도로관리자와 협의하여 대상과 구간 및 기간 등을 정하여 도로의 통행을 금지하거나 제한할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안전기준을 초과한 승차 또는 적재의 허가권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을 통해 규제가 가능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94310" marR="63500" indent="-1308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도로의 점용허가와 관련하여 그 도로관리청이 국토해양부장관인 경우에 는 경찰청장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도로관리청이 특별시장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광역시장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도지사 또는 시장이나 군수인 경우에는 관할경찰서장의 의견을 들어야 한다</a:t>
                      </a:r>
                      <a:r>
                        <a:rPr lang="en-US" altLang="ko-KR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005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경찰공무원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99390" marR="63500" indent="-1358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일반도로의 파손이나 화재의 발생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고속도로 또는 자동차전용도로의 파손이나 교통사고의 발생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그 밖의 사정으로 도로에서의 위험방지를 위하여 긴급한 필요가 있는 경우에는 필요한 한도 내에서 </a:t>
                      </a: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차마의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 통행을 </a:t>
                      </a: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일시금지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 하거나 제한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할 수 있으며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교통혼잡완화를 위한 조치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를 취할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07010" marR="63500" indent="-1435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경찰공무원은 주의의무를 위반한 운전자에 대하여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위험방지를 위한 운전금지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등의 조치를 취할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08280" marR="63500" indent="-14478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 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교통혼잡완화를 위한 조치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따라서 경찰관의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교통정리시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신호기가 설치 되어 있어도 수신호가 있다면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수신호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에 따라야 한다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5-2. </a:t>
            </a:r>
            <a:r>
              <a:rPr lang="ko-KR" altLang="en-US" dirty="0"/>
              <a:t>교통규제 관련 각종 </a:t>
            </a:r>
            <a:r>
              <a:rPr lang="ko-KR" altLang="en-US" dirty="0" err="1"/>
              <a:t>설치권자</a:t>
            </a:r>
            <a:endParaRPr lang="ko-KR" altLang="en-US" dirty="0"/>
          </a:p>
        </p:txBody>
      </p:sp>
      <p:sp>
        <p:nvSpPr>
          <p:cNvPr id="1259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425719"/>
              </p:ext>
            </p:extLst>
          </p:nvPr>
        </p:nvGraphicFramePr>
        <p:xfrm>
          <a:off x="539552" y="1844824"/>
          <a:ext cx="8352928" cy="4310277"/>
        </p:xfrm>
        <a:graphic>
          <a:graphicData uri="http://schemas.openxmlformats.org/drawingml/2006/table">
            <a:tbl>
              <a:tblPr/>
              <a:tblGrid>
                <a:gridCol w="1511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876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횡단보도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설치권자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12090" marR="63500" indent="-1485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시도경찰청장은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행정안전부령이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정하는 기준에 의하여 횡단보도를 설치할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460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보행자 전용도로의 설치권자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26060" marR="63500" indent="-16256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① </a:t>
                      </a: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시도경찰청장 또는 경찰서장은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필요한 때에 도로에 보행자전용도로를 설치할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3520" marR="63500" indent="-16002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②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차마는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보행자전용도로를 통하여서는 아니 된다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다만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시도경찰청장 또는 경찰서장은 특히 필요하다고 인정하는 때에 보행자전용도로에 통행을 허용할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76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전용차로 설치권자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시장 등은 시도경찰청장 또는 경찰서장과 협의하여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도로에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전용차로를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설치할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2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고속도로의 전용차로의 설치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경찰청장은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고속도로에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전용차로를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설치할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091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차로의 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설치 등</a:t>
                      </a:r>
                      <a:endParaRPr lang="ko-KR" altLang="en-US" sz="12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시도경찰청장은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행정안전부령이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정하는 </a:t>
                      </a:r>
                      <a:r>
                        <a:rPr lang="ko-KR" altLang="en-US" sz="12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차로를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설치할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 </a:t>
                      </a:r>
                      <a:r>
                        <a:rPr lang="ko-KR" altLang="en-US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이 경우 시간대에 따라 양방향의 통행량이 현저하게 다른 도로에는 교통량이 많은 쪽으로 차로의 수가 확대될 수 있도록 신호기에 의하여 차로의 진행방향을 지시하는 가변차로를 설치할 수 있다</a:t>
                      </a:r>
                      <a:r>
                        <a:rPr lang="en-US" altLang="ko-KR" sz="12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844824"/>
            <a:ext cx="8589640" cy="4525963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경찰공무원은 일반도로의 파손이나 화재의 발생</a:t>
            </a:r>
            <a:r>
              <a:rPr lang="en-US" altLang="ko-KR" sz="1600" dirty="0"/>
              <a:t>, </a:t>
            </a:r>
            <a:r>
              <a:rPr lang="ko-KR" altLang="en-US" sz="1600" dirty="0"/>
              <a:t>고속도로 또는 자동차전용도로의 파손이나 교통사고의 발생 그 밖의 사정으로 도로에서의 위험방지를 위하여 긴급한 필요가 있는 경우에는 필요한 한도 내에서 </a:t>
            </a:r>
            <a:r>
              <a:rPr lang="ko-KR" altLang="en-US" sz="1600" dirty="0" err="1"/>
              <a:t>차마의</a:t>
            </a:r>
            <a:r>
              <a:rPr lang="ko-KR" altLang="en-US" sz="1600" dirty="0"/>
              <a:t> 통행을 일시 금지하거나 제한할 수 있으며</a:t>
            </a:r>
            <a:r>
              <a:rPr lang="en-US" altLang="ko-KR" sz="1600" dirty="0"/>
              <a:t>, </a:t>
            </a:r>
            <a:r>
              <a:rPr lang="ko-KR" altLang="en-US" sz="1600" dirty="0"/>
              <a:t>보행자나 </a:t>
            </a:r>
            <a:r>
              <a:rPr lang="ko-KR" altLang="en-US" sz="1600" dirty="0" err="1"/>
              <a:t>차마의</a:t>
            </a:r>
            <a:r>
              <a:rPr lang="ko-KR" altLang="en-US" sz="1600" dirty="0"/>
              <a:t> 교통혼잡 완화를 위한 조치를 취할 수 있음</a:t>
            </a:r>
            <a:r>
              <a:rPr lang="en-US" altLang="ko-KR" sz="1600" dirty="0"/>
              <a:t>. </a:t>
            </a:r>
          </a:p>
          <a:p>
            <a:endParaRPr lang="en-US" altLang="ko-KR" sz="1600" dirty="0"/>
          </a:p>
          <a:p>
            <a:r>
              <a:rPr lang="en-US" altLang="ko-KR" sz="1600" dirty="0"/>
              <a:t> </a:t>
            </a:r>
            <a:r>
              <a:rPr lang="ko-KR" altLang="en-US" sz="1600" dirty="0"/>
              <a:t>경찰공무원은 신호기가 표시하는 신호에 관계없이 그와 다른 의미를 표시하는 수신호를 할 수 있음</a:t>
            </a:r>
            <a:r>
              <a:rPr lang="en-US" altLang="ko-KR" sz="1600" dirty="0"/>
              <a:t>. </a:t>
            </a:r>
          </a:p>
          <a:p>
            <a:endParaRPr lang="en-US" altLang="ko-KR" sz="1600" dirty="0"/>
          </a:p>
          <a:p>
            <a:r>
              <a:rPr lang="en-US" altLang="ko-KR" sz="1600" dirty="0"/>
              <a:t> </a:t>
            </a:r>
            <a:r>
              <a:rPr lang="ko-KR" altLang="en-US" sz="1600" dirty="0"/>
              <a:t>경찰공무원은 주의의무를 위반한 운전자에 대하여 위험방지를 위한 운전금지 등의 조치를 취할 수 있음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  <a:p>
            <a:r>
              <a:rPr lang="ko-KR" altLang="en-US" sz="1600" dirty="0"/>
              <a:t>참고 </a:t>
            </a:r>
            <a:r>
              <a:rPr lang="en-US" altLang="ko-KR" sz="1600" dirty="0"/>
              <a:t>: </a:t>
            </a:r>
            <a:r>
              <a:rPr lang="ko-KR" altLang="en-US" sz="1600" dirty="0"/>
              <a:t>경찰공무원을 보조하는 자 </a:t>
            </a:r>
            <a:r>
              <a:rPr lang="en-US" altLang="ko-KR" sz="1600" dirty="0"/>
              <a:t>- 1. </a:t>
            </a:r>
            <a:r>
              <a:rPr lang="ko-KR" altLang="en-US" sz="1600" dirty="0"/>
              <a:t>모범운전자</a:t>
            </a:r>
            <a:r>
              <a:rPr lang="en-US" altLang="ko-KR" sz="1600" dirty="0"/>
              <a:t>, 2. </a:t>
            </a:r>
            <a:r>
              <a:rPr lang="ko-KR" altLang="en-US" sz="1600" dirty="0"/>
              <a:t>군사훈련 및 작전에 동원되는 부대의 이동을 유도하는 헌병</a:t>
            </a:r>
            <a:r>
              <a:rPr lang="en-US" altLang="ko-KR" sz="1600" dirty="0"/>
              <a:t>, 3. </a:t>
            </a:r>
            <a:r>
              <a:rPr lang="ko-KR" altLang="en-US" sz="1600" dirty="0"/>
              <a:t>본래의 긴급한 용도로 운행하는 소방차</a:t>
            </a:r>
            <a:r>
              <a:rPr lang="en-US" altLang="ko-KR" sz="1600" dirty="0"/>
              <a:t>·</a:t>
            </a:r>
            <a:r>
              <a:rPr lang="ko-KR" altLang="en-US" sz="1600" dirty="0"/>
              <a:t>구급차를 유도하는 소방공무원</a:t>
            </a:r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/>
          <a:lstStyle/>
          <a:p>
            <a:r>
              <a:rPr lang="en-US" altLang="ko-KR" dirty="0"/>
              <a:t>5-3. </a:t>
            </a:r>
            <a:r>
              <a:rPr lang="ko-KR" altLang="en-US" dirty="0"/>
              <a:t>경찰공무원의 교통규제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630997"/>
              </p:ext>
            </p:extLst>
          </p:nvPr>
        </p:nvGraphicFramePr>
        <p:xfrm>
          <a:off x="467544" y="1412776"/>
          <a:ext cx="8496944" cy="4896544"/>
        </p:xfrm>
        <a:graphic>
          <a:graphicData uri="http://schemas.openxmlformats.org/drawingml/2006/table">
            <a:tbl>
              <a:tblPr/>
              <a:tblGrid>
                <a:gridCol w="1221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5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654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어린이</a:t>
                      </a: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등에</a:t>
                      </a:r>
                      <a:r>
                        <a:rPr lang="en-US" altLang="ko-KR" sz="1200" b="0" i="0" spc="0" baseline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baseline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대한 보호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5614" marR="15614" marT="15614" marB="15614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① 어린이의 보호자는 교통이 빈번한 도로에서 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어린이를 놀게 하여서는 아니 되며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영유아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 미만인 사람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보호자는 교통이 빈번한 도로에서 영유아가 혼자 보행하게 하여서는 아니 된다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② 앞을 보지 못하는 사람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이에 준하는 사람을 포함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보호자는 그 사람이 도로를 보행할 때에는 흰색 지팡이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갖고 다니도록 하거나 앞을 보지 못하는 사람에게 길을 안내하는 개로서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행정안전부령으로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정하는 개를 </a:t>
                      </a:r>
                      <a:endParaRPr kumimoji="0" lang="en-US" altLang="ko-KR" sz="1200" b="0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동반하도록 하는 등 필요한 조치를 하여야 한다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 </a:t>
                      </a:r>
                      <a:endParaRPr kumimoji="0" lang="ko-KR" altLang="en-US" sz="1200" b="0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③ 어린이의 보호자는 도로에서 어린이가 자전거를 타거나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행정안전부령으로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정하는 위험성이 큰 움직이는 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놀이기구를 타는 경우에는 어린이의 안전을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위하여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행정안전부령으로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정하는 인명보호 장구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裝具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착용</a:t>
                      </a:r>
                      <a:endParaRPr kumimoji="0" lang="en-US" altLang="ko-KR" sz="1200" b="0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하도록 하여야 한다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④ 어린이의 보호자는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도로에서 어린이가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개인형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이동장치를 운전하게 하여서는 아니 된다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 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⑤ 경찰공무원은 신체에 장애가 있는 사람이 도로를 통행하거나 횡단하기 위하여 도움을 요청하거나 도움이    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필요하다고 인정하는 경우에는 그 사람이 안전하게 통행하거나 횡단할 수 있도록 필요한 조치를 하여야 한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⑥ 경찰공무원은 다음 각 호의 어느 하나에 해당하는 사람을 발견한 경우에는 그들의 안전을 위하여 적절한 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조치를 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 </a:t>
                      </a:r>
                    </a:p>
                    <a:p>
                      <a:r>
                        <a:rPr kumimoji="0" lang="en-US" altLang="ko-KR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교통이 빈번한 도로에서 놀고 있는 어린이</a:t>
                      </a: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보호자 없이 도로를 보행하는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영유아</a:t>
                      </a:r>
                      <a:endParaRPr kumimoji="0" lang="ko-KR" altLang="en-US" sz="1200" b="0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3.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앞을 보지 못하는 사람으로서 흰색 지팡이를 가지지 아니하거나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장애인보조견을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동반하지 아니하는 등 </a:t>
                      </a:r>
                      <a:endParaRPr kumimoji="0" lang="en-US" altLang="ko-KR" sz="1200" b="0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필요한 조치를 하지 아니하고 다니는 사람</a:t>
                      </a:r>
                    </a:p>
                    <a:p>
                      <a:r>
                        <a:rPr kumimoji="0" lang="en-US" altLang="ko-KR" sz="1200" b="0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횡단보도나 교통이 빈번한 도로에서 보행에 어려움을 겪고 있는 노인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(65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 이상인 사람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1270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614" marR="15614" marT="15614" marB="15614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323528" y="367469"/>
            <a:ext cx="8229600" cy="1066800"/>
          </a:xfrm>
        </p:spPr>
        <p:txBody>
          <a:bodyPr>
            <a:normAutofit/>
          </a:bodyPr>
          <a:lstStyle/>
          <a:p>
            <a:r>
              <a:rPr lang="en-US" altLang="ko-KR" dirty="0"/>
              <a:t>6-1. </a:t>
            </a:r>
            <a:r>
              <a:rPr lang="ko-KR" altLang="en-US" dirty="0"/>
              <a:t>어린이 등에 대한 보호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061050"/>
              </p:ext>
            </p:extLst>
          </p:nvPr>
        </p:nvGraphicFramePr>
        <p:xfrm>
          <a:off x="250824" y="1412776"/>
          <a:ext cx="8713664" cy="4896544"/>
        </p:xfrm>
        <a:graphic>
          <a:graphicData uri="http://schemas.openxmlformats.org/drawingml/2006/table">
            <a:tbl>
              <a:tblPr/>
              <a:tblGrid>
                <a:gridCol w="1252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654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어린이 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보호구역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5614" marR="15614" marT="15614" marB="15614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1270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①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시장 등은 교통사고의 위험으로부터 어린이를 보호하기 위하여 필요하다고 인정하는 경우에는 아래 </a:t>
                      </a:r>
                      <a:endParaRPr lang="en-US" altLang="ko-KR" sz="1200" b="0" i="0" spc="0" dirty="0">
                        <a:solidFill>
                          <a:srgbClr val="000000"/>
                        </a:solidFill>
                        <a:latin typeface="휴먼명조,한컴돋움"/>
                      </a:endParaRPr>
                    </a:p>
                    <a:p>
                      <a:pPr marL="0" marR="0" indent="1270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 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시설의 주변도로 가운데 일정 구간을 어린이 보호구역으로 지정하여 자동차등의 통행속도를 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시속      </a:t>
                      </a:r>
                      <a:endParaRPr lang="en-US" altLang="ko-KR" sz="1200" b="0" i="0" spc="0" dirty="0">
                        <a:solidFill>
                          <a:srgbClr val="FF0000"/>
                        </a:solidFill>
                        <a:latin typeface="휴먼명조,한컴돋움"/>
                      </a:endParaRPr>
                    </a:p>
                    <a:p>
                      <a:pPr marL="0" marR="0" indent="1270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   30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킬로미터 이내로 제한할 수 있다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.</a:t>
                      </a:r>
                    </a:p>
                    <a:p>
                      <a:r>
                        <a:rPr lang="en-US" altLang="ko-KR" sz="1200" dirty="0">
                          <a:effectLst/>
                        </a:rPr>
                        <a:t>1. </a:t>
                      </a:r>
                      <a:r>
                        <a:rPr lang="ko-KR" altLang="en-US" sz="1200" dirty="0">
                          <a:effectLst/>
                        </a:rPr>
                        <a:t>「유아교육법」 제</a:t>
                      </a:r>
                      <a:r>
                        <a:rPr lang="en-US" altLang="ko-KR" sz="1200" dirty="0">
                          <a:effectLst/>
                        </a:rPr>
                        <a:t>2</a:t>
                      </a:r>
                      <a:r>
                        <a:rPr lang="ko-KR" altLang="en-US" sz="1200" dirty="0">
                          <a:effectLst/>
                        </a:rPr>
                        <a:t>조에 따른 유치원</a:t>
                      </a:r>
                      <a:r>
                        <a:rPr lang="en-US" altLang="ko-KR" sz="1200" dirty="0">
                          <a:effectLst/>
                        </a:rPr>
                        <a:t>, </a:t>
                      </a:r>
                      <a:r>
                        <a:rPr lang="ko-KR" altLang="en-US" sz="1200" dirty="0">
                          <a:effectLst/>
                        </a:rPr>
                        <a:t>「초</a:t>
                      </a:r>
                      <a:r>
                        <a:rPr lang="en-US" altLang="ko-KR" sz="1200" dirty="0">
                          <a:effectLst/>
                        </a:rPr>
                        <a:t>·</a:t>
                      </a:r>
                      <a:r>
                        <a:rPr lang="ko-KR" altLang="en-US" sz="1200" dirty="0">
                          <a:effectLst/>
                        </a:rPr>
                        <a:t>중등교육법」 제</a:t>
                      </a:r>
                      <a:r>
                        <a:rPr lang="en-US" altLang="ko-KR" sz="1200" dirty="0">
                          <a:effectLst/>
                        </a:rPr>
                        <a:t>38</a:t>
                      </a:r>
                      <a:r>
                        <a:rPr lang="ko-KR" altLang="en-US" sz="1200" dirty="0">
                          <a:effectLst/>
                        </a:rPr>
                        <a:t>조 및 제</a:t>
                      </a:r>
                      <a:r>
                        <a:rPr lang="en-US" altLang="ko-KR" sz="1200" dirty="0">
                          <a:effectLst/>
                        </a:rPr>
                        <a:t>55</a:t>
                      </a:r>
                      <a:r>
                        <a:rPr lang="ko-KR" altLang="en-US" sz="1200" dirty="0">
                          <a:effectLst/>
                        </a:rPr>
                        <a:t>조에 따른 초등학교 또는 특수학교</a:t>
                      </a:r>
                    </a:p>
                    <a:p>
                      <a:r>
                        <a:rPr lang="en-US" altLang="ko-KR" sz="1200" dirty="0">
                          <a:effectLst/>
                        </a:rPr>
                        <a:t>2. </a:t>
                      </a:r>
                      <a:r>
                        <a:rPr lang="ko-KR" altLang="en-US" sz="1200" dirty="0">
                          <a:effectLst/>
                        </a:rPr>
                        <a:t>「</a:t>
                      </a:r>
                      <a:r>
                        <a:rPr lang="ko-KR" altLang="en-US" sz="1200" dirty="0" err="1">
                          <a:effectLst/>
                        </a:rPr>
                        <a:t>영유아보육법</a:t>
                      </a:r>
                      <a:r>
                        <a:rPr lang="ko-KR" altLang="en-US" sz="1200" dirty="0">
                          <a:effectLst/>
                        </a:rPr>
                        <a:t>」 제</a:t>
                      </a:r>
                      <a:r>
                        <a:rPr lang="en-US" altLang="ko-KR" sz="1200" dirty="0">
                          <a:effectLst/>
                        </a:rPr>
                        <a:t>10</a:t>
                      </a:r>
                      <a:r>
                        <a:rPr lang="ko-KR" altLang="en-US" sz="1200" dirty="0">
                          <a:effectLst/>
                        </a:rPr>
                        <a:t>조에 따른 </a:t>
                      </a:r>
                      <a:r>
                        <a:rPr lang="ko-KR" altLang="en-US" sz="1200" dirty="0" err="1">
                          <a:effectLst/>
                        </a:rPr>
                        <a:t>어린이집</a:t>
                      </a:r>
                      <a:r>
                        <a:rPr lang="ko-KR" altLang="en-US" sz="1200" dirty="0">
                          <a:effectLst/>
                        </a:rPr>
                        <a:t> 가운데 </a:t>
                      </a:r>
                      <a:r>
                        <a:rPr lang="ko-KR" altLang="en-US" sz="1200" dirty="0" err="1">
                          <a:effectLst/>
                        </a:rPr>
                        <a:t>행정안전부령으로</a:t>
                      </a:r>
                      <a:r>
                        <a:rPr lang="ko-KR" altLang="en-US" sz="1200" dirty="0">
                          <a:effectLst/>
                        </a:rPr>
                        <a:t> 정하는 </a:t>
                      </a:r>
                      <a:r>
                        <a:rPr lang="ko-KR" altLang="en-US" sz="1200" dirty="0" err="1">
                          <a:effectLst/>
                        </a:rPr>
                        <a:t>어린이집</a:t>
                      </a:r>
                      <a:endParaRPr lang="ko-KR" altLang="en-US" sz="1200" dirty="0">
                        <a:effectLst/>
                      </a:endParaRPr>
                    </a:p>
                    <a:p>
                      <a:r>
                        <a:rPr lang="en-US" altLang="ko-KR" sz="1200" dirty="0">
                          <a:effectLst/>
                        </a:rPr>
                        <a:t>3. </a:t>
                      </a:r>
                      <a:r>
                        <a:rPr lang="ko-KR" altLang="en-US" sz="1200" dirty="0">
                          <a:effectLst/>
                        </a:rPr>
                        <a:t>「학원의 설립</a:t>
                      </a:r>
                      <a:r>
                        <a:rPr lang="en-US" altLang="ko-KR" sz="1200" dirty="0">
                          <a:effectLst/>
                        </a:rPr>
                        <a:t>·</a:t>
                      </a:r>
                      <a:r>
                        <a:rPr lang="ko-KR" altLang="en-US" sz="1200" dirty="0">
                          <a:effectLst/>
                        </a:rPr>
                        <a:t>운영 및 과외교습에 관한 법률」 제</a:t>
                      </a:r>
                      <a:r>
                        <a:rPr lang="en-US" altLang="ko-KR" sz="1200" dirty="0">
                          <a:effectLst/>
                        </a:rPr>
                        <a:t>2</a:t>
                      </a:r>
                      <a:r>
                        <a:rPr lang="ko-KR" altLang="en-US" sz="1200" dirty="0">
                          <a:effectLst/>
                        </a:rPr>
                        <a:t>조에 따른 학원 가운데 </a:t>
                      </a:r>
                      <a:r>
                        <a:rPr lang="ko-KR" altLang="en-US" sz="1200" dirty="0" err="1">
                          <a:effectLst/>
                        </a:rPr>
                        <a:t>행정안전부령으로</a:t>
                      </a:r>
                      <a:r>
                        <a:rPr lang="ko-KR" altLang="en-US" sz="1200" dirty="0">
                          <a:effectLst/>
                        </a:rPr>
                        <a:t> 정하는 학원</a:t>
                      </a:r>
                    </a:p>
                    <a:p>
                      <a:r>
                        <a:rPr lang="en-US" altLang="ko-KR" sz="1200" dirty="0">
                          <a:effectLst/>
                        </a:rPr>
                        <a:t>4. </a:t>
                      </a:r>
                      <a:r>
                        <a:rPr lang="ko-KR" altLang="en-US" sz="1200" dirty="0">
                          <a:effectLst/>
                        </a:rPr>
                        <a:t>「초</a:t>
                      </a:r>
                      <a:r>
                        <a:rPr lang="en-US" altLang="ko-KR" sz="1200" dirty="0">
                          <a:effectLst/>
                        </a:rPr>
                        <a:t>·</a:t>
                      </a:r>
                      <a:r>
                        <a:rPr lang="ko-KR" altLang="en-US" sz="1200" dirty="0">
                          <a:effectLst/>
                        </a:rPr>
                        <a:t>중등교육법」 제</a:t>
                      </a:r>
                      <a:r>
                        <a:rPr lang="en-US" altLang="ko-KR" sz="1200" dirty="0">
                          <a:effectLst/>
                        </a:rPr>
                        <a:t>60</a:t>
                      </a:r>
                      <a:r>
                        <a:rPr lang="ko-KR" altLang="en-US" sz="1200" dirty="0">
                          <a:effectLst/>
                        </a:rPr>
                        <a:t>조의</a:t>
                      </a:r>
                      <a:r>
                        <a:rPr lang="en-US" altLang="ko-KR" sz="1200" dirty="0">
                          <a:effectLst/>
                        </a:rPr>
                        <a:t>2 </a:t>
                      </a:r>
                      <a:r>
                        <a:rPr lang="ko-KR" altLang="en-US" sz="1200" dirty="0">
                          <a:effectLst/>
                        </a:rPr>
                        <a:t>또는 제</a:t>
                      </a:r>
                      <a:r>
                        <a:rPr lang="en-US" altLang="ko-KR" sz="1200" dirty="0">
                          <a:effectLst/>
                        </a:rPr>
                        <a:t>60</a:t>
                      </a:r>
                      <a:r>
                        <a:rPr lang="ko-KR" altLang="en-US" sz="1200" dirty="0">
                          <a:effectLst/>
                        </a:rPr>
                        <a:t>조의</a:t>
                      </a:r>
                      <a:r>
                        <a:rPr lang="en-US" altLang="ko-KR" sz="1200" dirty="0">
                          <a:effectLst/>
                        </a:rPr>
                        <a:t>3</a:t>
                      </a:r>
                      <a:r>
                        <a:rPr lang="ko-KR" altLang="en-US" sz="1200" dirty="0">
                          <a:effectLst/>
                        </a:rPr>
                        <a:t>에 따른 외국인학교 또는 대안학교</a:t>
                      </a:r>
                      <a:r>
                        <a:rPr lang="en-US" altLang="ko-KR" sz="1200" dirty="0">
                          <a:effectLst/>
                        </a:rPr>
                        <a:t>, </a:t>
                      </a:r>
                      <a:r>
                        <a:rPr lang="ko-KR" altLang="en-US" sz="1200" dirty="0">
                          <a:effectLst/>
                        </a:rPr>
                        <a:t>「제주특별자치도 설치 및 </a:t>
                      </a:r>
                      <a:endParaRPr lang="en-US" altLang="ko-KR" sz="1200" dirty="0">
                        <a:effectLst/>
                      </a:endParaRPr>
                    </a:p>
                    <a:p>
                      <a:r>
                        <a:rPr lang="en-US" altLang="ko-KR" sz="1200" dirty="0">
                          <a:effectLst/>
                        </a:rPr>
                        <a:t>     </a:t>
                      </a:r>
                      <a:r>
                        <a:rPr lang="ko-KR" altLang="en-US" sz="1200" dirty="0">
                          <a:effectLst/>
                        </a:rPr>
                        <a:t>국제자유도시 조성을 위한 특별법」 제</a:t>
                      </a:r>
                      <a:r>
                        <a:rPr lang="en-US" altLang="ko-KR" sz="1200" dirty="0">
                          <a:effectLst/>
                        </a:rPr>
                        <a:t>223</a:t>
                      </a:r>
                      <a:r>
                        <a:rPr lang="ko-KR" altLang="en-US" sz="1200" dirty="0">
                          <a:effectLst/>
                        </a:rPr>
                        <a:t>조에 따른 국제학교 및 「경제자유구역 및 제주국제자유도시의 외</a:t>
                      </a:r>
                      <a:endParaRPr lang="en-US" altLang="ko-KR" sz="1200" dirty="0">
                        <a:effectLst/>
                      </a:endParaRPr>
                    </a:p>
                    <a:p>
                      <a:r>
                        <a:rPr lang="en-US" altLang="ko-KR" sz="1200" dirty="0">
                          <a:effectLst/>
                        </a:rPr>
                        <a:t>     </a:t>
                      </a:r>
                      <a:r>
                        <a:rPr lang="ko-KR" altLang="en-US" sz="1200" dirty="0" err="1">
                          <a:effectLst/>
                        </a:rPr>
                        <a:t>국교육기관</a:t>
                      </a:r>
                      <a:r>
                        <a:rPr lang="ko-KR" altLang="en-US" sz="1200" dirty="0">
                          <a:effectLst/>
                        </a:rPr>
                        <a:t> 설립</a:t>
                      </a:r>
                      <a:r>
                        <a:rPr lang="en-US" altLang="ko-KR" sz="1200" dirty="0">
                          <a:effectLst/>
                        </a:rPr>
                        <a:t>·</a:t>
                      </a:r>
                      <a:r>
                        <a:rPr lang="ko-KR" altLang="en-US" sz="1200" dirty="0">
                          <a:effectLst/>
                        </a:rPr>
                        <a:t>운영에 관한 특별법」 제</a:t>
                      </a:r>
                      <a:r>
                        <a:rPr lang="en-US" altLang="ko-KR" sz="1200" dirty="0">
                          <a:effectLst/>
                        </a:rPr>
                        <a:t>2</a:t>
                      </a:r>
                      <a:r>
                        <a:rPr lang="ko-KR" altLang="en-US" sz="1200" dirty="0">
                          <a:effectLst/>
                        </a:rPr>
                        <a:t>조제</a:t>
                      </a:r>
                      <a:r>
                        <a:rPr lang="en-US" altLang="ko-KR" sz="1200" dirty="0">
                          <a:effectLst/>
                        </a:rPr>
                        <a:t>2</a:t>
                      </a:r>
                      <a:r>
                        <a:rPr lang="ko-KR" altLang="en-US" sz="1200" dirty="0">
                          <a:effectLst/>
                        </a:rPr>
                        <a:t>호에 따른 외국교육기관 중 유치원</a:t>
                      </a:r>
                      <a:r>
                        <a:rPr lang="en-US" altLang="ko-KR" sz="1200" dirty="0">
                          <a:effectLst/>
                        </a:rPr>
                        <a:t>·</a:t>
                      </a:r>
                      <a:r>
                        <a:rPr lang="ko-KR" altLang="en-US" sz="1200" dirty="0">
                          <a:effectLst/>
                        </a:rPr>
                        <a:t>초등학교 교과과정이 </a:t>
                      </a:r>
                      <a:r>
                        <a:rPr lang="ko-KR" altLang="en-US" sz="1200" dirty="0" err="1">
                          <a:effectLst/>
                        </a:rPr>
                        <a:t>있</a:t>
                      </a:r>
                      <a:endParaRPr lang="en-US" altLang="ko-KR" sz="1200" dirty="0">
                        <a:effectLst/>
                      </a:endParaRPr>
                    </a:p>
                    <a:p>
                      <a:r>
                        <a:rPr lang="en-US" altLang="ko-KR" sz="1200" dirty="0">
                          <a:effectLst/>
                        </a:rPr>
                        <a:t>     </a:t>
                      </a:r>
                      <a:r>
                        <a:rPr lang="ko-KR" altLang="en-US" sz="1200" dirty="0">
                          <a:effectLst/>
                        </a:rPr>
                        <a:t>는 학교</a:t>
                      </a:r>
                      <a:endParaRPr lang="en-US" altLang="ko-KR" sz="1200" dirty="0">
                        <a:effectLst/>
                      </a:endParaRPr>
                    </a:p>
                    <a:p>
                      <a:endParaRPr lang="en-US" altLang="ko-KR" sz="1200" dirty="0">
                        <a:effectLst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② 어린이 보호구역의 지정절차 및 기준 등에 관하여 필요한 사항은 교육부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행정안전부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국토교통부의 </a:t>
                      </a:r>
                      <a:r>
                        <a:rPr kumimoji="0" lang="ko-KR" altLang="en-US" sz="1200" b="0" i="0" u="sng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공동부</a:t>
                      </a:r>
                      <a:endParaRPr kumimoji="0" lang="en-US" altLang="ko-KR" sz="1200" b="0" i="0" u="sng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u="sng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령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으로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정한다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 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③ 차마 또는 노면전차의 운전자는 어린이 보호구역에서 제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항에 따른 조치를 준수하고 어린이의 안전에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유의하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면서 운행하여야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④ 시도경찰청장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경찰서장 또는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시장등은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제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항을 위반하는 행위 등의 단속을 위하여 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 보호구역의 도로 </a:t>
                      </a:r>
                      <a:endParaRPr kumimoji="0" lang="en-US" altLang="ko-KR" sz="1200" b="0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중에서 </a:t>
                      </a:r>
                      <a:r>
                        <a:rPr kumimoji="0" lang="ko-KR" altLang="en-US" sz="1200" b="0" i="0" u="sng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행정안전부령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으로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정하는 곳에 우선적으로 무인 교통단속용 장비를 설치하여야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 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⑤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시장 등은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항에 따라 지정한 어린이 보호구역에 어린이의 안전을 위하여 다음 각 호에 따른 시설 또는 장비</a:t>
                      </a:r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우선적으로 설치하거나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관할 도로관리청에 해당 시설 또는 장비의 설치를 요청하여야 한다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 </a:t>
                      </a: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1. 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 보호구역으로 지정한 시설의 주 출입문과 가장 가까운 거리에 있는 간선도로상 횡단보도의 신호기</a:t>
                      </a: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속도 제한 및 횡단보도에 관한 안전표지</a:t>
                      </a: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3. 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도로의 부속물 중 과속방지시설 및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차마의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미끄럼을 방지하기 위한 시설</a:t>
                      </a: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 밖에 교육부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행정안전부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국토교통부의 </a:t>
                      </a:r>
                      <a:r>
                        <a:rPr kumimoji="0" lang="ko-KR" altLang="en-US" sz="1200" b="0" i="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공동부령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으로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정하는 시설 또는 장비</a:t>
                      </a:r>
                    </a:p>
                  </a:txBody>
                  <a:tcPr marL="15614" marR="15614" marT="15614" marB="15614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50824" y="404813"/>
            <a:ext cx="8353623" cy="1066800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6-2. </a:t>
            </a:r>
            <a:r>
              <a:rPr lang="ko-KR" altLang="en-US" sz="3200" dirty="0"/>
              <a:t>어린이 보호구역과 장애인 보호구역</a:t>
            </a:r>
          </a:p>
        </p:txBody>
      </p:sp>
    </p:spTree>
    <p:extLst>
      <p:ext uri="{BB962C8B-B14F-4D97-AF65-F5344CB8AC3E}">
        <p14:creationId xmlns:p14="http://schemas.microsoft.com/office/powerpoint/2010/main" val="2398199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81940"/>
              </p:ext>
            </p:extLst>
          </p:nvPr>
        </p:nvGraphicFramePr>
        <p:xfrm>
          <a:off x="575555" y="1628800"/>
          <a:ext cx="8028892" cy="3096344"/>
        </p:xfrm>
        <a:graphic>
          <a:graphicData uri="http://schemas.openxmlformats.org/drawingml/2006/table">
            <a:tbl>
              <a:tblPr/>
              <a:tblGrid>
                <a:gridCol w="115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4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634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노인 및 장애인 보호구역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5614" marR="15614" marT="15614" marB="15614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1270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시장 등은 아래와 같이 교통사고의 위험으로부터 노인 또는 장애인을 보호하기 위하여 필요하다고 인정하는 경우 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시설의 주변도로 가운데 일정 구간을 노인 보호구역으로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시설의 주변도로 가운데 일정 구간을 장애인 보호구역으로 각각 지정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하여 </a:t>
                      </a:r>
                      <a:r>
                        <a:rPr lang="ko-KR" altLang="en-US" sz="12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차마의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통행을 제한하거나 금지하는 등 필요한 조치를 할 수 있다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.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1270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1.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「노인복지법」 제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31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조에 따른 노인복지시설 중 </a:t>
                      </a:r>
                      <a:r>
                        <a:rPr lang="ko-KR" altLang="en-US" sz="12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행정안전부령으로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정하는 시설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1270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2.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「</a:t>
                      </a:r>
                      <a:r>
                        <a:rPr lang="ko-KR" altLang="en-US" sz="12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자연공원법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」 제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2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조제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1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호에 따른 자연공원 또는 「도시공원 및 녹지 등에 관한 법률」 제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2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조제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3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호에 따른 도시공원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1270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3.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「체육시설의 설치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·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이용에 관한 법률」 제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6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조에 따른 생활체육시설과 그 밖에 노인이 자주 왕래하는 곳으로서 조례로 정하는 시설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1270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4.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「장애인복지법」 제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58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조에 따른 장애인복지시설 중 </a:t>
                      </a:r>
                      <a:r>
                        <a:rPr lang="ko-KR" altLang="en-US" sz="1200" b="0" i="0" spc="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행정안전부령으로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 정하는 시설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5614" marR="15614" marT="15614" marB="15614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250824" y="404813"/>
            <a:ext cx="8353623" cy="1066800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6-2. </a:t>
            </a:r>
            <a:r>
              <a:rPr lang="ko-KR" altLang="en-US" sz="3200" dirty="0"/>
              <a:t>어린이 보호구역과 장애인 보호구역</a:t>
            </a:r>
          </a:p>
        </p:txBody>
      </p:sp>
    </p:spTree>
    <p:extLst>
      <p:ext uri="{BB962C8B-B14F-4D97-AF65-F5344CB8AC3E}">
        <p14:creationId xmlns:p14="http://schemas.microsoft.com/office/powerpoint/2010/main" val="3305486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교통지도단속이란 도로에서의 위험을 방지하고 교통의 안전과 원활을 도모하기 위하여 교통법규 위반자를 감시</a:t>
            </a:r>
            <a:r>
              <a:rPr lang="en-US" altLang="ko-KR" sz="2000" dirty="0"/>
              <a:t>․</a:t>
            </a:r>
            <a:r>
              <a:rPr lang="ko-KR" altLang="en-US" sz="2000" dirty="0"/>
              <a:t>예방</a:t>
            </a:r>
            <a:r>
              <a:rPr lang="en-US" altLang="ko-KR" sz="2000" dirty="0"/>
              <a:t>․</a:t>
            </a:r>
            <a:r>
              <a:rPr lang="ko-KR" altLang="en-US" sz="2000" dirty="0"/>
              <a:t>경고</a:t>
            </a:r>
            <a:r>
              <a:rPr lang="en-US" altLang="ko-KR" sz="2000" dirty="0"/>
              <a:t>․</a:t>
            </a:r>
            <a:r>
              <a:rPr lang="ko-KR" altLang="en-US" sz="2000" dirty="0"/>
              <a:t>주의 그리고 필요에 따라 적발</a:t>
            </a:r>
            <a:r>
              <a:rPr lang="en-US" altLang="ko-KR" sz="2000" dirty="0"/>
              <a:t>․</a:t>
            </a:r>
            <a:r>
              <a:rPr lang="ko-KR" altLang="en-US" sz="2000" dirty="0"/>
              <a:t>검거하는 경찰활동을 말하며</a:t>
            </a:r>
            <a:r>
              <a:rPr lang="en-US" altLang="ko-KR" sz="2000" dirty="0"/>
              <a:t>, </a:t>
            </a:r>
            <a:r>
              <a:rPr lang="ko-KR" altLang="en-US" sz="2000" dirty="0"/>
              <a:t>교통경찰활동의 중요한 분야를 차지하고 있음</a:t>
            </a:r>
            <a:endParaRPr lang="en-US" altLang="ko-KR" sz="2000" dirty="0"/>
          </a:p>
          <a:p>
            <a:endParaRPr lang="ko-KR" altLang="en-US" sz="2000" dirty="0"/>
          </a:p>
          <a:p>
            <a:endParaRPr lang="ko-KR" altLang="en-US" sz="20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/>
          <a:lstStyle/>
          <a:p>
            <a:r>
              <a:rPr lang="en-US" altLang="ko-KR" dirty="0"/>
              <a:t>7. </a:t>
            </a:r>
            <a:r>
              <a:rPr lang="ko-KR" altLang="en-US" dirty="0"/>
              <a:t>교통지도단속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844824"/>
            <a:ext cx="8640960" cy="432511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ko-KR" altLang="en-US" sz="1400" dirty="0"/>
              <a:t> </a:t>
            </a:r>
            <a:r>
              <a:rPr lang="en-US" altLang="ko-KR" sz="1400" dirty="0"/>
              <a:t>1. </a:t>
            </a:r>
            <a:r>
              <a:rPr lang="ko-KR" altLang="en-US" sz="1400" dirty="0"/>
              <a:t>신호기가 표시하는 신호 또는 교통정리를 하는 </a:t>
            </a:r>
            <a:r>
              <a:rPr lang="ko-KR" altLang="en-US" sz="1400" dirty="0" err="1"/>
              <a:t>경찰공무원등의</a:t>
            </a:r>
            <a:r>
              <a:rPr lang="ko-KR" altLang="en-US" sz="1400" dirty="0"/>
              <a:t> 신호를 위반하거나 통행금지 또는 </a:t>
            </a:r>
            <a:r>
              <a:rPr lang="en-US" altLang="ko-KR" sz="1400" dirty="0"/>
              <a:t> </a:t>
            </a:r>
            <a:r>
              <a:rPr lang="ko-KR" altLang="en-US" sz="1400" dirty="0" err="1"/>
              <a:t>일시정지를</a:t>
            </a:r>
            <a:r>
              <a:rPr lang="ko-KR" altLang="en-US" sz="1400" dirty="0"/>
              <a:t> 내용으로 하는 안전표지가 표시하는 지시를 위반하여 운전한 경우</a:t>
            </a:r>
            <a:r>
              <a:rPr lang="en-US" altLang="ko-KR" sz="1400" dirty="0"/>
              <a:t>, </a:t>
            </a:r>
          </a:p>
          <a:p>
            <a:pPr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중앙선을 침범하거나 불법 횡단</a:t>
            </a:r>
            <a:r>
              <a:rPr lang="en-US" altLang="ko-KR" sz="1400" dirty="0"/>
              <a:t>, </a:t>
            </a:r>
            <a:r>
              <a:rPr lang="ko-KR" altLang="en-US" sz="1400" dirty="0"/>
              <a:t>유턴 또는 후진한 경우</a:t>
            </a:r>
            <a:r>
              <a:rPr lang="en-US" altLang="ko-KR" sz="1400" dirty="0"/>
              <a:t>, </a:t>
            </a:r>
          </a:p>
          <a:p>
            <a:pPr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제한속도를 시속 </a:t>
            </a:r>
            <a:r>
              <a:rPr lang="en-US" altLang="ko-KR" sz="1400" dirty="0"/>
              <a:t>20</a:t>
            </a:r>
            <a:r>
              <a:rPr lang="ko-KR" altLang="en-US" sz="1400" dirty="0"/>
              <a:t>킬로미터 초과하여 운전한 경우</a:t>
            </a:r>
            <a:r>
              <a:rPr lang="en-US" altLang="ko-KR" sz="1400" dirty="0"/>
              <a:t>, </a:t>
            </a:r>
          </a:p>
          <a:p>
            <a:pPr>
              <a:buNone/>
            </a:pPr>
            <a:r>
              <a:rPr lang="en-US" altLang="ko-KR" sz="1400" dirty="0"/>
              <a:t>4.  </a:t>
            </a:r>
            <a:r>
              <a:rPr lang="ko-KR" altLang="en-US" sz="1400" dirty="0"/>
              <a:t>앞지르기의 방법</a:t>
            </a:r>
            <a:r>
              <a:rPr lang="en-US" altLang="ko-KR" sz="1400" dirty="0"/>
              <a:t>·</a:t>
            </a:r>
            <a:r>
              <a:rPr lang="ko-KR" altLang="en-US" sz="1400" dirty="0"/>
              <a:t>금지시기</a:t>
            </a:r>
            <a:r>
              <a:rPr lang="en-US" altLang="ko-KR" sz="1400" dirty="0"/>
              <a:t>·</a:t>
            </a:r>
            <a:r>
              <a:rPr lang="ko-KR" altLang="en-US" sz="1400" dirty="0"/>
              <a:t>금지장소 또는 끼어들기의 금지를 위반하거나 고속도로에서의 앞지르기</a:t>
            </a:r>
            <a:r>
              <a:rPr lang="en-US" altLang="ko-KR" sz="1400" dirty="0"/>
              <a:t>  </a:t>
            </a:r>
            <a:r>
              <a:rPr lang="ko-KR" altLang="en-US" sz="1400" dirty="0"/>
              <a:t>방법을 위반하여 운전한 경우</a:t>
            </a:r>
            <a:r>
              <a:rPr lang="en-US" altLang="ko-KR" sz="1400" dirty="0"/>
              <a:t>, </a:t>
            </a:r>
          </a:p>
          <a:p>
            <a:pPr>
              <a:buNone/>
            </a:pPr>
            <a:r>
              <a:rPr lang="en-US" altLang="ko-KR" sz="1400" dirty="0"/>
              <a:t>5. </a:t>
            </a:r>
            <a:r>
              <a:rPr lang="ko-KR" altLang="en-US" sz="1400" dirty="0"/>
              <a:t>철길건널목 통과방법을 위반하여 운전한 경우</a:t>
            </a:r>
            <a:r>
              <a:rPr lang="en-US" altLang="ko-KR" sz="1400" dirty="0"/>
              <a:t>, </a:t>
            </a:r>
          </a:p>
          <a:p>
            <a:pPr>
              <a:buNone/>
            </a:pPr>
            <a:r>
              <a:rPr lang="en-US" altLang="ko-KR" sz="1400" dirty="0"/>
              <a:t>6. </a:t>
            </a:r>
            <a:r>
              <a:rPr lang="ko-KR" altLang="en-US" sz="1400" dirty="0"/>
              <a:t>횡단보도에서의 보행자 보호의무를 위반하여 운전한 경우</a:t>
            </a:r>
            <a:r>
              <a:rPr lang="en-US" altLang="ko-KR" sz="1400" dirty="0"/>
              <a:t>, </a:t>
            </a:r>
          </a:p>
          <a:p>
            <a:pPr>
              <a:buNone/>
            </a:pPr>
            <a:r>
              <a:rPr lang="en-US" altLang="ko-KR" sz="1400" dirty="0"/>
              <a:t>7. </a:t>
            </a:r>
            <a:r>
              <a:rPr lang="ko-KR" altLang="en-US" sz="1400" dirty="0"/>
              <a:t>운전면허 또는 건설기계조종사면허를 받지 아니하거나 국제운전면허증을 소지하지 아니하고 운전한 경우</a:t>
            </a:r>
            <a:r>
              <a:rPr lang="en-US" altLang="ko-KR" sz="1400" dirty="0"/>
              <a:t>, </a:t>
            </a:r>
          </a:p>
          <a:p>
            <a:pPr>
              <a:buNone/>
            </a:pPr>
            <a:r>
              <a:rPr lang="en-US" altLang="ko-KR" sz="1400" dirty="0"/>
              <a:t>8. </a:t>
            </a:r>
            <a:r>
              <a:rPr lang="ko-KR" altLang="en-US" sz="1400" dirty="0"/>
              <a:t>술에 취한 상태에서 운전을 하거나 약물의 영향으로 정상적으로 운전하지 못할 우려가 있는 상태에서 운전한 경우</a:t>
            </a:r>
            <a:r>
              <a:rPr lang="en-US" altLang="ko-KR" sz="1400" dirty="0"/>
              <a:t>, </a:t>
            </a:r>
          </a:p>
          <a:p>
            <a:pPr>
              <a:buNone/>
            </a:pPr>
            <a:r>
              <a:rPr lang="en-US" altLang="ko-KR" sz="1400" dirty="0"/>
              <a:t>9. </a:t>
            </a:r>
            <a:r>
              <a:rPr lang="ko-KR" altLang="en-US" sz="1400" dirty="0"/>
              <a:t>보도</a:t>
            </a:r>
            <a:r>
              <a:rPr lang="en-US" altLang="ko-KR" sz="1400" dirty="0"/>
              <a:t>(</a:t>
            </a:r>
            <a:r>
              <a:rPr lang="ko-KR" altLang="en-US" sz="1400" dirty="0"/>
              <a:t>步道</a:t>
            </a:r>
            <a:r>
              <a:rPr lang="en-US" altLang="ko-KR" sz="1400" dirty="0"/>
              <a:t>)</a:t>
            </a:r>
            <a:r>
              <a:rPr lang="ko-KR" altLang="en-US" sz="1400" dirty="0"/>
              <a:t>가 설치된 도로의 보도를 침범하거나 보도 횡단방법을 위반하여 운전한 경우</a:t>
            </a:r>
            <a:r>
              <a:rPr lang="en-US" altLang="ko-KR" sz="1400" dirty="0"/>
              <a:t>, </a:t>
            </a:r>
          </a:p>
          <a:p>
            <a:pPr>
              <a:buNone/>
            </a:pPr>
            <a:r>
              <a:rPr lang="en-US" altLang="ko-KR" sz="1400" dirty="0"/>
              <a:t>10. </a:t>
            </a:r>
            <a:r>
              <a:rPr lang="ko-KR" altLang="en-US" sz="1400" dirty="0"/>
              <a:t>승객의 추락 방지의무를 위반하여 운전한 경우</a:t>
            </a:r>
            <a:r>
              <a:rPr lang="en-US" altLang="ko-KR" sz="1400" dirty="0"/>
              <a:t>, </a:t>
            </a:r>
          </a:p>
          <a:p>
            <a:pPr>
              <a:buNone/>
            </a:pPr>
            <a:r>
              <a:rPr lang="en-US" altLang="ko-KR" sz="1400" dirty="0"/>
              <a:t>11. </a:t>
            </a:r>
            <a:r>
              <a:rPr lang="ko-KR" altLang="en-US" sz="1400" dirty="0"/>
              <a:t>어린이 보호구역에서 어린이의 안전에 유의하면서 운전하여야 할 의무를 위반하여 어린이의 신체를 상해</a:t>
            </a:r>
            <a:r>
              <a:rPr lang="en-US" altLang="ko-KR" sz="1400" dirty="0"/>
              <a:t>(</a:t>
            </a:r>
            <a:r>
              <a:rPr lang="ko-KR" altLang="en-US" sz="1400" dirty="0"/>
              <a:t>傷害</a:t>
            </a:r>
            <a:r>
              <a:rPr lang="en-US" altLang="ko-KR" sz="1400" dirty="0"/>
              <a:t>)</a:t>
            </a:r>
            <a:r>
              <a:rPr lang="ko-KR" altLang="en-US" sz="1400" dirty="0"/>
              <a:t>에 이르게 한 경우 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12. </a:t>
            </a:r>
            <a:r>
              <a:rPr lang="ko-KR" altLang="en-US" sz="1400" dirty="0"/>
              <a:t>자동차의 화물이 떨어지지 아니하도록 필요한 조치를 하지 아니하고 운전한 경우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ko-KR" altLang="en-US" sz="1400" dirty="0"/>
              <a:t>등 위의 </a:t>
            </a:r>
            <a:r>
              <a:rPr lang="en-US" altLang="ko-KR" sz="1400" dirty="0">
                <a:solidFill>
                  <a:srgbClr val="FF0000"/>
                </a:solidFill>
              </a:rPr>
              <a:t>12</a:t>
            </a:r>
            <a:r>
              <a:rPr lang="ko-KR" altLang="en-US" sz="1400" dirty="0">
                <a:solidFill>
                  <a:srgbClr val="FF0000"/>
                </a:solidFill>
              </a:rPr>
              <a:t>가지 내용은 교통사고처리특례법에서 규정하고 있는 특례예외단서 </a:t>
            </a:r>
            <a:r>
              <a:rPr lang="en-US" altLang="ko-KR" sz="1400" dirty="0">
                <a:solidFill>
                  <a:srgbClr val="FF0000"/>
                </a:solidFill>
              </a:rPr>
              <a:t>12</a:t>
            </a:r>
            <a:r>
              <a:rPr lang="ko-KR" altLang="en-US" sz="1400" dirty="0">
                <a:solidFill>
                  <a:srgbClr val="FF0000"/>
                </a:solidFill>
              </a:rPr>
              <a:t>개항</a:t>
            </a:r>
            <a:r>
              <a:rPr lang="ko-KR" altLang="en-US" sz="1400" dirty="0"/>
              <a:t>이다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66800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7-2. </a:t>
            </a:r>
            <a:r>
              <a:rPr lang="ko-KR" altLang="en-US" sz="3600" dirty="0">
                <a:solidFill>
                  <a:srgbClr val="FF0000"/>
                </a:solidFill>
              </a:rPr>
              <a:t>중점단속 대상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9512" y="1628800"/>
            <a:ext cx="8849197" cy="4525963"/>
          </a:xfrm>
        </p:spPr>
        <p:txBody>
          <a:bodyPr>
            <a:noAutofit/>
          </a:bodyPr>
          <a:lstStyle/>
          <a:p>
            <a:r>
              <a:rPr lang="ko-KR" altLang="en-US" sz="1200" dirty="0"/>
              <a:t>음주운전 혐의가 없는 차량은 신속히 통과시켜 국민불편을 최소화하여야 한다</a:t>
            </a:r>
            <a:r>
              <a:rPr lang="en-US" altLang="ko-KR" sz="1200" dirty="0"/>
              <a:t>.</a:t>
            </a:r>
          </a:p>
          <a:p>
            <a:endParaRPr lang="ko-KR" altLang="en-US" sz="1200" dirty="0"/>
          </a:p>
          <a:p>
            <a:r>
              <a:rPr lang="ko-KR" altLang="en-US" sz="1200" dirty="0"/>
              <a:t>음주운전 용의차량은 정지시켜 창문을 열게 하고 경례 후 소속과 이름을 밝혀야  한다</a:t>
            </a:r>
            <a:r>
              <a:rPr lang="en-US" altLang="ko-KR" sz="1200" dirty="0"/>
              <a:t>.</a:t>
            </a:r>
          </a:p>
          <a:p>
            <a:endParaRPr lang="en-US" altLang="ko-KR" sz="1200" dirty="0"/>
          </a:p>
          <a:p>
            <a:r>
              <a:rPr lang="ko-KR" altLang="en-US" sz="1200" dirty="0"/>
              <a:t>음주감지기에 의해 음주사실이 감지된 경우 도로변으로 이동시켜 </a:t>
            </a:r>
            <a:r>
              <a:rPr lang="ko-KR" altLang="en-US" sz="1200" dirty="0" err="1"/>
              <a:t>주취여부를</a:t>
            </a:r>
            <a:r>
              <a:rPr lang="ko-KR" altLang="en-US" sz="1200" dirty="0"/>
              <a:t> 측정하여야 한다</a:t>
            </a:r>
            <a:r>
              <a:rPr lang="en-US" altLang="ko-KR" sz="1200" dirty="0"/>
              <a:t>.</a:t>
            </a:r>
          </a:p>
          <a:p>
            <a:endParaRPr lang="en-US" altLang="ko-KR" sz="1200" dirty="0"/>
          </a:p>
          <a:p>
            <a:r>
              <a:rPr lang="ko-KR" altLang="en-US" sz="1200" dirty="0"/>
              <a:t>음주측정 </a:t>
            </a:r>
            <a:r>
              <a:rPr lang="ko-KR" altLang="en-US" sz="1200" dirty="0" err="1"/>
              <a:t>거부시는</a:t>
            </a:r>
            <a:r>
              <a:rPr lang="ko-KR" altLang="en-US" sz="1200" dirty="0"/>
              <a:t> </a:t>
            </a:r>
            <a:r>
              <a:rPr lang="en-US" altLang="ko-KR" sz="1200" dirty="0">
                <a:solidFill>
                  <a:srgbClr val="FF0000"/>
                </a:solidFill>
              </a:rPr>
              <a:t>10</a:t>
            </a:r>
            <a:r>
              <a:rPr lang="ko-KR" altLang="en-US" sz="1200" dirty="0">
                <a:solidFill>
                  <a:srgbClr val="FF0000"/>
                </a:solidFill>
              </a:rPr>
              <a:t>분 간격으로 </a:t>
            </a:r>
            <a:r>
              <a:rPr lang="en-US" altLang="ko-KR" sz="1200" dirty="0">
                <a:solidFill>
                  <a:srgbClr val="FF0000"/>
                </a:solidFill>
              </a:rPr>
              <a:t>3</a:t>
            </a:r>
            <a:r>
              <a:rPr lang="ko-KR" altLang="en-US" sz="1200" dirty="0">
                <a:solidFill>
                  <a:srgbClr val="FF0000"/>
                </a:solidFill>
              </a:rPr>
              <a:t>회 이상 불응에 따른 처벌내용을 고지</a:t>
            </a:r>
            <a:r>
              <a:rPr lang="ko-KR" altLang="en-US" sz="1200" dirty="0"/>
              <a:t>하여야 한다</a:t>
            </a:r>
            <a:r>
              <a:rPr lang="en-US" altLang="ko-KR" sz="1200" dirty="0"/>
              <a:t>. </a:t>
            </a:r>
          </a:p>
          <a:p>
            <a:endParaRPr lang="en-US" altLang="ko-KR" sz="1200" dirty="0"/>
          </a:p>
          <a:p>
            <a:r>
              <a:rPr lang="ko-KR" altLang="en-US" sz="1200" dirty="0"/>
              <a:t>음주자가 측정을 거부하여 「측정거부」</a:t>
            </a:r>
            <a:r>
              <a:rPr lang="ko-KR" altLang="en-US" sz="1200" dirty="0" err="1"/>
              <a:t>로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주취운전자</a:t>
            </a:r>
            <a:r>
              <a:rPr lang="ko-KR" altLang="en-US" sz="1200" dirty="0"/>
              <a:t> 적발보고를 작성한 이후에는 해당운전자가 음주측정을 요구하더라도 측정하여서는 </a:t>
            </a:r>
            <a:r>
              <a:rPr lang="ko-KR" altLang="en-US" sz="1200" dirty="0" err="1"/>
              <a:t>안된다</a:t>
            </a:r>
            <a:r>
              <a:rPr lang="en-US" altLang="ko-KR" sz="1200" dirty="0"/>
              <a:t>.</a:t>
            </a:r>
          </a:p>
          <a:p>
            <a:endParaRPr lang="en-US" altLang="ko-KR" sz="1200" dirty="0"/>
          </a:p>
          <a:p>
            <a:r>
              <a:rPr lang="ko-KR" altLang="en-US" sz="1200" dirty="0"/>
              <a:t>측정지수에 이의를 제기하면 </a:t>
            </a:r>
            <a:r>
              <a:rPr lang="ko-KR" altLang="en-US" sz="1200" dirty="0" err="1"/>
              <a:t>채혈감정할</a:t>
            </a:r>
            <a:r>
              <a:rPr lang="ko-KR" altLang="en-US" sz="1200" dirty="0"/>
              <a:t> 수 있음을 고지하여야 한다</a:t>
            </a:r>
            <a:r>
              <a:rPr lang="en-US" altLang="ko-KR" sz="1200" dirty="0"/>
              <a:t>.</a:t>
            </a:r>
          </a:p>
          <a:p>
            <a:endParaRPr lang="en-US" altLang="ko-KR" sz="1200" dirty="0"/>
          </a:p>
          <a:p>
            <a:r>
              <a:rPr lang="en-US" altLang="ko-KR" sz="1200" dirty="0"/>
              <a:t> </a:t>
            </a:r>
            <a:r>
              <a:rPr lang="ko-KR" altLang="en-US" sz="1200" dirty="0"/>
              <a:t>측정결과 단속대상이 되면</a:t>
            </a:r>
            <a:r>
              <a:rPr lang="en-US" altLang="ko-KR" sz="1200" dirty="0"/>
              <a:t>(</a:t>
            </a:r>
            <a:r>
              <a:rPr lang="ko-KR" altLang="en-US" sz="1200" dirty="0" err="1">
                <a:solidFill>
                  <a:srgbClr val="FF0000"/>
                </a:solidFill>
              </a:rPr>
              <a:t>혈중알콜농도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en-US" altLang="ko-KR" sz="1200" dirty="0">
                <a:solidFill>
                  <a:srgbClr val="FF0000"/>
                </a:solidFill>
              </a:rPr>
              <a:t>0.03%</a:t>
            </a:r>
            <a:r>
              <a:rPr lang="ko-KR" altLang="en-US" sz="1200" dirty="0">
                <a:solidFill>
                  <a:srgbClr val="FF0000"/>
                </a:solidFill>
              </a:rPr>
              <a:t>이상</a:t>
            </a:r>
            <a:r>
              <a:rPr lang="en-US" altLang="ko-KR" sz="1200" dirty="0"/>
              <a:t>) </a:t>
            </a:r>
            <a:r>
              <a:rPr lang="ko-KR" altLang="en-US" sz="1200" dirty="0" err="1"/>
              <a:t>주취운전자</a:t>
            </a:r>
            <a:r>
              <a:rPr lang="ko-KR" altLang="en-US" sz="1200" dirty="0"/>
              <a:t> 적발보고서를 작성하며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미란다원칙을</a:t>
            </a:r>
            <a:r>
              <a:rPr lang="ko-KR" altLang="en-US" sz="1200" dirty="0"/>
              <a:t> 고지하는 등 적정 절차에 따라 처리하여야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-  </a:t>
            </a:r>
            <a:r>
              <a:rPr lang="ko-KR" altLang="en-US" sz="1200" dirty="0"/>
              <a:t>술에 취한 상태의 기준을 넘어서 운전한 때</a:t>
            </a:r>
            <a:r>
              <a:rPr lang="en-US" altLang="ko-KR" sz="1200" dirty="0"/>
              <a:t>(</a:t>
            </a:r>
            <a:r>
              <a:rPr lang="ko-KR" altLang="en-US" sz="1200" dirty="0"/>
              <a:t>혈중알코올농도 </a:t>
            </a:r>
            <a:r>
              <a:rPr lang="en-US" altLang="ko-KR" sz="1200" dirty="0"/>
              <a:t>0.03</a:t>
            </a:r>
            <a:r>
              <a:rPr lang="ko-KR" altLang="en-US" sz="1200" dirty="0"/>
              <a:t>퍼센트 이상 </a:t>
            </a:r>
            <a:r>
              <a:rPr lang="en-US" altLang="ko-KR" sz="1200" dirty="0"/>
              <a:t>0.08</a:t>
            </a:r>
            <a:r>
              <a:rPr lang="ko-KR" altLang="en-US" sz="1200" dirty="0"/>
              <a:t>퍼센트 미만</a:t>
            </a:r>
            <a:r>
              <a:rPr lang="en-US" altLang="ko-KR" sz="1200" dirty="0"/>
              <a:t>) : </a:t>
            </a:r>
            <a:r>
              <a:rPr lang="ko-KR" altLang="en-US" sz="1200" dirty="0"/>
              <a:t>벌점 </a:t>
            </a:r>
            <a:r>
              <a:rPr lang="en-US" altLang="ko-KR" sz="1200" dirty="0"/>
              <a:t>100</a:t>
            </a:r>
            <a:r>
              <a:rPr lang="ko-KR" altLang="en-US" sz="1200" dirty="0"/>
              <a:t>점</a:t>
            </a:r>
            <a:r>
              <a:rPr lang="en-US" altLang="ko-KR" sz="1200" dirty="0"/>
              <a:t>, 100</a:t>
            </a:r>
            <a:r>
              <a:rPr lang="ko-KR" altLang="en-US" sz="1200" dirty="0"/>
              <a:t>일 면허정지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술에 취한 상태의 기준</a:t>
            </a:r>
            <a:r>
              <a:rPr lang="en-US" altLang="ko-KR" sz="1200" dirty="0"/>
              <a:t>(</a:t>
            </a:r>
            <a:r>
              <a:rPr lang="ko-KR" altLang="en-US" sz="1200" dirty="0"/>
              <a:t>혈중알코올농도 </a:t>
            </a:r>
            <a:r>
              <a:rPr lang="en-US" altLang="ko-KR" sz="1200" dirty="0"/>
              <a:t>0.03</a:t>
            </a:r>
            <a:r>
              <a:rPr lang="ko-KR" altLang="en-US" sz="1200" dirty="0"/>
              <a:t>퍼센트 이상</a:t>
            </a:r>
            <a:r>
              <a:rPr lang="en-US" altLang="ko-KR" sz="1200" dirty="0"/>
              <a:t>)</a:t>
            </a:r>
            <a:r>
              <a:rPr lang="ko-KR" altLang="en-US" sz="1200" dirty="0"/>
              <a:t>을 넘어서 운전을 하다가 교통사고로 사람을 </a:t>
            </a:r>
            <a:r>
              <a:rPr lang="ko-KR" altLang="en-US" sz="1200" dirty="0" err="1"/>
              <a:t>죽게하거나</a:t>
            </a:r>
            <a:r>
              <a:rPr lang="ko-KR" altLang="en-US" sz="1200" dirty="0"/>
              <a:t> 다치게 한  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때 </a:t>
            </a:r>
            <a:r>
              <a:rPr lang="en-US" altLang="ko-KR" sz="1200" dirty="0"/>
              <a:t>: </a:t>
            </a:r>
            <a:r>
              <a:rPr lang="ko-KR" altLang="en-US" sz="1200" dirty="0"/>
              <a:t>면허취소</a:t>
            </a:r>
          </a:p>
          <a:p>
            <a:pPr marL="0" indent="0" fontAlgn="base">
              <a:buNone/>
            </a:pPr>
            <a:r>
              <a:rPr lang="ko-KR" altLang="en-US" sz="1200" dirty="0"/>
              <a:t>   </a:t>
            </a:r>
            <a:r>
              <a:rPr lang="en-US" altLang="ko-KR" sz="1200" dirty="0"/>
              <a:t>- </a:t>
            </a:r>
            <a:r>
              <a:rPr lang="ko-KR" altLang="en-US" sz="1200" dirty="0"/>
              <a:t>혈중알코올농도 </a:t>
            </a:r>
            <a:r>
              <a:rPr lang="en-US" altLang="ko-KR" sz="1200" dirty="0"/>
              <a:t>0.08</a:t>
            </a:r>
            <a:r>
              <a:rPr lang="ko-KR" altLang="en-US" sz="1200" dirty="0"/>
              <a:t>퍼센트 이상의 상태에서 운전한 때 </a:t>
            </a:r>
            <a:r>
              <a:rPr lang="en-US" altLang="ko-KR" sz="1200" dirty="0"/>
              <a:t>: </a:t>
            </a:r>
            <a:r>
              <a:rPr lang="ko-KR" altLang="en-US" sz="1200" dirty="0"/>
              <a:t>면허취소</a:t>
            </a:r>
          </a:p>
          <a:p>
            <a:pPr marL="0" indent="0" fontAlgn="base">
              <a:buNone/>
            </a:pPr>
            <a:r>
              <a:rPr lang="ko-KR" altLang="en-US" sz="1200" dirty="0"/>
              <a:t>   </a:t>
            </a:r>
            <a:r>
              <a:rPr lang="en-US" altLang="ko-KR" sz="1200" dirty="0"/>
              <a:t>- </a:t>
            </a:r>
            <a:r>
              <a:rPr lang="ko-KR" altLang="en-US" sz="1200" dirty="0"/>
              <a:t>술에 취한 상태의 기준을 넘어 운전하거나 술에 취한 상태의 측정에 불응한 사람이 다시 술에 취한 상태</a:t>
            </a:r>
            <a:r>
              <a:rPr lang="en-US" altLang="ko-KR" sz="1200" dirty="0"/>
              <a:t>(</a:t>
            </a:r>
            <a:r>
              <a:rPr lang="ko-KR" altLang="en-US" sz="1200" dirty="0"/>
              <a:t>혈중알코올농도 </a:t>
            </a:r>
            <a:r>
              <a:rPr lang="en-US" altLang="ko-KR" sz="1200" dirty="0"/>
              <a:t>0.03</a:t>
            </a:r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퍼센트 이상</a:t>
            </a:r>
            <a:r>
              <a:rPr lang="en-US" altLang="ko-KR" sz="1200" dirty="0"/>
              <a:t>)</a:t>
            </a:r>
            <a:r>
              <a:rPr lang="ko-KR" altLang="en-US" sz="1200" dirty="0"/>
              <a:t>에서 운전한 때 </a:t>
            </a:r>
            <a:r>
              <a:rPr lang="en-US" altLang="ko-KR" sz="1200" dirty="0"/>
              <a:t>: </a:t>
            </a:r>
            <a:r>
              <a:rPr lang="ko-KR" altLang="en-US" sz="1200" dirty="0"/>
              <a:t>면허취소</a:t>
            </a:r>
          </a:p>
          <a:p>
            <a:pPr marL="0" indent="0">
              <a:buNone/>
            </a:pPr>
            <a:endParaRPr lang="ko-KR" altLang="en-US" sz="1200" dirty="0"/>
          </a:p>
          <a:p>
            <a:pPr marL="0" indent="0">
              <a:buNone/>
            </a:pPr>
            <a:endParaRPr lang="ko-KR" altLang="en-US" sz="1200" dirty="0"/>
          </a:p>
          <a:p>
            <a:pPr>
              <a:buNone/>
            </a:pPr>
            <a:endParaRPr lang="ko-KR" altLang="en-US" sz="12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54805" cy="939784"/>
          </a:xfrm>
        </p:spPr>
        <p:txBody>
          <a:bodyPr/>
          <a:lstStyle/>
          <a:p>
            <a:r>
              <a:rPr lang="en-US" altLang="ko-KR" dirty="0"/>
              <a:t>7-1. </a:t>
            </a:r>
            <a:r>
              <a:rPr lang="ko-KR" altLang="en-US" dirty="0"/>
              <a:t>음주운전 단속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9" y="1772816"/>
            <a:ext cx="8554804" cy="4353347"/>
          </a:xfrm>
        </p:spPr>
        <p:txBody>
          <a:bodyPr>
            <a:noAutofit/>
          </a:bodyPr>
          <a:lstStyle/>
          <a:p>
            <a:r>
              <a:rPr lang="ko-KR" altLang="en-US" sz="1600" dirty="0"/>
              <a:t>운전자는 자동차등 또는 노면전차의 운전 중에는 휴대용 전화</a:t>
            </a:r>
            <a:r>
              <a:rPr lang="en-US" altLang="ko-KR" sz="1600" dirty="0"/>
              <a:t>(</a:t>
            </a:r>
            <a:r>
              <a:rPr lang="ko-KR" altLang="en-US" sz="1600" dirty="0"/>
              <a:t>자동차용 전화를 포함</a:t>
            </a:r>
            <a:r>
              <a:rPr lang="en-US" altLang="ko-KR" sz="1600" dirty="0"/>
              <a:t>)</a:t>
            </a:r>
            <a:r>
              <a:rPr lang="ko-KR" altLang="en-US" sz="1600" dirty="0"/>
              <a:t>를 사용하지 아니할 것</a:t>
            </a:r>
            <a:r>
              <a:rPr lang="en-US" altLang="ko-KR" sz="1600" dirty="0"/>
              <a:t>. </a:t>
            </a:r>
            <a:r>
              <a:rPr lang="ko-KR" altLang="en-US" sz="1600" dirty="0"/>
              <a:t>다만</a:t>
            </a:r>
            <a:r>
              <a:rPr lang="en-US" altLang="ko-KR" sz="1600" dirty="0"/>
              <a:t>, </a:t>
            </a:r>
            <a:r>
              <a:rPr lang="ko-KR" altLang="en-US" sz="1600" dirty="0"/>
              <a:t>다음 각 목의 어느 하나에 해당하는 경우에는 그러하지 아니하다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ko-KR" altLang="en-US" sz="1600" dirty="0"/>
              <a:t>  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가</a:t>
            </a:r>
            <a:r>
              <a:rPr lang="en-US" altLang="ko-KR" sz="1600" dirty="0"/>
              <a:t>. </a:t>
            </a:r>
            <a:r>
              <a:rPr lang="ko-KR" altLang="en-US" sz="1600" dirty="0"/>
              <a:t>자동차등 또는 노면전차가 정지하고 있는 경우</a:t>
            </a:r>
          </a:p>
          <a:p>
            <a:pPr marL="0" indent="0">
              <a:buNone/>
            </a:pPr>
            <a:r>
              <a:rPr lang="ko-KR" altLang="en-US" sz="1600" dirty="0"/>
              <a:t>    나</a:t>
            </a:r>
            <a:r>
              <a:rPr lang="en-US" altLang="ko-KR" sz="1600" dirty="0"/>
              <a:t>. </a:t>
            </a:r>
            <a:r>
              <a:rPr lang="ko-KR" altLang="en-US" sz="1600" dirty="0"/>
              <a:t>긴급자동차를 운전하는 경우</a:t>
            </a:r>
          </a:p>
          <a:p>
            <a:pPr marL="0" indent="0">
              <a:buNone/>
            </a:pPr>
            <a:r>
              <a:rPr lang="ko-KR" altLang="en-US" sz="1600" dirty="0"/>
              <a:t>    다</a:t>
            </a:r>
            <a:r>
              <a:rPr lang="en-US" altLang="ko-KR" sz="1600" dirty="0"/>
              <a:t>. </a:t>
            </a:r>
            <a:r>
              <a:rPr lang="ko-KR" altLang="en-US" sz="1600" dirty="0"/>
              <a:t>각종 범죄 및 재해 신고 등 긴급한 필요가 있는 경우</a:t>
            </a:r>
          </a:p>
          <a:p>
            <a:pPr marL="0" indent="0">
              <a:buNone/>
            </a:pPr>
            <a:r>
              <a:rPr lang="ko-KR" altLang="en-US" sz="1600" dirty="0"/>
              <a:t>    라</a:t>
            </a:r>
            <a:r>
              <a:rPr lang="en-US" altLang="ko-KR" sz="1600" dirty="0"/>
              <a:t>. </a:t>
            </a:r>
            <a:r>
              <a:rPr lang="ko-KR" altLang="en-US" sz="1600" dirty="0"/>
              <a:t>안전운전에 장애를 주지 아니하는 장치로서 대통령령으로 정하는 장치를 이용하는 경우</a:t>
            </a:r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54805" cy="939784"/>
          </a:xfrm>
        </p:spPr>
        <p:txBody>
          <a:bodyPr/>
          <a:lstStyle/>
          <a:p>
            <a:r>
              <a:rPr lang="en-US" altLang="ko-KR" dirty="0"/>
              <a:t>7-2. </a:t>
            </a:r>
            <a:r>
              <a:rPr lang="ko-KR" altLang="en-US" dirty="0"/>
              <a:t>휴대전화 사용 단속 </a:t>
            </a:r>
          </a:p>
        </p:txBody>
      </p:sp>
    </p:spTree>
    <p:extLst>
      <p:ext uri="{BB962C8B-B14F-4D97-AF65-F5344CB8AC3E}">
        <p14:creationId xmlns:p14="http://schemas.microsoft.com/office/powerpoint/2010/main" val="2245447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범칙금 통고처분제도란 경미한 교통법규 위반자에 대하여 경찰관이 직접 위반장소에서 위반자에게 범칙금을 납부할 것을 통고하여 범칙금을 납부할 것을 명하고 운전을 계속하게 하는 제도</a:t>
            </a:r>
            <a:endParaRPr lang="en-US" altLang="ko-KR" sz="1800" dirty="0"/>
          </a:p>
          <a:p>
            <a:endParaRPr lang="ko-KR" altLang="en-US" sz="1800" dirty="0"/>
          </a:p>
          <a:p>
            <a:r>
              <a:rPr lang="ko-KR" altLang="en-US" sz="1800" dirty="0" err="1"/>
              <a:t>통고처분권자</a:t>
            </a:r>
            <a:endParaRPr lang="ko-KR" altLang="en-US" sz="1800" dirty="0"/>
          </a:p>
          <a:p>
            <a:pPr>
              <a:buNone/>
            </a:pPr>
            <a:r>
              <a:rPr lang="ko-KR" altLang="en-US" sz="1800" dirty="0"/>
              <a:t>   </a:t>
            </a:r>
            <a:r>
              <a:rPr lang="en-US" altLang="ko-KR" sz="1800" dirty="0"/>
              <a:t>- </a:t>
            </a:r>
            <a:r>
              <a:rPr lang="ko-KR" altLang="en-US" sz="1800" dirty="0">
                <a:solidFill>
                  <a:srgbClr val="FF0000"/>
                </a:solidFill>
              </a:rPr>
              <a:t>경찰서장은</a:t>
            </a:r>
            <a:r>
              <a:rPr lang="ko-KR" altLang="en-US" sz="1800" dirty="0"/>
              <a:t> 범칙자로 인정되는 사람에 대하여 그 이유를 명시한 범칙금납부통고서로 범칙금을 납부할 것을 통고할 수 있다</a:t>
            </a:r>
            <a:r>
              <a:rPr lang="en-US" altLang="ko-KR" sz="1800" dirty="0"/>
              <a:t>. </a:t>
            </a:r>
          </a:p>
          <a:p>
            <a:pPr>
              <a:buNone/>
            </a:pPr>
            <a:r>
              <a:rPr lang="en-US" altLang="ko-KR" sz="1800" dirty="0"/>
              <a:t>   - </a:t>
            </a:r>
            <a:r>
              <a:rPr lang="ko-KR" altLang="en-US" sz="1800" dirty="0"/>
              <a:t>다만 다음의 경우에는 범칙자이지만 통고처분을 할 수 없고 즉결심판 대상이 된다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r>
              <a:rPr lang="en-US" altLang="ko-KR" sz="1800" dirty="0"/>
              <a:t>    </a:t>
            </a:r>
            <a:r>
              <a:rPr lang="ko-KR" altLang="en-US" sz="1800" dirty="0"/>
              <a:t>㉠ 성명 또는 주소가 확실하지 아니한 사람</a:t>
            </a:r>
          </a:p>
          <a:p>
            <a:pPr>
              <a:buNone/>
            </a:pPr>
            <a:r>
              <a:rPr lang="ko-KR" altLang="en-US" sz="1800" dirty="0"/>
              <a:t>    ㉡ 달아날 염려가 있는 사람</a:t>
            </a:r>
          </a:p>
          <a:p>
            <a:pPr>
              <a:buNone/>
            </a:pPr>
            <a:r>
              <a:rPr lang="ko-KR" altLang="en-US" sz="1800" dirty="0"/>
              <a:t>    ㉢ 범칙금납부통고서 받기를 거부한 사람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2800" dirty="0"/>
              <a:t>8-1. </a:t>
            </a:r>
            <a:r>
              <a:rPr lang="ko-KR" altLang="en-US" sz="2800" dirty="0"/>
              <a:t>교통법규 위반자에 대한 제제 </a:t>
            </a:r>
            <a:r>
              <a:rPr lang="en-US" altLang="ko-KR" sz="2800" dirty="0"/>
              <a:t>: </a:t>
            </a:r>
            <a:r>
              <a:rPr lang="ko-KR" altLang="en-US" sz="2800" dirty="0"/>
              <a:t>범칙금 통고처분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범칙금</a:t>
            </a:r>
          </a:p>
          <a:p>
            <a:pPr>
              <a:buNone/>
            </a:pPr>
            <a:r>
              <a:rPr lang="ko-KR" altLang="en-US" sz="1600" dirty="0"/>
              <a:t>  ㉠ 의의 </a:t>
            </a:r>
            <a:r>
              <a:rPr lang="en-US" altLang="ko-KR" sz="1600" dirty="0"/>
              <a:t>: </a:t>
            </a:r>
            <a:r>
              <a:rPr lang="ko-KR" altLang="en-US" sz="1600" dirty="0"/>
              <a:t>범칙금이라 함은 범칙자가 통고처분의 규정에 의한 통고처분에 의하여 국고에 납부하여야 할 금전을 말하며 그 범칙금의 액수는 범칙행위의 종류</a:t>
            </a:r>
            <a:r>
              <a:rPr lang="en-US" altLang="ko-KR" sz="1600" dirty="0"/>
              <a:t>․</a:t>
            </a:r>
            <a:r>
              <a:rPr lang="ko-KR" altLang="en-US" sz="1600" dirty="0"/>
              <a:t>지역</a:t>
            </a:r>
            <a:r>
              <a:rPr lang="en-US" altLang="ko-KR" sz="1600" dirty="0"/>
              <a:t>․</a:t>
            </a:r>
            <a:r>
              <a:rPr lang="ko-KR" altLang="en-US" sz="1600" dirty="0"/>
              <a:t>차종에 따라 대통령령으로 정한다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   </a:t>
            </a:r>
            <a:r>
              <a:rPr lang="ko-KR" altLang="en-US" sz="1600" dirty="0"/>
              <a:t>㉡ 납부기간</a:t>
            </a:r>
          </a:p>
          <a:p>
            <a:pPr>
              <a:buNone/>
            </a:pPr>
            <a:r>
              <a:rPr lang="ko-KR" altLang="en-US" sz="1600" dirty="0"/>
              <a:t>      </a:t>
            </a:r>
            <a:r>
              <a:rPr lang="en-US" altLang="ko-KR" sz="1600" dirty="0"/>
              <a:t>․</a:t>
            </a:r>
            <a:r>
              <a:rPr lang="ko-KR" altLang="en-US" sz="1600" dirty="0"/>
              <a:t>통고처분의 규정에 의하여 </a:t>
            </a:r>
            <a:r>
              <a:rPr lang="ko-KR" altLang="en-US" sz="1600" dirty="0" err="1"/>
              <a:t>범칙금납부통고서를</a:t>
            </a:r>
            <a:r>
              <a:rPr lang="ko-KR" altLang="en-US" sz="1600" dirty="0"/>
              <a:t> 받은 사람은 </a:t>
            </a:r>
            <a:r>
              <a:rPr lang="en-US" altLang="ko-KR" sz="1600" dirty="0">
                <a:solidFill>
                  <a:srgbClr val="FF0000"/>
                </a:solidFill>
              </a:rPr>
              <a:t>10</a:t>
            </a:r>
            <a:r>
              <a:rPr lang="ko-KR" altLang="en-US" sz="1600" dirty="0">
                <a:solidFill>
                  <a:srgbClr val="FF0000"/>
                </a:solidFill>
              </a:rPr>
              <a:t>일 이내에 </a:t>
            </a:r>
            <a:r>
              <a:rPr lang="ko-KR" altLang="en-US" sz="1600" dirty="0"/>
              <a:t>경찰청장이 지정하는 한국은행 본</a:t>
            </a:r>
            <a:r>
              <a:rPr lang="en-US" altLang="ko-KR" sz="1600" dirty="0"/>
              <a:t>․</a:t>
            </a:r>
            <a:r>
              <a:rPr lang="ko-KR" altLang="en-US" sz="1600" dirty="0"/>
              <a:t>지점</a:t>
            </a:r>
            <a:r>
              <a:rPr lang="en-US" altLang="ko-KR" sz="1600" dirty="0"/>
              <a:t>, </a:t>
            </a:r>
            <a:r>
              <a:rPr lang="ko-KR" altLang="en-US" sz="1600" dirty="0"/>
              <a:t>한국은행이 지정하는 국고수납 대리점 등에 범칙금을 납부하여야 한다</a:t>
            </a:r>
            <a:r>
              <a:rPr lang="en-US" altLang="ko-KR" sz="1600" dirty="0"/>
              <a:t>. </a:t>
            </a:r>
            <a:r>
              <a:rPr lang="ko-KR" altLang="en-US" sz="1600" dirty="0"/>
              <a:t>범칙금액은 분할하여 납부할 수 없다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     ․</a:t>
            </a:r>
            <a:r>
              <a:rPr lang="ko-KR" altLang="en-US" sz="1600" dirty="0"/>
              <a:t>다만</a:t>
            </a:r>
            <a:r>
              <a:rPr lang="en-US" altLang="ko-KR" sz="1600" dirty="0"/>
              <a:t>, </a:t>
            </a:r>
            <a:r>
              <a:rPr lang="ko-KR" altLang="en-US" sz="1600" dirty="0"/>
              <a:t>천재지변 그 밖의 부득이한 사유로 말미암아 그 </a:t>
            </a:r>
            <a:r>
              <a:rPr lang="ko-KR" altLang="en-US" sz="1600" dirty="0" err="1"/>
              <a:t>기간내에</a:t>
            </a:r>
            <a:r>
              <a:rPr lang="ko-KR" altLang="en-US" sz="1600" dirty="0"/>
              <a:t> 범칙금을 납부할 수 없는 때에는 그 부득이한 사유가 없어지게 된 날로부터 </a:t>
            </a:r>
            <a:r>
              <a:rPr lang="en-US" altLang="ko-KR" sz="1600" dirty="0"/>
              <a:t>5</a:t>
            </a:r>
            <a:r>
              <a:rPr lang="ko-KR" altLang="en-US" sz="1600" dirty="0"/>
              <a:t>일 이내에 납부하여야 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    ․</a:t>
            </a:r>
            <a:r>
              <a:rPr lang="ko-KR" altLang="en-US" sz="1600" dirty="0"/>
              <a:t>납부기간 내에 범칙금을 납부하지 않는 사람은 납부기간이 경과한 날로부터 </a:t>
            </a:r>
            <a:r>
              <a:rPr lang="en-US" altLang="ko-KR" sz="1600" dirty="0">
                <a:solidFill>
                  <a:srgbClr val="FF0000"/>
                </a:solidFill>
              </a:rPr>
              <a:t>20</a:t>
            </a:r>
            <a:r>
              <a:rPr lang="ko-KR" altLang="en-US" sz="1600" dirty="0">
                <a:solidFill>
                  <a:srgbClr val="FF0000"/>
                </a:solidFill>
              </a:rPr>
              <a:t>일 이내에 통고받은 범칙금에 </a:t>
            </a:r>
            <a:r>
              <a:rPr lang="en-US" altLang="ko-KR" sz="1600" dirty="0">
                <a:solidFill>
                  <a:srgbClr val="FF0000"/>
                </a:solidFill>
              </a:rPr>
              <a:t>100</a:t>
            </a:r>
            <a:r>
              <a:rPr lang="ko-KR" altLang="en-US" sz="1600" dirty="0">
                <a:solidFill>
                  <a:srgbClr val="FF0000"/>
                </a:solidFill>
              </a:rPr>
              <a:t>분의 </a:t>
            </a:r>
            <a:r>
              <a:rPr lang="en-US" altLang="ko-KR" sz="1600" dirty="0">
                <a:solidFill>
                  <a:srgbClr val="FF0000"/>
                </a:solidFill>
              </a:rPr>
              <a:t>20</a:t>
            </a:r>
            <a:r>
              <a:rPr lang="ko-KR" altLang="en-US" sz="1600" dirty="0"/>
              <a:t>을 더한 금액을 납부하여야 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    ․</a:t>
            </a:r>
            <a:r>
              <a:rPr lang="ko-KR" altLang="en-US" sz="1600" dirty="0"/>
              <a:t>통고 당일은 산정치 않으며 그 익일부터 기산한다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납부최종일이</a:t>
            </a:r>
            <a:r>
              <a:rPr lang="ko-KR" altLang="en-US" sz="1600" dirty="0"/>
              <a:t> 공휴일인 때는 그 다음날로 하고 공휴일이 다음날 </a:t>
            </a:r>
            <a:r>
              <a:rPr lang="en-US" altLang="ko-KR" sz="1600" dirty="0"/>
              <a:t>2</a:t>
            </a:r>
            <a:r>
              <a:rPr lang="ko-KR" altLang="en-US" sz="1600" dirty="0"/>
              <a:t>일 거듭되는 날도 또한 같다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2800" dirty="0"/>
              <a:t>8-1. </a:t>
            </a:r>
            <a:r>
              <a:rPr lang="ko-KR" altLang="en-US" sz="2800" dirty="0"/>
              <a:t>교통법규 위반자에 대한 제제 </a:t>
            </a:r>
            <a:r>
              <a:rPr lang="en-US" altLang="ko-KR" sz="2800" dirty="0"/>
              <a:t>: </a:t>
            </a:r>
            <a:r>
              <a:rPr lang="ko-KR" altLang="en-US" sz="2800" dirty="0"/>
              <a:t>범칙금 통고처분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통고처분 </a:t>
            </a:r>
            <a:r>
              <a:rPr lang="ko-KR" altLang="en-US" sz="1800" dirty="0" err="1"/>
              <a:t>불이행자</a:t>
            </a:r>
            <a:r>
              <a:rPr lang="ko-KR" altLang="en-US" sz="1800" dirty="0"/>
              <a:t> 등의 처리</a:t>
            </a:r>
          </a:p>
          <a:p>
            <a:pPr>
              <a:buNone/>
            </a:pPr>
            <a:r>
              <a:rPr lang="ko-KR" altLang="en-US" sz="1800" dirty="0"/>
              <a:t>    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</a:t>
            </a:r>
            <a:r>
              <a:rPr lang="ko-KR" altLang="en-US" sz="1800" dirty="0"/>
              <a:t>㉠ </a:t>
            </a:r>
            <a:r>
              <a:rPr lang="ko-KR" altLang="en-US" sz="1800" dirty="0">
                <a:solidFill>
                  <a:srgbClr val="FF0000"/>
                </a:solidFill>
              </a:rPr>
              <a:t>즉결심판에의 회부</a:t>
            </a:r>
          </a:p>
          <a:p>
            <a:pPr>
              <a:buNone/>
            </a:pPr>
            <a:r>
              <a:rPr lang="ko-KR" altLang="en-US" sz="1800" dirty="0"/>
              <a:t>       </a:t>
            </a:r>
            <a:r>
              <a:rPr lang="en-US" altLang="ko-KR" sz="1800" dirty="0"/>
              <a:t>:</a:t>
            </a:r>
            <a:r>
              <a:rPr lang="ko-KR" altLang="en-US" sz="1800" dirty="0"/>
              <a:t> 경찰서장은 통고처분 대상자가 납부기일 만료일부터 </a:t>
            </a:r>
            <a:r>
              <a:rPr lang="en-US" altLang="ko-KR" sz="1800" dirty="0"/>
              <a:t>30</a:t>
            </a:r>
            <a:r>
              <a:rPr lang="ko-KR" altLang="en-US" sz="1800" dirty="0"/>
              <a:t>일 이내에 범칙금을 납부하지 않으면 즉결심판에 회부하여야 한다</a:t>
            </a:r>
            <a:r>
              <a:rPr lang="en-US" altLang="ko-KR" sz="1800" dirty="0"/>
              <a:t>. </a:t>
            </a:r>
            <a:r>
              <a:rPr lang="ko-KR" altLang="en-US" sz="1800" dirty="0"/>
              <a:t>즉결심판의 결과에 불복이 있는 사람은 </a:t>
            </a:r>
            <a:r>
              <a:rPr lang="en-US" altLang="ko-KR" sz="1800" dirty="0"/>
              <a:t>7</a:t>
            </a:r>
            <a:r>
              <a:rPr lang="ko-KR" altLang="en-US" sz="1800" dirty="0"/>
              <a:t>일 이내에 정식재판을 청구할 수 있다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 </a:t>
            </a:r>
            <a:r>
              <a:rPr lang="ko-KR" altLang="en-US" sz="1800" dirty="0"/>
              <a:t>㉡ 운전면허정지처분</a:t>
            </a:r>
          </a:p>
          <a:p>
            <a:pPr>
              <a:buNone/>
            </a:pPr>
            <a:r>
              <a:rPr lang="ko-KR" altLang="en-US" sz="1800" dirty="0"/>
              <a:t>       </a:t>
            </a:r>
            <a:r>
              <a:rPr lang="en-US" altLang="ko-KR" sz="1800" dirty="0"/>
              <a:t>:</a:t>
            </a:r>
            <a:r>
              <a:rPr lang="ko-KR" altLang="en-US" sz="1800" dirty="0"/>
              <a:t> 경찰서장은 통고처분 </a:t>
            </a:r>
            <a:r>
              <a:rPr lang="ko-KR" altLang="en-US" sz="1800" dirty="0" err="1"/>
              <a:t>불이행자에</a:t>
            </a:r>
            <a:r>
              <a:rPr lang="ko-KR" altLang="en-US" sz="1800" dirty="0"/>
              <a:t> 대하여 범칙금 납부기간 만료일부터 </a:t>
            </a:r>
            <a:r>
              <a:rPr lang="en-US" altLang="ko-KR" sz="1800" dirty="0"/>
              <a:t>10</a:t>
            </a:r>
            <a:r>
              <a:rPr lang="ko-KR" altLang="en-US" sz="1800" dirty="0"/>
              <a:t>일 이내에 즉결심판 출석일 등을 알리는 즉결심판출석통지서를 우편 발송하여 즉결심판</a:t>
            </a:r>
            <a:r>
              <a:rPr lang="en-US" altLang="ko-KR" sz="1800" dirty="0"/>
              <a:t>(</a:t>
            </a:r>
            <a:r>
              <a:rPr lang="ko-KR" altLang="en-US" sz="1800" dirty="0" err="1"/>
              <a:t>불출석</a:t>
            </a:r>
            <a:r>
              <a:rPr lang="ko-KR" altLang="en-US" sz="1800" dirty="0"/>
              <a:t> 심판청구 포함</a:t>
            </a:r>
            <a:r>
              <a:rPr lang="en-US" altLang="ko-KR" sz="1800" dirty="0"/>
              <a:t>)</a:t>
            </a:r>
            <a:r>
              <a:rPr lang="ko-KR" altLang="en-US" sz="1800" dirty="0"/>
              <a:t>을 최고하고</a:t>
            </a:r>
            <a:r>
              <a:rPr lang="en-US" altLang="ko-KR" sz="1800" dirty="0"/>
              <a:t>, </a:t>
            </a:r>
            <a:r>
              <a:rPr lang="ko-KR" altLang="en-US" sz="1800" dirty="0">
                <a:solidFill>
                  <a:srgbClr val="FF0000"/>
                </a:solidFill>
              </a:rPr>
              <a:t>출석최고에도 불구하고 </a:t>
            </a:r>
            <a:r>
              <a:rPr lang="ko-KR" altLang="en-US" sz="1800" dirty="0" err="1">
                <a:solidFill>
                  <a:srgbClr val="FF0000"/>
                </a:solidFill>
              </a:rPr>
              <a:t>불출석하는</a:t>
            </a:r>
            <a:r>
              <a:rPr lang="ko-KR" altLang="en-US" sz="1800" dirty="0">
                <a:solidFill>
                  <a:srgbClr val="FF0000"/>
                </a:solidFill>
              </a:rPr>
              <a:t> 경우에는 즉결심판출석최고장의 즉결심판 </a:t>
            </a:r>
            <a:r>
              <a:rPr lang="ko-KR" altLang="en-US" sz="1800" dirty="0" err="1">
                <a:solidFill>
                  <a:srgbClr val="FF0000"/>
                </a:solidFill>
              </a:rPr>
              <a:t>출석일시에</a:t>
            </a:r>
            <a:r>
              <a:rPr lang="ko-KR" altLang="en-US" sz="1800" dirty="0">
                <a:solidFill>
                  <a:srgbClr val="FF0000"/>
                </a:solidFill>
              </a:rPr>
              <a:t> 즉결심판을 청구하고 운전면허정지처분 </a:t>
            </a:r>
            <a:r>
              <a:rPr lang="en-US" altLang="ko-KR" sz="1800" dirty="0">
                <a:solidFill>
                  <a:srgbClr val="FF0000"/>
                </a:solidFill>
              </a:rPr>
              <a:t>40</a:t>
            </a:r>
            <a:r>
              <a:rPr lang="ko-KR" altLang="en-US" sz="1800" dirty="0">
                <a:solidFill>
                  <a:srgbClr val="FF0000"/>
                </a:solidFill>
              </a:rPr>
              <a:t>일</a:t>
            </a:r>
            <a:r>
              <a:rPr lang="ko-KR" altLang="en-US" sz="1800" dirty="0"/>
              <a:t>을 하여야 한다</a:t>
            </a:r>
            <a:r>
              <a:rPr lang="en-US" altLang="ko-KR" sz="1800" dirty="0"/>
              <a:t>.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2800" dirty="0"/>
              <a:t>8-1. </a:t>
            </a:r>
            <a:r>
              <a:rPr lang="ko-KR" altLang="en-US" sz="2800" dirty="0"/>
              <a:t>교통법규 위반자에 대한 제제 </a:t>
            </a:r>
            <a:r>
              <a:rPr lang="en-US" altLang="ko-KR" sz="2800" dirty="0"/>
              <a:t>: </a:t>
            </a:r>
            <a:r>
              <a:rPr lang="ko-KR" altLang="en-US" sz="2800" dirty="0"/>
              <a:t>범칙금 통고처분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과태료부과처분</a:t>
            </a:r>
          </a:p>
          <a:p>
            <a:pPr>
              <a:buNone/>
            </a:pPr>
            <a:r>
              <a:rPr lang="ko-KR" altLang="en-US" sz="2000" dirty="0"/>
              <a:t>  </a:t>
            </a:r>
            <a:r>
              <a:rPr lang="en-US" altLang="ko-KR" sz="2000" dirty="0"/>
              <a:t>: </a:t>
            </a:r>
            <a:r>
              <a:rPr lang="ko-KR" altLang="en-US" sz="2000" dirty="0"/>
              <a:t>사진</a:t>
            </a:r>
            <a:r>
              <a:rPr lang="en-US" altLang="ko-KR" sz="2000" dirty="0"/>
              <a:t>․ </a:t>
            </a:r>
            <a:r>
              <a:rPr lang="ko-KR" altLang="en-US" sz="2000" dirty="0"/>
              <a:t>비디오 기타 영상매체에 위반사실이 입증되나 운전자가 밝혀지지 않은 경우 에는 위반차량의 소유주 또는 위반차량 운전자의 고용주 등에게 과태료를 부과한다</a:t>
            </a:r>
            <a:r>
              <a:rPr lang="en-US" altLang="ko-KR" sz="2000" dirty="0"/>
              <a:t>.</a:t>
            </a:r>
          </a:p>
          <a:p>
            <a:pPr>
              <a:buNone/>
            </a:pPr>
            <a:endParaRPr lang="ko-KR" altLang="en-US" sz="2000" dirty="0"/>
          </a:p>
          <a:p>
            <a:r>
              <a:rPr lang="ko-KR" altLang="en-US" sz="2000" dirty="0"/>
              <a:t>직접 위반한 운전자에게 직접 부과하는 것은 통고처분</a:t>
            </a:r>
            <a:r>
              <a:rPr lang="en-US" altLang="ko-KR" sz="2000" dirty="0"/>
              <a:t>.</a:t>
            </a:r>
            <a:r>
              <a:rPr lang="ko-KR" altLang="en-US" sz="2000" dirty="0"/>
              <a:t> 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54805" cy="939784"/>
          </a:xfrm>
        </p:spPr>
        <p:txBody>
          <a:bodyPr/>
          <a:lstStyle/>
          <a:p>
            <a:r>
              <a:rPr lang="en-US" altLang="ko-KR" dirty="0"/>
              <a:t>8-2. </a:t>
            </a:r>
            <a:r>
              <a:rPr lang="ko-KR" altLang="en-US" dirty="0"/>
              <a:t>과태료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32656"/>
            <a:ext cx="4752528" cy="612068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332656"/>
            <a:ext cx="4139952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746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191</TotalTime>
  <Words>3753</Words>
  <Application>Microsoft Office PowerPoint</Application>
  <PresentationFormat>화면 슬라이드 쇼(4:3)</PresentationFormat>
  <Paragraphs>342</Paragraphs>
  <Slides>28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37" baseType="lpstr">
      <vt:lpstr>굴림</vt:lpstr>
      <vt:lpstr>바탕</vt:lpstr>
      <vt:lpstr>-윤고딕110</vt:lpstr>
      <vt:lpstr>-윤고딕130</vt:lpstr>
      <vt:lpstr>휴먼명조,한컴돋움</vt:lpstr>
      <vt:lpstr>Arial</vt:lpstr>
      <vt:lpstr>Georgia</vt:lpstr>
      <vt:lpstr>Wingdings</vt:lpstr>
      <vt:lpstr>고구려 벽화</vt:lpstr>
      <vt:lpstr>경찰학2 제7주</vt:lpstr>
      <vt:lpstr>1. 교통의 개념</vt:lpstr>
      <vt:lpstr>2. 교통경찰의 개념 및 특성 </vt:lpstr>
      <vt:lpstr>3. 교통경찰의 법적 근거</vt:lpstr>
      <vt:lpstr>4. 도로교통법상의 주요용어</vt:lpstr>
      <vt:lpstr>4. 도로교통법상의 주요용어</vt:lpstr>
      <vt:lpstr>4. 도로교통법상의 주요용어</vt:lpstr>
      <vt:lpstr>4. 도로교통법상의 주요용어</vt:lpstr>
      <vt:lpstr>4. 도로교통법상의 주요용어 - 긴급자동자</vt:lpstr>
      <vt:lpstr>4. 도로교통법상의 주요용어 - 긴급자동자</vt:lpstr>
      <vt:lpstr>4. 도로교통법상의 주요용어 - 긴급자동자</vt:lpstr>
      <vt:lpstr>5. 교통경찰의 주요 활동</vt:lpstr>
      <vt:lpstr>5-1. 교통규제권자와 내용</vt:lpstr>
      <vt:lpstr>5-1. 교통규제권자와 내용</vt:lpstr>
      <vt:lpstr>5-2. 교통규제 관련 각종 설치권자</vt:lpstr>
      <vt:lpstr>5-3. 경찰공무원의 교통규제</vt:lpstr>
      <vt:lpstr>6-1. 어린이 등에 대한 보호</vt:lpstr>
      <vt:lpstr>6-2. 어린이 보호구역과 장애인 보호구역</vt:lpstr>
      <vt:lpstr>6-2. 어린이 보호구역과 장애인 보호구역</vt:lpstr>
      <vt:lpstr>7. 교통지도단속</vt:lpstr>
      <vt:lpstr>7-2. 중점단속 대상</vt:lpstr>
      <vt:lpstr>7-1. 음주운전 단속</vt:lpstr>
      <vt:lpstr>7-2. 휴대전화 사용 단속 </vt:lpstr>
      <vt:lpstr>8-1. 교통법규 위반자에 대한 제제 : 범칙금 통고처분</vt:lpstr>
      <vt:lpstr>8-1. 교통법규 위반자에 대한 제제 : 범칙금 통고처분</vt:lpstr>
      <vt:lpstr>8-1. 교통법규 위반자에 대한 제제 : 범칙금 통고처분</vt:lpstr>
      <vt:lpstr>8-2. 과태료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경찰학각론 제5주</dc:title>
  <dc:creator>LG</dc:creator>
  <cp:lastModifiedBy>남재성</cp:lastModifiedBy>
  <cp:revision>62</cp:revision>
  <dcterms:created xsi:type="dcterms:W3CDTF">2007-10-23T02:31:21Z</dcterms:created>
  <dcterms:modified xsi:type="dcterms:W3CDTF">2021-09-17T05:50:28Z</dcterms:modified>
</cp:coreProperties>
</file>