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4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C6A8F-7C2B-483F-A5FD-160C8826212D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CEF83-5E42-429D-9A41-7637338006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02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848872" cy="1500198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3200" dirty="0"/>
              <a:t>                    과학수사론 제</a:t>
            </a:r>
            <a:r>
              <a:rPr lang="en-US" altLang="ko-KR" sz="3200" dirty="0"/>
              <a:t>7</a:t>
            </a:r>
            <a:r>
              <a:rPr lang="ko-KR" altLang="en-US" sz="3200"/>
              <a:t>주</a:t>
            </a:r>
            <a:br>
              <a:rPr lang="en-US" altLang="ko-KR" sz="2800" dirty="0"/>
            </a:br>
            <a:br>
              <a:rPr lang="en-US" altLang="ko-KR" sz="2800" dirty="0"/>
            </a:br>
            <a:br>
              <a:rPr lang="en-US" altLang="ko-KR" sz="2800" dirty="0"/>
            </a:br>
            <a:r>
              <a:rPr lang="en-US" altLang="ko-KR" sz="2800" dirty="0"/>
              <a:t>- </a:t>
            </a:r>
            <a:r>
              <a:rPr lang="ko-KR" altLang="en-US" sz="2800" dirty="0"/>
              <a:t>수사의</a:t>
            </a:r>
            <a:r>
              <a:rPr lang="en-US" altLang="ko-KR" sz="2800" dirty="0"/>
              <a:t> </a:t>
            </a:r>
            <a:r>
              <a:rPr lang="ko-KR" altLang="en-US" sz="2800" dirty="0"/>
              <a:t>진행 방법 </a:t>
            </a:r>
            <a:br>
              <a:rPr lang="en-US" altLang="ko-KR" sz="2800" dirty="0"/>
            </a:br>
            <a:r>
              <a:rPr lang="en-US" altLang="ko-KR" sz="2800" dirty="0"/>
              <a:t>   : </a:t>
            </a:r>
            <a:r>
              <a:rPr lang="ko-KR" altLang="en-US" sz="2800" dirty="0"/>
              <a:t>탐문</a:t>
            </a:r>
            <a:r>
              <a:rPr lang="en-US" altLang="ko-KR" sz="2800" dirty="0"/>
              <a:t>, </a:t>
            </a:r>
            <a:r>
              <a:rPr lang="ko-KR" altLang="en-US" sz="2800" dirty="0"/>
              <a:t>미행</a:t>
            </a:r>
            <a:r>
              <a:rPr lang="en-US" altLang="ko-KR" sz="2800" dirty="0"/>
              <a:t>, </a:t>
            </a:r>
            <a:r>
              <a:rPr lang="ko-KR" altLang="en-US" sz="2800" dirty="0"/>
              <a:t>잠복감시</a:t>
            </a:r>
            <a:r>
              <a:rPr lang="en-US" altLang="ko-KR" sz="2800" dirty="0"/>
              <a:t>, </a:t>
            </a:r>
            <a:r>
              <a:rPr lang="ko-KR" altLang="en-US" sz="2800" dirty="0"/>
              <a:t>감별수사</a:t>
            </a:r>
            <a:r>
              <a:rPr lang="en-US" altLang="ko-KR" sz="2800" dirty="0"/>
              <a:t>, </a:t>
            </a:r>
            <a:r>
              <a:rPr lang="ko-KR" altLang="en-US" sz="2800" dirty="0" err="1"/>
              <a:t>선면수사</a:t>
            </a:r>
            <a:r>
              <a:rPr lang="ko-KR" altLang="en-US" sz="2800" dirty="0"/>
              <a:t> 등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3568" y="4437112"/>
            <a:ext cx="7500990" cy="857256"/>
          </a:xfrm>
        </p:spPr>
        <p:txBody>
          <a:bodyPr/>
          <a:lstStyle/>
          <a:p>
            <a:r>
              <a:rPr lang="ko-KR" altLang="en-US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68887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600" b="1" dirty="0"/>
              <a:t>1. </a:t>
            </a:r>
            <a:r>
              <a:rPr lang="ko-KR" altLang="en-US" sz="1600" b="1" dirty="0"/>
              <a:t>의 의</a:t>
            </a:r>
            <a:endParaRPr lang="en-US" altLang="ko-KR" sz="1600" b="1" dirty="0"/>
          </a:p>
          <a:p>
            <a:pPr fontAlgn="base">
              <a:buAutoNum type="arabicPeriod"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u="sng" dirty="0">
                <a:solidFill>
                  <a:srgbClr val="FF0000"/>
                </a:solidFill>
              </a:rPr>
              <a:t>수사관이  범죄수사를  행함에  있어서  범인 이외의  제</a:t>
            </a:r>
            <a:r>
              <a:rPr lang="en-US" altLang="ko-KR" sz="1400" u="sng" dirty="0">
                <a:solidFill>
                  <a:srgbClr val="FF0000"/>
                </a:solidFill>
              </a:rPr>
              <a:t>3</a:t>
            </a:r>
            <a:r>
              <a:rPr lang="ko-KR" altLang="en-US" sz="1400" u="sng" dirty="0">
                <a:solidFill>
                  <a:srgbClr val="FF0000"/>
                </a:solidFill>
              </a:rPr>
              <a:t>자로 부터  범죄에  대한 견문 또는 직접 체험  </a:t>
            </a:r>
            <a:endParaRPr lang="en-US" altLang="ko-KR" sz="1400" u="sng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u="sng" dirty="0">
                <a:solidFill>
                  <a:srgbClr val="FF0000"/>
                </a:solidFill>
              </a:rPr>
              <a:t>한 </a:t>
            </a:r>
            <a:r>
              <a:rPr lang="en-US" altLang="ko-KR" sz="1400" u="sng" dirty="0">
                <a:solidFill>
                  <a:srgbClr val="FF0000"/>
                </a:solidFill>
              </a:rPr>
              <a:t> </a:t>
            </a:r>
            <a:r>
              <a:rPr lang="ko-KR" altLang="en-US" sz="1400" u="sng" dirty="0">
                <a:solidFill>
                  <a:srgbClr val="FF0000"/>
                </a:solidFill>
              </a:rPr>
              <a:t>사실을 탐지하기 위하여 행하는 수사활동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u="sng" dirty="0"/>
              <a:t>수사는 </a:t>
            </a:r>
            <a:r>
              <a:rPr lang="ko-KR" altLang="en-US" sz="1400" u="sng" dirty="0">
                <a:solidFill>
                  <a:srgbClr val="FF0000"/>
                </a:solidFill>
              </a:rPr>
              <a:t>‘탐문에서부터 시작하여 탐문으로 끝난다’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탐문수사를 통한 범인의 추정과 발견</a:t>
            </a:r>
            <a:r>
              <a:rPr lang="en-US" altLang="ko-KR" sz="1400" dirty="0"/>
              <a:t>, </a:t>
            </a:r>
            <a:r>
              <a:rPr lang="ko-KR" altLang="en-US" sz="1400" dirty="0"/>
              <a:t>목격자의 확보</a:t>
            </a:r>
            <a:r>
              <a:rPr lang="en-US" altLang="ko-KR" sz="1400" dirty="0"/>
              <a:t>, </a:t>
            </a:r>
            <a:r>
              <a:rPr lang="ko-KR" altLang="en-US" sz="1400" dirty="0"/>
              <a:t>증거물의 확보는 수사의 성패를 좌우하는 가장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기본적인 수사방법이자 가장 중요한 수사방법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※ </a:t>
            </a:r>
            <a:r>
              <a:rPr lang="ko-KR" altLang="en-US" sz="1400" dirty="0"/>
              <a:t>형사의 성실성</a:t>
            </a:r>
            <a:r>
              <a:rPr lang="en-US" altLang="ko-KR" sz="1400" dirty="0"/>
              <a:t>, </a:t>
            </a:r>
            <a:r>
              <a:rPr lang="ko-KR" altLang="en-US" sz="1400" dirty="0"/>
              <a:t>인내심</a:t>
            </a:r>
            <a:r>
              <a:rPr lang="en-US" altLang="ko-KR" sz="1400" dirty="0"/>
              <a:t>, </a:t>
            </a:r>
            <a:r>
              <a:rPr lang="ko-KR" altLang="en-US" sz="1400" dirty="0"/>
              <a:t>냉철한 태도를 요함</a:t>
            </a:r>
          </a:p>
          <a:p>
            <a:pPr marL="0" indent="0" fontAlgn="base">
              <a:buNone/>
            </a:pPr>
            <a:endParaRPr lang="ko-KR" altLang="en-US" sz="1400" dirty="0">
              <a:latin typeface="+mj-ea"/>
              <a:ea typeface="+mj-ea"/>
            </a:endParaRPr>
          </a:p>
          <a:p>
            <a:pPr fontAlgn="base"/>
            <a:endParaRPr lang="ko-KR" altLang="en-US" sz="14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탐문수사</a:t>
            </a:r>
          </a:p>
        </p:txBody>
      </p:sp>
    </p:spTree>
    <p:extLst>
      <p:ext uri="{BB962C8B-B14F-4D97-AF65-F5344CB8AC3E}">
        <p14:creationId xmlns:p14="http://schemas.microsoft.com/office/powerpoint/2010/main" val="287179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endParaRPr lang="ko-KR" altLang="en-US" sz="1400" dirty="0"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600" b="1" dirty="0"/>
              <a:t>2. </a:t>
            </a:r>
            <a:r>
              <a:rPr lang="ko-KR" altLang="en-US" sz="1600" b="1" dirty="0"/>
              <a:t>탐문의 준비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1) </a:t>
            </a:r>
            <a:r>
              <a:rPr lang="ko-KR" altLang="en-US" sz="1400" dirty="0"/>
              <a:t>평소의 준비</a:t>
            </a:r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- </a:t>
            </a:r>
            <a:r>
              <a:rPr lang="ko-KR" altLang="en-US" sz="1400" dirty="0"/>
              <a:t>탐문대상 등에 대한 기초자료를 정비하고</a:t>
            </a:r>
            <a:r>
              <a:rPr lang="en-US" altLang="ko-KR" sz="1400" dirty="0"/>
              <a:t>, </a:t>
            </a:r>
            <a:r>
              <a:rPr lang="ko-KR" altLang="en-US" sz="1400" dirty="0"/>
              <a:t>평소에 협력자를 확보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2) </a:t>
            </a:r>
            <a:r>
              <a:rPr lang="ko-KR" altLang="en-US" sz="1400" dirty="0"/>
              <a:t>목적의 확정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/>
              <a:t>사건개요를 확인하고 탐문을 통하여 달성하고자 하는 목적을 분명히 하여야 함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3) </a:t>
            </a:r>
            <a:r>
              <a:rPr lang="ko-KR" altLang="en-US" sz="1400" dirty="0"/>
              <a:t>상대방의 선정과 분석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/>
              <a:t>탐문의 상대방은 사건에 대하여 직접 체험하고 관찰한 자를 선정</a:t>
            </a:r>
            <a:r>
              <a:rPr lang="en-US" altLang="ko-KR" sz="1400" dirty="0"/>
              <a:t>,</a:t>
            </a:r>
            <a:r>
              <a:rPr lang="ko-KR" altLang="en-US" sz="1400" dirty="0"/>
              <a:t> 가장 공평한 위치에 있는 사람을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우선적으로 탐문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4) </a:t>
            </a:r>
            <a:r>
              <a:rPr lang="ko-KR" altLang="en-US" sz="1400" dirty="0"/>
              <a:t>계획수립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/>
              <a:t>탐문의 대상자에 대하여 질문사항에 대한 요점의 정리</a:t>
            </a:r>
            <a:r>
              <a:rPr lang="en-US" altLang="ko-KR" sz="1400" dirty="0"/>
              <a:t>, </a:t>
            </a:r>
            <a:r>
              <a:rPr lang="ko-KR" altLang="en-US" sz="1400" dirty="0"/>
              <a:t>탐문시간 선정</a:t>
            </a:r>
            <a:r>
              <a:rPr lang="en-US" altLang="ko-KR" sz="1400" dirty="0"/>
              <a:t>, </a:t>
            </a:r>
            <a:r>
              <a:rPr lang="ko-KR" altLang="en-US" sz="1400" dirty="0"/>
              <a:t>탐문의 장소선정</a:t>
            </a:r>
            <a:r>
              <a:rPr lang="en-US" altLang="ko-KR" sz="1400" dirty="0"/>
              <a:t>, </a:t>
            </a:r>
            <a:r>
              <a:rPr lang="ko-KR" altLang="en-US" sz="1400" dirty="0"/>
              <a:t>직접탐문</a:t>
            </a:r>
            <a:r>
              <a:rPr lang="en-US" altLang="ko-KR" sz="1400" dirty="0"/>
              <a:t>. </a:t>
            </a:r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간접탐문 여부 등 탐문방법을 검토</a:t>
            </a:r>
          </a:p>
          <a:p>
            <a:pPr fontAlgn="base"/>
            <a:endParaRPr lang="ko-KR" altLang="en-US" sz="14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탐문수사</a:t>
            </a:r>
          </a:p>
        </p:txBody>
      </p:sp>
    </p:spTree>
    <p:extLst>
      <p:ext uri="{BB962C8B-B14F-4D97-AF65-F5344CB8AC3E}">
        <p14:creationId xmlns:p14="http://schemas.microsoft.com/office/powerpoint/2010/main" val="1795097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600" b="1" dirty="0"/>
              <a:t>3. </a:t>
            </a:r>
            <a:r>
              <a:rPr lang="ko-KR" altLang="en-US" sz="1600" b="1" dirty="0"/>
              <a:t>탐문수사의 기본자세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1) </a:t>
            </a:r>
            <a:r>
              <a:rPr lang="ko-KR" altLang="en-US" sz="1400" dirty="0"/>
              <a:t>수사관 개개인은 관찰력과 판단력을 함양한다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2) </a:t>
            </a:r>
            <a:r>
              <a:rPr lang="ko-KR" altLang="en-US" sz="1400" dirty="0"/>
              <a:t>수사관이 제</a:t>
            </a:r>
            <a:r>
              <a:rPr lang="en-US" altLang="ko-KR" sz="1400" dirty="0"/>
              <a:t>3</a:t>
            </a:r>
            <a:r>
              <a:rPr lang="ko-KR" altLang="en-US" sz="1400" dirty="0"/>
              <a:t>자로부터 범죄정보를 입수한 경우에는 정보의 근원을 확인 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3) </a:t>
            </a:r>
            <a:r>
              <a:rPr lang="ko-KR" altLang="en-US" sz="1400" dirty="0"/>
              <a:t>하나의 사실이 입수된 경우 관련된 모든 사실에 대하여 계속적인 탐문활동을 펼쳐 </a:t>
            </a:r>
            <a:r>
              <a:rPr lang="ko-KR" altLang="en-US" sz="1400" dirty="0" err="1"/>
              <a:t>수사선을</a:t>
            </a:r>
            <a:r>
              <a:rPr lang="ko-KR" altLang="en-US" sz="1400" dirty="0"/>
              <a:t>  </a:t>
            </a:r>
            <a:r>
              <a:rPr lang="ko-KR" altLang="en-US" sz="1400" dirty="0" err="1"/>
              <a:t>확대시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키는 연쇄적 탐문을 실시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4) </a:t>
            </a:r>
            <a:r>
              <a:rPr lang="ko-KR" altLang="en-US" sz="1400" dirty="0"/>
              <a:t>탐문의 상대방이 범죄 혹은 범죄자와 관련된 자와 이해관계나 감정대립이 </a:t>
            </a:r>
            <a:r>
              <a:rPr lang="ko-KR" altLang="en-US" sz="1400" dirty="0" err="1"/>
              <a:t>있</a:t>
            </a:r>
            <a:r>
              <a:rPr lang="ko-KR" altLang="en-US" sz="1400" dirty="0"/>
              <a:t> 는 경우에는 이와 관계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된 사정을 이용하는 것이 좋다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5) </a:t>
            </a:r>
            <a:r>
              <a:rPr lang="ko-KR" altLang="en-US" sz="1400" dirty="0"/>
              <a:t>탐문의 내용을 그대로 수사에 이용하는 것이 아니라 </a:t>
            </a:r>
            <a:r>
              <a:rPr lang="ko-KR" altLang="en-US" sz="1400" u="sng" dirty="0">
                <a:solidFill>
                  <a:srgbClr val="FF0000"/>
                </a:solidFill>
              </a:rPr>
              <a:t>탐문내용에 대한 검토</a:t>
            </a:r>
            <a:r>
              <a:rPr lang="ko-KR" altLang="en-US" sz="1400" dirty="0">
                <a:solidFill>
                  <a:srgbClr val="FF0000"/>
                </a:solidFill>
              </a:rPr>
              <a:t>와 </a:t>
            </a:r>
            <a:r>
              <a:rPr lang="ko-KR" altLang="en-US" sz="1400" u="sng" dirty="0">
                <a:solidFill>
                  <a:srgbClr val="FF0000"/>
                </a:solidFill>
              </a:rPr>
              <a:t>검증의 절차를 거친 후 </a:t>
            </a:r>
            <a:endParaRPr lang="en-US" altLang="ko-KR" sz="1400" u="sng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</a:t>
            </a:r>
            <a:r>
              <a:rPr lang="ko-KR" altLang="en-US" sz="1400" u="sng" dirty="0">
                <a:solidFill>
                  <a:srgbClr val="FF0000"/>
                </a:solidFill>
              </a:rPr>
              <a:t>적절성 여부를  확인</a:t>
            </a:r>
            <a:r>
              <a:rPr lang="ko-KR" altLang="en-US" sz="1400" dirty="0"/>
              <a:t>한 후에 정보를 이용한다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6) </a:t>
            </a:r>
            <a:r>
              <a:rPr lang="ko-KR" altLang="en-US" sz="1400" dirty="0"/>
              <a:t>수사관 개개인은 담당구역에 대하여 책임성 있는 탐문의 자세를 가져야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탐문수사</a:t>
            </a:r>
          </a:p>
        </p:txBody>
      </p:sp>
    </p:spTree>
    <p:extLst>
      <p:ext uri="{BB962C8B-B14F-4D97-AF65-F5344CB8AC3E}">
        <p14:creationId xmlns:p14="http://schemas.microsoft.com/office/powerpoint/2010/main" val="1583148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600" b="1" dirty="0"/>
              <a:t>4. </a:t>
            </a:r>
            <a:r>
              <a:rPr lang="ko-KR" altLang="en-US" sz="1600" b="1" dirty="0"/>
              <a:t>탐문의 방법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1) </a:t>
            </a:r>
            <a:r>
              <a:rPr lang="ko-KR" altLang="en-US" sz="1400" dirty="0"/>
              <a:t>직접탐문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(1) </a:t>
            </a:r>
            <a:r>
              <a:rPr lang="ko-KR" altLang="en-US" sz="1400" dirty="0">
                <a:solidFill>
                  <a:srgbClr val="FF0000"/>
                </a:solidFill>
              </a:rPr>
              <a:t>신분을 명시하고 탐문을 하는 경우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범죄사실 등이 명확할 때</a:t>
            </a:r>
            <a:r>
              <a:rPr lang="en-US" altLang="ko-KR" sz="1400" dirty="0"/>
              <a:t>,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제</a:t>
            </a:r>
            <a:r>
              <a:rPr lang="en-US" altLang="ko-KR" sz="1400" dirty="0"/>
              <a:t>3</a:t>
            </a:r>
            <a:r>
              <a:rPr lang="ko-KR" altLang="en-US" sz="1400" dirty="0"/>
              <a:t>자의 협력을 얻어서 탐문하고자 할 때</a:t>
            </a:r>
            <a:r>
              <a:rPr lang="en-US" altLang="ko-KR" sz="1400" dirty="0"/>
              <a:t>,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추후의 수사에 영향이 없을 것이라고 판단될 때</a:t>
            </a:r>
            <a:r>
              <a:rPr lang="en-US" altLang="ko-KR" sz="1400" dirty="0"/>
              <a:t>,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상대가 범인과 통모하거나 증거인멸을 할 염려가 없을 때</a:t>
            </a:r>
            <a:r>
              <a:rPr lang="en-US" altLang="ko-KR" sz="1400" dirty="0"/>
              <a:t>,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피해자 가족에 대한 탐문을 할 때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(2) </a:t>
            </a:r>
            <a:r>
              <a:rPr lang="ko-KR" altLang="en-US" sz="1400" dirty="0">
                <a:solidFill>
                  <a:srgbClr val="FF0000"/>
                </a:solidFill>
              </a:rPr>
              <a:t>신분을 숨기고 탐문을 하는 경우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장물취득자</a:t>
            </a:r>
            <a:r>
              <a:rPr lang="en-US" altLang="ko-KR" sz="1400" dirty="0"/>
              <a:t>, </a:t>
            </a:r>
            <a:r>
              <a:rPr lang="ko-KR" altLang="en-US" sz="1400" dirty="0"/>
              <a:t>그들의 집합장소에 대한 탐문</a:t>
            </a:r>
            <a:r>
              <a:rPr lang="en-US" altLang="ko-KR" sz="1400" dirty="0"/>
              <a:t>,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선거사범 등에 대한 탐문</a:t>
            </a:r>
            <a:r>
              <a:rPr lang="en-US" altLang="ko-KR" sz="1400" dirty="0"/>
              <a:t>, </a:t>
            </a:r>
            <a:r>
              <a:rPr lang="ko-KR" altLang="en-US" sz="1400" dirty="0"/>
              <a:t>독직</a:t>
            </a:r>
            <a:r>
              <a:rPr lang="en-US" altLang="ko-KR" sz="1400" dirty="0"/>
              <a:t>(</a:t>
            </a:r>
            <a:r>
              <a:rPr lang="ko-KR" altLang="en-US" sz="1400" dirty="0"/>
              <a:t>瀆職</a:t>
            </a:r>
            <a:r>
              <a:rPr lang="en-US" altLang="ko-KR" sz="1400" dirty="0"/>
              <a:t>)</a:t>
            </a:r>
            <a:r>
              <a:rPr lang="ko-KR" altLang="en-US" sz="1400" dirty="0"/>
              <a:t>범죄</a:t>
            </a:r>
            <a:r>
              <a:rPr lang="en-US" altLang="ko-KR" sz="1400" dirty="0"/>
              <a:t>, </a:t>
            </a:r>
            <a:r>
              <a:rPr lang="ko-KR" altLang="en-US" sz="1400" dirty="0"/>
              <a:t>전과자에 대한 탐문</a:t>
            </a:r>
            <a:r>
              <a:rPr lang="en-US" altLang="ko-KR" sz="1400" dirty="0"/>
              <a:t>,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상대자에 대한 탐문을 직접 행하기 곤란하거나 효과를 거두기 어려울 때</a:t>
            </a:r>
            <a:r>
              <a:rPr lang="en-US" altLang="ko-KR" sz="1400" dirty="0"/>
              <a:t>, - </a:t>
            </a:r>
            <a:r>
              <a:rPr lang="ko-KR" altLang="en-US" sz="1400" dirty="0"/>
              <a:t>우범지역 등에서 탐문</a:t>
            </a:r>
            <a:r>
              <a:rPr lang="en-US" altLang="ko-KR" sz="1400" dirty="0"/>
              <a:t>, 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폭력단 내부에 대한 탐문</a:t>
            </a:r>
            <a:r>
              <a:rPr lang="en-US" altLang="ko-KR" sz="1400" dirty="0"/>
              <a:t>, </a:t>
            </a:r>
            <a:r>
              <a:rPr lang="ko-KR" altLang="en-US" sz="1400" dirty="0"/>
              <a:t>마약범죄 등에 대한 탐문</a:t>
            </a:r>
            <a:r>
              <a:rPr lang="en-US" altLang="ko-KR" sz="1400" dirty="0"/>
              <a:t>, - </a:t>
            </a:r>
            <a:r>
              <a:rPr lang="ko-KR" altLang="en-US" sz="1400" dirty="0"/>
              <a:t>피의자 가족</a:t>
            </a:r>
            <a:r>
              <a:rPr lang="en-US" altLang="ko-KR" sz="1400" dirty="0"/>
              <a:t>·</a:t>
            </a:r>
            <a:r>
              <a:rPr lang="ko-KR" altLang="en-US" sz="1400" dirty="0"/>
              <a:t>친족</a:t>
            </a:r>
            <a:r>
              <a:rPr lang="en-US" altLang="ko-KR" sz="1400" dirty="0"/>
              <a:t>, </a:t>
            </a:r>
            <a:r>
              <a:rPr lang="ko-KR" altLang="en-US" sz="1400" dirty="0"/>
              <a:t>사건과 이해관계가 있는 자</a:t>
            </a:r>
            <a:r>
              <a:rPr lang="en-US" altLang="ko-KR" sz="1400" dirty="0"/>
              <a:t>, </a:t>
            </a:r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피의자 정부에 대한 탐문</a:t>
            </a:r>
          </a:p>
          <a:p>
            <a:pPr marL="0" indent="0" fontAlgn="base">
              <a:buNone/>
            </a:pPr>
            <a:endParaRPr lang="ko-KR" altLang="en-US" sz="14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탐문수사</a:t>
            </a:r>
          </a:p>
        </p:txBody>
      </p:sp>
    </p:spTree>
    <p:extLst>
      <p:ext uri="{BB962C8B-B14F-4D97-AF65-F5344CB8AC3E}">
        <p14:creationId xmlns:p14="http://schemas.microsoft.com/office/powerpoint/2010/main" val="3286052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340768"/>
            <a:ext cx="8424936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   2) </a:t>
            </a:r>
            <a:r>
              <a:rPr lang="ko-KR" altLang="en-US" sz="1300" dirty="0"/>
              <a:t>간접탐문</a:t>
            </a:r>
          </a:p>
          <a:p>
            <a:pPr marL="0" indent="0" fontAlgn="base">
              <a:buNone/>
            </a:pPr>
            <a:r>
              <a:rPr lang="ko-KR" altLang="en-US" sz="1300" dirty="0"/>
              <a:t>      </a:t>
            </a:r>
            <a:r>
              <a:rPr lang="en-US" altLang="ko-KR" sz="1300" dirty="0"/>
              <a:t>- </a:t>
            </a:r>
            <a:r>
              <a:rPr lang="ko-KR" altLang="en-US" sz="1300" dirty="0"/>
              <a:t>수사관이 제</a:t>
            </a:r>
            <a:r>
              <a:rPr lang="en-US" altLang="ko-KR" sz="1300" dirty="0"/>
              <a:t>3</a:t>
            </a:r>
            <a:r>
              <a:rPr lang="ko-KR" altLang="en-US" sz="1300" dirty="0"/>
              <a:t>자를 통하여 범죄정보를 입수하는 것</a:t>
            </a:r>
          </a:p>
          <a:p>
            <a:pPr marL="0" indent="0" fontAlgn="base">
              <a:buNone/>
            </a:pPr>
            <a:r>
              <a:rPr lang="en-US" altLang="ko-KR" sz="1300" dirty="0"/>
              <a:t>      - </a:t>
            </a:r>
            <a:r>
              <a:rPr lang="ko-KR" altLang="en-US" sz="1300" u="sng" dirty="0">
                <a:solidFill>
                  <a:srgbClr val="FF0000"/>
                </a:solidFill>
              </a:rPr>
              <a:t>상대방에게 직접탐문이 어렵고</a:t>
            </a:r>
            <a:r>
              <a:rPr lang="en-US" altLang="ko-KR" sz="1300" u="sng" dirty="0">
                <a:solidFill>
                  <a:srgbClr val="FF0000"/>
                </a:solidFill>
              </a:rPr>
              <a:t>, </a:t>
            </a:r>
            <a:r>
              <a:rPr lang="ko-KR" altLang="en-US" sz="1300" u="sng" dirty="0">
                <a:solidFill>
                  <a:srgbClr val="FF0000"/>
                </a:solidFill>
              </a:rPr>
              <a:t>그 효과를 거두기 어려울 때 행하는 방법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/>
              <a:t>제</a:t>
            </a:r>
            <a:r>
              <a:rPr lang="en-US" altLang="ko-KR" sz="1300" dirty="0"/>
              <a:t>3</a:t>
            </a:r>
            <a:r>
              <a:rPr lang="ko-KR" altLang="en-US" sz="1300" dirty="0"/>
              <a:t>자를 선정할 때에는 그의 성격</a:t>
            </a:r>
            <a:r>
              <a:rPr lang="en-US" altLang="ko-KR" sz="1300" dirty="0"/>
              <a:t>, </a:t>
            </a:r>
            <a:r>
              <a:rPr lang="ko-KR" altLang="en-US" sz="1300" dirty="0"/>
              <a:t>사건과 상대자와의 관계 등을 충분히 검토 하고 반드시 수사간부의 지휘   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</a:t>
            </a:r>
            <a:r>
              <a:rPr lang="ko-KR" altLang="en-US" sz="1300" dirty="0"/>
              <a:t>를 받아서</a:t>
            </a:r>
            <a:r>
              <a:rPr lang="en-US" altLang="ko-KR" sz="1300" dirty="0"/>
              <a:t> </a:t>
            </a:r>
            <a:r>
              <a:rPr lang="ko-KR" altLang="en-US" sz="1300" dirty="0"/>
              <a:t>행하도록 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3) </a:t>
            </a:r>
            <a:r>
              <a:rPr lang="ko-KR" altLang="en-US" sz="1300" dirty="0"/>
              <a:t>면접 및 질문 요령</a:t>
            </a:r>
          </a:p>
          <a:p>
            <a:pPr marL="0" indent="0" fontAlgn="base">
              <a:buNone/>
            </a:pPr>
            <a:r>
              <a:rPr lang="en-US" altLang="ko-KR" sz="1300" dirty="0"/>
              <a:t>     </a:t>
            </a:r>
          </a:p>
          <a:p>
            <a:pPr marL="0" indent="0" fontAlgn="base">
              <a:buNone/>
            </a:pPr>
            <a:r>
              <a:rPr lang="en-US" altLang="ko-KR" sz="1300" dirty="0"/>
              <a:t>    (1) </a:t>
            </a:r>
            <a:r>
              <a:rPr lang="ko-KR" altLang="en-US" sz="1300" dirty="0"/>
              <a:t>면접의 요령</a:t>
            </a:r>
          </a:p>
          <a:p>
            <a:pPr marL="0" indent="0" fontAlgn="base">
              <a:buNone/>
            </a:pPr>
            <a:r>
              <a:rPr lang="ko-KR" altLang="en-US" sz="1300" dirty="0"/>
              <a:t>       ➀ 긴장완화와 자연스런 대화유도</a:t>
            </a:r>
            <a:r>
              <a:rPr lang="en-US" altLang="ko-KR" sz="1300" dirty="0"/>
              <a:t>, </a:t>
            </a:r>
            <a:r>
              <a:rPr lang="ko-KR" altLang="en-US" sz="1300" dirty="0"/>
              <a:t> 상대방이 관심을 두고 있는 문제 등을 잘 간파하여 자연스럽게 대화를 진행</a:t>
            </a:r>
          </a:p>
          <a:p>
            <a:pPr marL="0" indent="0" fontAlgn="base">
              <a:buNone/>
            </a:pPr>
            <a:r>
              <a:rPr lang="ko-KR" altLang="en-US" sz="1300" dirty="0"/>
              <a:t>       ➁ 신뢰를 얻을 것</a:t>
            </a:r>
          </a:p>
          <a:p>
            <a:pPr marL="0" indent="0" fontAlgn="base">
              <a:buNone/>
            </a:pPr>
            <a:r>
              <a:rPr lang="ko-KR" altLang="en-US" sz="1300" dirty="0"/>
              <a:t>       ➂ 수집된 자료는 상대방에게 알리지 말 것</a:t>
            </a:r>
            <a:r>
              <a:rPr lang="en-US" altLang="ko-KR" sz="1300" dirty="0"/>
              <a:t>. </a:t>
            </a:r>
            <a:r>
              <a:rPr lang="ko-KR" altLang="en-US" sz="1300" dirty="0"/>
              <a:t>탐문의 상대방이 범인과 통모할 가능성이 있는 때에는 오히려 수사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</a:t>
            </a:r>
            <a:r>
              <a:rPr lang="ko-KR" altLang="en-US" sz="1300" dirty="0"/>
              <a:t>관의 탐문 행위 자체가 역이용당할 우려가 있으므로 주의</a:t>
            </a:r>
          </a:p>
          <a:p>
            <a:pPr marL="0" indent="0" fontAlgn="base">
              <a:buNone/>
            </a:pPr>
            <a:r>
              <a:rPr lang="ko-KR" altLang="en-US" sz="1300" dirty="0"/>
              <a:t>       ➃ 상대방의 진술을 막거나 비평을 하지 말 것</a:t>
            </a:r>
          </a:p>
          <a:p>
            <a:pPr marL="0" indent="0" fontAlgn="base">
              <a:buNone/>
            </a:pPr>
            <a:r>
              <a:rPr lang="ko-KR" altLang="en-US" sz="1300" dirty="0"/>
              <a:t>       ➄ 탐문 중에는 다른 일에 정신을 팔지 말 것</a:t>
            </a:r>
          </a:p>
          <a:p>
            <a:pPr marL="0" indent="0" fontAlgn="base">
              <a:buNone/>
            </a:pPr>
            <a:r>
              <a:rPr lang="ko-KR" altLang="en-US" sz="1300" dirty="0"/>
              <a:t>       ➅ 대화에서 얻은 자료는 통합해서 기억할 것</a:t>
            </a:r>
            <a:r>
              <a:rPr lang="en-US" altLang="ko-KR" sz="1300" dirty="0"/>
              <a:t>. </a:t>
            </a:r>
            <a:r>
              <a:rPr lang="ko-KR" altLang="en-US" sz="1300" dirty="0"/>
              <a:t>상대방 면전에서 대화 내용을 수첩 등에 기록을 하거나 녹음을 하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 </a:t>
            </a:r>
            <a:r>
              <a:rPr lang="ko-KR" altLang="en-US" sz="1300" dirty="0"/>
              <a:t>는 경우에는 상대방에게 심적 부담감을 줄 수 있다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 ➆ 상대방이 눈치 채지 못하게 내용을 확인할 것</a:t>
            </a:r>
          </a:p>
          <a:p>
            <a:pPr marL="0" indent="0" fontAlgn="base">
              <a:buNone/>
            </a:pPr>
            <a:r>
              <a:rPr lang="ko-KR" altLang="en-US" sz="1300" dirty="0"/>
              <a:t>       ➇ 상대방의 표정관찰에 유의할 것</a:t>
            </a:r>
            <a:r>
              <a:rPr lang="en-US" altLang="ko-KR" sz="1300" dirty="0"/>
              <a:t>. </a:t>
            </a:r>
            <a:r>
              <a:rPr lang="ko-KR" altLang="en-US" sz="1300" dirty="0"/>
              <a:t>대화 내용의 </a:t>
            </a:r>
            <a:r>
              <a:rPr lang="ko-KR" altLang="en-US" sz="1300" dirty="0" err="1"/>
              <a:t>진정성</a:t>
            </a:r>
            <a:r>
              <a:rPr lang="ko-KR" altLang="en-US" sz="1300" dirty="0"/>
              <a:t> 여부를 판단하는데 자료로서 이용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탐문수사</a:t>
            </a:r>
          </a:p>
        </p:txBody>
      </p:sp>
    </p:spTree>
    <p:extLst>
      <p:ext uri="{BB962C8B-B14F-4D97-AF65-F5344CB8AC3E}">
        <p14:creationId xmlns:p14="http://schemas.microsoft.com/office/powerpoint/2010/main" val="318864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(2) </a:t>
            </a:r>
            <a:r>
              <a:rPr lang="ko-KR" altLang="en-US" sz="1300" dirty="0"/>
              <a:t>질문의 요령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</a:t>
            </a:r>
            <a:r>
              <a:rPr lang="ko-KR" altLang="en-US" sz="1300" dirty="0"/>
              <a:t>➀ 탐문 목적의 고지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</a:t>
            </a:r>
            <a:r>
              <a:rPr lang="ko-KR" altLang="en-US" sz="1300" dirty="0"/>
              <a:t>➁ 암시</a:t>
            </a:r>
            <a:r>
              <a:rPr lang="en-US" altLang="ko-KR" sz="1300" dirty="0"/>
              <a:t>·</a:t>
            </a:r>
            <a:r>
              <a:rPr lang="ko-KR" altLang="en-US" sz="1300" dirty="0"/>
              <a:t>유도에 주의</a:t>
            </a:r>
          </a:p>
          <a:p>
            <a:pPr marL="0" indent="0" fontAlgn="base">
              <a:buNone/>
            </a:pPr>
            <a:r>
              <a:rPr lang="ko-KR" altLang="en-US" sz="1300" dirty="0"/>
              <a:t>          </a:t>
            </a:r>
            <a:r>
              <a:rPr lang="en-US" altLang="ko-KR" sz="1300" dirty="0"/>
              <a:t>- </a:t>
            </a:r>
            <a:r>
              <a:rPr lang="ko-KR" altLang="en-US" sz="1300" dirty="0"/>
              <a:t>청소년</a:t>
            </a:r>
            <a:r>
              <a:rPr lang="en-US" altLang="ko-KR" sz="1300" dirty="0"/>
              <a:t>, </a:t>
            </a:r>
            <a:r>
              <a:rPr lang="ko-KR" altLang="en-US" sz="1300" dirty="0"/>
              <a:t>정신박약자 등이 암시나 유도에 걸리기 쉽다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fontAlgn="base"/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</a:t>
            </a:r>
            <a:r>
              <a:rPr lang="ko-KR" altLang="en-US" sz="1300" dirty="0"/>
              <a:t>➂ 질문의 용어</a:t>
            </a:r>
          </a:p>
          <a:p>
            <a:pPr marL="0" indent="0" fontAlgn="base">
              <a:buNone/>
            </a:pPr>
            <a:r>
              <a:rPr lang="ko-KR" altLang="en-US" sz="1300" dirty="0"/>
              <a:t>         </a:t>
            </a:r>
            <a:r>
              <a:rPr lang="en-US" altLang="ko-KR" sz="1300" dirty="0"/>
              <a:t>- </a:t>
            </a:r>
            <a:r>
              <a:rPr lang="ko-KR" altLang="en-US" sz="1300" dirty="0"/>
              <a:t>상대자의 사회적 지위 또는 직업에 맞는 말을 사용</a:t>
            </a:r>
            <a:r>
              <a:rPr lang="en-US" altLang="ko-KR" sz="1300" dirty="0"/>
              <a:t>, </a:t>
            </a:r>
            <a:r>
              <a:rPr lang="ko-KR" altLang="en-US" sz="1300" dirty="0"/>
              <a:t>전문용어나 여러 가지 의미 를 나타낼 수 있거나 상대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</a:t>
            </a:r>
            <a:r>
              <a:rPr lang="ko-KR" altLang="en-US" sz="1300" dirty="0"/>
              <a:t>자가 싫어하는 용어는 사용하지 않는 것이 좋다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탐문수사</a:t>
            </a:r>
          </a:p>
        </p:txBody>
      </p:sp>
    </p:spTree>
    <p:extLst>
      <p:ext uri="{BB962C8B-B14F-4D97-AF65-F5344CB8AC3E}">
        <p14:creationId xmlns:p14="http://schemas.microsoft.com/office/powerpoint/2010/main" val="2471715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600" b="1" dirty="0"/>
              <a:t> 4. </a:t>
            </a:r>
            <a:r>
              <a:rPr lang="ko-KR" altLang="en-US" sz="1600" b="1" dirty="0"/>
              <a:t>질문방법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1) </a:t>
            </a:r>
            <a:r>
              <a:rPr lang="ko-KR" altLang="en-US" sz="1300" dirty="0">
                <a:solidFill>
                  <a:srgbClr val="FF0000"/>
                </a:solidFill>
              </a:rPr>
              <a:t>전체법과 </a:t>
            </a:r>
            <a:r>
              <a:rPr lang="ko-KR" altLang="en-US" sz="1300" dirty="0" err="1">
                <a:solidFill>
                  <a:srgbClr val="FF0000"/>
                </a:solidFill>
              </a:rPr>
              <a:t>일문일답법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    (1) </a:t>
            </a:r>
            <a:r>
              <a:rPr lang="ko-KR" altLang="en-US" sz="1300" dirty="0" err="1"/>
              <a:t>전체법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      - ‘</a:t>
            </a:r>
            <a:r>
              <a:rPr lang="ko-KR" altLang="en-US" sz="1300" dirty="0"/>
              <a:t>무엇인가 수상한 점이 없었습니까</a:t>
            </a:r>
            <a:r>
              <a:rPr lang="en-US" altLang="ko-KR" sz="1300" dirty="0"/>
              <a:t>?’, ‘</a:t>
            </a:r>
            <a:r>
              <a:rPr lang="ko-KR" altLang="en-US" sz="1300" dirty="0"/>
              <a:t>무엇을 했습니까</a:t>
            </a:r>
            <a:r>
              <a:rPr lang="en-US" altLang="ko-KR" sz="1300" dirty="0"/>
              <a:t>?’ </a:t>
            </a:r>
            <a:r>
              <a:rPr lang="ko-KR" altLang="en-US" sz="1300" dirty="0"/>
              <a:t>등의 형태의 질문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 - </a:t>
            </a:r>
            <a:r>
              <a:rPr lang="ko-KR" altLang="en-US" sz="1300" dirty="0"/>
              <a:t>암시</a:t>
            </a:r>
            <a:r>
              <a:rPr lang="en-US" altLang="ko-KR" sz="1300" dirty="0"/>
              <a:t>·</a:t>
            </a:r>
            <a:r>
              <a:rPr lang="ko-KR" altLang="en-US" sz="1300" dirty="0"/>
              <a:t>유도가 되지 않기 때문에 자연스럽고 정확한 답변을 얻을 수 있는 장점이 있는 반면 답변 정리가 어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 </a:t>
            </a:r>
            <a:r>
              <a:rPr lang="ko-KR" altLang="en-US" sz="1300" dirty="0" err="1"/>
              <a:t>렵다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(2) </a:t>
            </a:r>
            <a:r>
              <a:rPr lang="ko-KR" altLang="en-US" sz="1300" dirty="0" err="1"/>
              <a:t>일문일답법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   </a:t>
            </a:r>
            <a:r>
              <a:rPr lang="en-US" altLang="ko-KR" sz="1300" dirty="0"/>
              <a:t>- </a:t>
            </a:r>
            <a:r>
              <a:rPr lang="ko-KR" altLang="en-US" sz="1300" dirty="0"/>
              <a:t>문제점을 명확히 할 수 있는 장점이 있는 반면 질문 이외의 정보를 얻기가 어렵고</a:t>
            </a:r>
            <a:r>
              <a:rPr lang="en-US" altLang="ko-KR" sz="1300" dirty="0"/>
              <a:t>, </a:t>
            </a:r>
            <a:r>
              <a:rPr lang="ko-KR" altLang="en-US" sz="1300" dirty="0"/>
              <a:t>질문자의 암시</a:t>
            </a:r>
            <a:r>
              <a:rPr lang="en-US" altLang="ko-KR" sz="1300" dirty="0"/>
              <a:t>·</a:t>
            </a:r>
            <a:r>
              <a:rPr lang="ko-KR" altLang="en-US" sz="1300" dirty="0"/>
              <a:t>유도의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</a:t>
            </a:r>
            <a:r>
              <a:rPr lang="ko-KR" altLang="en-US" sz="1300" dirty="0"/>
              <a:t>염려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2) </a:t>
            </a:r>
            <a:r>
              <a:rPr lang="ko-KR" altLang="en-US" sz="1300" dirty="0">
                <a:solidFill>
                  <a:srgbClr val="FF0000"/>
                </a:solidFill>
              </a:rPr>
              <a:t>자유응답법과 </a:t>
            </a:r>
            <a:r>
              <a:rPr lang="ko-KR" altLang="en-US" sz="1300" dirty="0" err="1">
                <a:solidFill>
                  <a:srgbClr val="FF0000"/>
                </a:solidFill>
              </a:rPr>
              <a:t>선택응답법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    (1) </a:t>
            </a:r>
            <a:r>
              <a:rPr lang="ko-KR" altLang="en-US" sz="1300" dirty="0" err="1"/>
              <a:t>자유응답법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   </a:t>
            </a:r>
            <a:r>
              <a:rPr lang="en-US" altLang="ko-KR" sz="1300" dirty="0"/>
              <a:t>- </a:t>
            </a:r>
            <a:r>
              <a:rPr lang="ko-KR" altLang="en-US" sz="1300" dirty="0"/>
              <a:t>얘기치 않은 중요한 자료를 얻을 수 있고</a:t>
            </a:r>
            <a:r>
              <a:rPr lang="en-US" altLang="ko-KR" sz="1300" dirty="0"/>
              <a:t>, </a:t>
            </a:r>
            <a:r>
              <a:rPr lang="ko-KR" altLang="en-US" sz="1300" dirty="0"/>
              <a:t>부정확한 진술을 할 위험이 적으며</a:t>
            </a:r>
            <a:r>
              <a:rPr lang="en-US" altLang="ko-KR" sz="1300" dirty="0"/>
              <a:t>, </a:t>
            </a:r>
            <a:r>
              <a:rPr lang="ko-KR" altLang="en-US" sz="1300" dirty="0"/>
              <a:t>내용의 진실도가 높고</a:t>
            </a:r>
            <a:r>
              <a:rPr lang="en-US" altLang="ko-KR" sz="1300" dirty="0"/>
              <a:t>, </a:t>
            </a:r>
            <a:r>
              <a:rPr lang="ko-KR" altLang="en-US" sz="1300" dirty="0"/>
              <a:t>암시</a:t>
            </a:r>
            <a:r>
              <a:rPr lang="en-US" altLang="ko-KR" sz="1300" dirty="0"/>
              <a:t>·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  </a:t>
            </a:r>
            <a:r>
              <a:rPr lang="ko-KR" altLang="en-US" sz="1300" dirty="0"/>
              <a:t>유도가 적으나</a:t>
            </a:r>
            <a:r>
              <a:rPr lang="en-US" altLang="ko-KR" sz="1300" dirty="0"/>
              <a:t>, </a:t>
            </a:r>
            <a:r>
              <a:rPr lang="ko-KR" altLang="en-US" sz="1300" dirty="0"/>
              <a:t>시간</a:t>
            </a:r>
            <a:r>
              <a:rPr lang="en-US" altLang="ko-KR" sz="1300" dirty="0"/>
              <a:t> </a:t>
            </a:r>
            <a:r>
              <a:rPr lang="ko-KR" altLang="en-US" sz="1300" dirty="0"/>
              <a:t>낭비나 중요사항이 빠질 염려 </a:t>
            </a:r>
          </a:p>
          <a:p>
            <a:pPr marL="0" indent="0" fontAlgn="base">
              <a:buNone/>
            </a:pPr>
            <a:r>
              <a:rPr lang="en-US" altLang="ko-KR" sz="1300" dirty="0"/>
              <a:t>      (2) </a:t>
            </a:r>
            <a:r>
              <a:rPr lang="ko-KR" altLang="en-US" sz="1300" dirty="0" err="1"/>
              <a:t>선택응답법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    - </a:t>
            </a:r>
            <a:r>
              <a:rPr lang="ko-KR" altLang="en-US" sz="1300" dirty="0"/>
              <a:t>미리 준비한 몇 개의 답변 중에서 하나를 선택해서 답변하게 하는 방법</a:t>
            </a:r>
          </a:p>
          <a:p>
            <a:pPr marL="0" indent="0" fontAlgn="base">
              <a:buNone/>
            </a:pPr>
            <a:r>
              <a:rPr lang="en-US" altLang="ko-KR" sz="1300" dirty="0"/>
              <a:t>        - </a:t>
            </a:r>
            <a:r>
              <a:rPr lang="ko-KR" altLang="en-US" sz="1300" dirty="0"/>
              <a:t>시간절약과 중요한 점을 놓치지 않으나</a:t>
            </a:r>
            <a:r>
              <a:rPr lang="en-US" altLang="ko-KR" sz="1300" dirty="0"/>
              <a:t>, </a:t>
            </a:r>
            <a:r>
              <a:rPr lang="ko-KR" altLang="en-US" sz="1300" dirty="0"/>
              <a:t>암시</a:t>
            </a:r>
            <a:r>
              <a:rPr lang="en-US" altLang="ko-KR" sz="1300" dirty="0"/>
              <a:t>·</a:t>
            </a:r>
            <a:r>
              <a:rPr lang="ko-KR" altLang="en-US" sz="1300" dirty="0"/>
              <a:t>유도의 염려가 있고</a:t>
            </a:r>
            <a:r>
              <a:rPr lang="en-US" altLang="ko-KR" sz="1300" dirty="0"/>
              <a:t>, </a:t>
            </a:r>
            <a:r>
              <a:rPr lang="ko-KR" altLang="en-US" sz="1300" dirty="0"/>
              <a:t>수사관이 알고 있는 사항 외의 다른 사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</a:t>
            </a:r>
            <a:r>
              <a:rPr lang="ko-KR" altLang="en-US" sz="1300" dirty="0"/>
              <a:t>항에 대하여는 정보를 입수할 수 없다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탐문수사</a:t>
            </a:r>
          </a:p>
        </p:txBody>
      </p:sp>
    </p:spTree>
    <p:extLst>
      <p:ext uri="{BB962C8B-B14F-4D97-AF65-F5344CB8AC3E}">
        <p14:creationId xmlns:p14="http://schemas.microsoft.com/office/powerpoint/2010/main" val="4149145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82453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3) </a:t>
            </a:r>
            <a:r>
              <a:rPr lang="ko-KR" altLang="en-US" sz="1300" dirty="0">
                <a:solidFill>
                  <a:srgbClr val="FF0000"/>
                </a:solidFill>
              </a:rPr>
              <a:t>부정문과 긍정문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   (1) </a:t>
            </a:r>
            <a:r>
              <a:rPr lang="ko-KR" altLang="en-US" sz="1300" dirty="0"/>
              <a:t>부정문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 - </a:t>
            </a:r>
            <a:r>
              <a:rPr lang="ko-KR" altLang="en-US" sz="1300" dirty="0"/>
              <a:t>부정어를 가지고 질문하는 것으로 ‘</a:t>
            </a:r>
            <a:r>
              <a:rPr lang="en-US" altLang="ko-KR" sz="1300" dirty="0"/>
              <a:t>A</a:t>
            </a:r>
            <a:r>
              <a:rPr lang="ko-KR" altLang="en-US" sz="1300" dirty="0"/>
              <a:t>는 범인이 아니겠지요</a:t>
            </a:r>
            <a:r>
              <a:rPr lang="en-US" altLang="ko-KR" sz="1300" dirty="0"/>
              <a:t>?’</a:t>
            </a:r>
            <a:r>
              <a:rPr lang="ko-KR" altLang="en-US" sz="1300" dirty="0"/>
              <a:t>라는 형태의 질문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- </a:t>
            </a:r>
            <a:r>
              <a:rPr lang="ko-KR" altLang="en-US" sz="1300" dirty="0"/>
              <a:t>정답을 얻기가 매우 어려울 뿐 아니라 암시</a:t>
            </a:r>
            <a:r>
              <a:rPr lang="en-US" altLang="ko-KR" sz="1300" dirty="0"/>
              <a:t>·</a:t>
            </a:r>
            <a:r>
              <a:rPr lang="ko-KR" altLang="en-US" sz="1300" dirty="0"/>
              <a:t>유도의 염려</a:t>
            </a:r>
          </a:p>
          <a:p>
            <a:pPr marL="0" indent="0" fontAlgn="base">
              <a:buNone/>
            </a:pPr>
            <a:r>
              <a:rPr lang="en-US" altLang="ko-KR" sz="1300" dirty="0"/>
              <a:t>      </a:t>
            </a:r>
          </a:p>
          <a:p>
            <a:pPr marL="0" indent="0" fontAlgn="base">
              <a:buNone/>
            </a:pPr>
            <a:r>
              <a:rPr lang="en-US" altLang="ko-KR" sz="1300" dirty="0"/>
              <a:t>      (2) </a:t>
            </a:r>
            <a:r>
              <a:rPr lang="ko-KR" altLang="en-US" sz="1300" dirty="0"/>
              <a:t>긍정문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- ‘A</a:t>
            </a:r>
            <a:r>
              <a:rPr lang="ko-KR" altLang="en-US" sz="1300" dirty="0"/>
              <a:t>가 범인이 맞지요</a:t>
            </a:r>
            <a:r>
              <a:rPr lang="en-US" altLang="ko-KR" sz="1300" dirty="0"/>
              <a:t>?’</a:t>
            </a:r>
            <a:r>
              <a:rPr lang="ko-KR" altLang="en-US" sz="1300" dirty="0"/>
              <a:t>라는 형태의 질문</a:t>
            </a:r>
          </a:p>
          <a:p>
            <a:pPr marL="0" indent="0" fontAlgn="base">
              <a:buNone/>
            </a:pPr>
            <a:r>
              <a:rPr lang="en-US" altLang="ko-KR" sz="1300" dirty="0"/>
              <a:t>        - </a:t>
            </a:r>
            <a:r>
              <a:rPr lang="ko-KR" altLang="en-US" sz="1300" dirty="0"/>
              <a:t>정답을 얻기가 매우 어려울 뿐 아니라 암시</a:t>
            </a:r>
            <a:r>
              <a:rPr lang="en-US" altLang="ko-KR" sz="1300" dirty="0"/>
              <a:t>·</a:t>
            </a:r>
            <a:r>
              <a:rPr lang="ko-KR" altLang="en-US" sz="1300" dirty="0"/>
              <a:t>유도의 염려</a:t>
            </a:r>
          </a:p>
          <a:p>
            <a:pPr marL="0" indent="0" fontAlgn="base">
              <a:buNone/>
            </a:pPr>
            <a:endParaRPr lang="en-US" altLang="ko-KR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탐문수사</a:t>
            </a:r>
          </a:p>
        </p:txBody>
      </p:sp>
    </p:spTree>
    <p:extLst>
      <p:ext uri="{BB962C8B-B14F-4D97-AF65-F5344CB8AC3E}">
        <p14:creationId xmlns:p14="http://schemas.microsoft.com/office/powerpoint/2010/main" val="2074666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600" b="1" dirty="0"/>
              <a:t>5. </a:t>
            </a:r>
            <a:r>
              <a:rPr lang="ko-KR" altLang="en-US" sz="1600" b="1" dirty="0"/>
              <a:t>탐문의 종결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상대자에게 감사의 태도를 표하여야 한다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탐문목적을 충분히 달성하지 못한 경우에는 다시 만날 장소와 시간 등 약 속</a:t>
            </a:r>
            <a:r>
              <a:rPr lang="en-US" altLang="ko-KR" sz="1400" dirty="0"/>
              <a:t>, </a:t>
            </a:r>
            <a:r>
              <a:rPr lang="ko-KR" altLang="en-US" sz="1400" dirty="0"/>
              <a:t>탐문에서 행한 진술들은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가능한 한 서로 비밀로 지킬 수 있도록 약속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600" b="1" dirty="0"/>
          </a:p>
          <a:p>
            <a:pPr marL="0" indent="0" fontAlgn="base">
              <a:buNone/>
            </a:pPr>
            <a:r>
              <a:rPr lang="en-US" altLang="ko-KR" sz="1600" b="1" dirty="0"/>
              <a:t>6. </a:t>
            </a:r>
            <a:r>
              <a:rPr lang="ko-KR" altLang="en-US" sz="1600" b="1" dirty="0"/>
              <a:t>탐문 후 조치요령</a:t>
            </a:r>
          </a:p>
          <a:p>
            <a:pPr marL="0" indent="0" fontAlgn="base">
              <a:buNone/>
            </a:pPr>
            <a:r>
              <a:rPr lang="en-US" altLang="ko-KR" sz="1400" dirty="0"/>
              <a:t>    1) </a:t>
            </a:r>
            <a:r>
              <a:rPr lang="ko-KR" altLang="en-US" sz="1400" dirty="0"/>
              <a:t>탐문내용의 보고</a:t>
            </a:r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- </a:t>
            </a:r>
            <a:r>
              <a:rPr lang="ko-KR" altLang="en-US" sz="1400" dirty="0"/>
              <a:t>중요하게 생각되지 않는 자료라고 하더라도 다른 자료와 정보를 종합해서 검토하게 되면 새로운 중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요한 자료가 될 수 있음</a:t>
            </a:r>
          </a:p>
          <a:p>
            <a:pPr marL="0" indent="0" fontAlgn="base">
              <a:buNone/>
            </a:pPr>
            <a:r>
              <a:rPr lang="en-US" altLang="ko-KR" sz="1400" dirty="0"/>
              <a:t>    2) </a:t>
            </a:r>
            <a:r>
              <a:rPr lang="ko-KR" altLang="en-US" sz="1400" dirty="0"/>
              <a:t>진술의 확보</a:t>
            </a:r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- </a:t>
            </a:r>
            <a:r>
              <a:rPr lang="ko-KR" altLang="en-US" sz="1400" dirty="0"/>
              <a:t>공판에서 증거자료로 활용하고자 할 때는 먼저 그것을 기록으로 남기는 일</a:t>
            </a:r>
            <a:r>
              <a:rPr lang="en-US" altLang="ko-KR" sz="1400" dirty="0"/>
              <a:t>. </a:t>
            </a:r>
            <a:r>
              <a:rPr lang="ko-KR" altLang="en-US" sz="1400" dirty="0"/>
              <a:t>즉 증인의 경우에는 진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 err="1"/>
              <a:t>술조서를</a:t>
            </a:r>
            <a:r>
              <a:rPr lang="en-US" altLang="ko-KR" sz="1400" dirty="0"/>
              <a:t>, </a:t>
            </a:r>
            <a:r>
              <a:rPr lang="ko-KR" altLang="en-US" sz="1400" dirty="0"/>
              <a:t>물건이나 명암의 상황 등을 필요한 때에 검증이나 실황조사를 통하여 조서화 하는 작업이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필요 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3) </a:t>
            </a:r>
            <a:r>
              <a:rPr lang="ko-KR" altLang="en-US" sz="1400" dirty="0"/>
              <a:t>정보제공자의 보호</a:t>
            </a:r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- </a:t>
            </a:r>
            <a:r>
              <a:rPr lang="ko-KR" altLang="en-US" sz="1400" dirty="0"/>
              <a:t>특히</a:t>
            </a:r>
            <a:r>
              <a:rPr lang="en-US" altLang="ko-KR" sz="1400" dirty="0"/>
              <a:t>, </a:t>
            </a:r>
            <a:r>
              <a:rPr lang="ko-KR" altLang="en-US" sz="1400" dirty="0"/>
              <a:t>조직폭력범죄 등에 대해서는 피해자나 관계자의 보호에 각별히 유의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탐문수사</a:t>
            </a:r>
          </a:p>
        </p:txBody>
      </p:sp>
    </p:spTree>
    <p:extLst>
      <p:ext uri="{BB962C8B-B14F-4D97-AF65-F5344CB8AC3E}">
        <p14:creationId xmlns:p14="http://schemas.microsoft.com/office/powerpoint/2010/main" val="966692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600" b="1" dirty="0"/>
              <a:t>1. </a:t>
            </a:r>
            <a:r>
              <a:rPr lang="ko-KR" altLang="en-US" sz="1600" b="1" dirty="0"/>
              <a:t>의 의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미행</a:t>
            </a:r>
            <a:r>
              <a:rPr lang="ko-KR" altLang="en-US" sz="1400" dirty="0"/>
              <a:t> </a:t>
            </a:r>
            <a:r>
              <a:rPr lang="en-US" altLang="ko-KR" sz="1400" dirty="0"/>
              <a:t>:  </a:t>
            </a:r>
            <a:r>
              <a:rPr lang="ko-KR" altLang="en-US" sz="1400" dirty="0"/>
              <a:t>증거 및 수사자료의 수집 또는 범인의 체포</a:t>
            </a:r>
            <a:r>
              <a:rPr lang="en-US" altLang="ko-KR" sz="1400" dirty="0"/>
              <a:t>·</a:t>
            </a:r>
            <a:r>
              <a:rPr lang="ko-KR" altLang="en-US" sz="1400" dirty="0"/>
              <a:t>발견을 위하여 용의자</a:t>
            </a:r>
            <a:r>
              <a:rPr lang="en-US" altLang="ko-KR" sz="1400" dirty="0"/>
              <a:t>, </a:t>
            </a:r>
            <a:r>
              <a:rPr lang="ko-KR" altLang="en-US" sz="1400" dirty="0"/>
              <a:t>우범자 등을 상대로 감지 당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   </a:t>
            </a:r>
            <a:r>
              <a:rPr lang="ko-KR" altLang="en-US" sz="1400" dirty="0"/>
              <a:t>하지 않으면서 추적</a:t>
            </a:r>
            <a:r>
              <a:rPr lang="en-US" altLang="ko-KR" sz="1400" dirty="0"/>
              <a:t>, </a:t>
            </a:r>
            <a:r>
              <a:rPr lang="ko-KR" altLang="en-US" sz="1400" dirty="0"/>
              <a:t>감시하는 것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잠복감시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일정한 장소 또는 특정지역에서 계속적으로 은신하여 비밀리에 감시 하는 것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7030A0"/>
                </a:solidFill>
              </a:rPr>
              <a:t>공통점</a:t>
            </a:r>
            <a:r>
              <a:rPr lang="ko-KR" altLang="en-US" sz="1400" dirty="0"/>
              <a:t> </a:t>
            </a:r>
            <a:r>
              <a:rPr lang="en-US" altLang="ko-KR" sz="1400" dirty="0"/>
              <a:t>:  </a:t>
            </a:r>
            <a:r>
              <a:rPr lang="ko-KR" altLang="en-US" sz="1400" dirty="0"/>
              <a:t>범인을 체포</a:t>
            </a:r>
            <a:r>
              <a:rPr lang="en-US" altLang="ko-KR" sz="1400" dirty="0"/>
              <a:t>, </a:t>
            </a:r>
            <a:r>
              <a:rPr lang="ko-KR" altLang="en-US" sz="1400" dirty="0"/>
              <a:t>용의자 발견</a:t>
            </a:r>
            <a:r>
              <a:rPr lang="en-US" altLang="ko-KR" sz="1400" dirty="0"/>
              <a:t>, </a:t>
            </a:r>
            <a:r>
              <a:rPr lang="ko-KR" altLang="en-US" sz="1400" dirty="0"/>
              <a:t>용의자의 언동과 동정을 파악</a:t>
            </a:r>
            <a:r>
              <a:rPr lang="en-US" altLang="ko-KR" sz="1400" dirty="0"/>
              <a:t>, </a:t>
            </a:r>
            <a:r>
              <a:rPr lang="ko-KR" altLang="en-US" sz="1400" dirty="0"/>
              <a:t>장물이동 사실 확인</a:t>
            </a:r>
            <a:r>
              <a:rPr lang="en-US" altLang="ko-KR" sz="1400" dirty="0"/>
              <a:t>, </a:t>
            </a:r>
            <a:r>
              <a:rPr lang="ko-KR" altLang="en-US" sz="1400" dirty="0"/>
              <a:t>공범자 파악</a:t>
            </a:r>
            <a:r>
              <a:rPr lang="en-US" altLang="ko-KR" sz="1400" dirty="0"/>
              <a:t>, 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            </a:t>
            </a:r>
            <a:r>
              <a:rPr lang="ko-KR" altLang="en-US" sz="1400" dirty="0"/>
              <a:t>현행범 검거</a:t>
            </a:r>
            <a:r>
              <a:rPr lang="en-US" altLang="ko-KR" sz="1400" dirty="0"/>
              <a:t>, </a:t>
            </a:r>
            <a:r>
              <a:rPr lang="ko-KR" altLang="en-US" sz="1400" dirty="0"/>
              <a:t>정보의 신뢰도를 내사 또는 확인을 목적으로 함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다만  </a:t>
            </a:r>
            <a:r>
              <a:rPr lang="ko-KR" altLang="en-US" sz="1400" dirty="0">
                <a:solidFill>
                  <a:srgbClr val="FF0000"/>
                </a:solidFill>
              </a:rPr>
              <a:t>미행이 그 대상을 사람으로 한정</a:t>
            </a:r>
            <a:r>
              <a:rPr lang="ko-KR" altLang="en-US" sz="1400" dirty="0"/>
              <a:t>함에 비하여 잠복감시는 사람</a:t>
            </a:r>
            <a:r>
              <a:rPr lang="en-US" altLang="ko-KR" sz="1400" dirty="0"/>
              <a:t>, </a:t>
            </a:r>
            <a:r>
              <a:rPr lang="ko-KR" altLang="en-US" sz="1400" dirty="0"/>
              <a:t>기타 사건에 관계가 있다고 인정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되는 자의 </a:t>
            </a:r>
            <a:r>
              <a:rPr lang="ko-KR" altLang="en-US" sz="1400" dirty="0" err="1"/>
              <a:t>배회처를</a:t>
            </a:r>
            <a:r>
              <a:rPr lang="ko-KR" altLang="en-US" sz="1400" dirty="0"/>
              <a:t> 포함</a:t>
            </a:r>
          </a:p>
          <a:p>
            <a:pPr marL="0" indent="0" fontAlgn="base">
              <a:buNone/>
            </a:pPr>
            <a:endParaRPr lang="en-US" altLang="ko-KR" sz="14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미행</a:t>
            </a:r>
            <a:r>
              <a:rPr lang="en-US" altLang="ko-KR" sz="3200" dirty="0"/>
              <a:t>, </a:t>
            </a:r>
            <a:r>
              <a:rPr lang="ko-KR" altLang="en-US" sz="3200" dirty="0"/>
              <a:t>잠복감시</a:t>
            </a:r>
          </a:p>
        </p:txBody>
      </p:sp>
    </p:spTree>
    <p:extLst>
      <p:ext uri="{BB962C8B-B14F-4D97-AF65-F5344CB8AC3E}">
        <p14:creationId xmlns:p14="http://schemas.microsoft.com/office/powerpoint/2010/main" val="3218698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600" b="1" dirty="0"/>
              <a:t>2. </a:t>
            </a:r>
            <a:r>
              <a:rPr lang="ko-KR" altLang="en-US" sz="1600" b="1" dirty="0"/>
              <a:t>미행</a:t>
            </a:r>
            <a:r>
              <a:rPr lang="en-US" altLang="ko-KR" sz="1600" b="1" dirty="0"/>
              <a:t>·</a:t>
            </a:r>
            <a:r>
              <a:rPr lang="ko-KR" altLang="en-US" sz="1600" b="1" dirty="0"/>
              <a:t>잠복감시의 종류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1) </a:t>
            </a:r>
            <a:r>
              <a:rPr lang="ko-KR" altLang="en-US" sz="1400" dirty="0"/>
              <a:t>미 행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수단에 따라 </a:t>
            </a:r>
            <a:r>
              <a:rPr lang="ko-KR" altLang="en-US" sz="1400" u="sng" dirty="0">
                <a:solidFill>
                  <a:srgbClr val="FF0000"/>
                </a:solidFill>
              </a:rPr>
              <a:t>도보미행과 자동차미행</a:t>
            </a:r>
            <a:r>
              <a:rPr lang="ko-KR" altLang="en-US" sz="1400" dirty="0"/>
              <a:t>으로 구분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 err="1"/>
              <a:t>미행원의</a:t>
            </a:r>
            <a:r>
              <a:rPr lang="ko-KR" altLang="en-US" sz="1400" dirty="0"/>
              <a:t> 수에 따라 </a:t>
            </a:r>
            <a:r>
              <a:rPr lang="ko-KR" altLang="en-US" sz="1400" u="sng" dirty="0">
                <a:solidFill>
                  <a:srgbClr val="FF0000"/>
                </a:solidFill>
              </a:rPr>
              <a:t>단독미행과 공동미행</a:t>
            </a:r>
            <a:r>
              <a:rPr lang="ko-KR" altLang="en-US" sz="1400" dirty="0"/>
              <a:t>으로 구분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2) </a:t>
            </a:r>
            <a:r>
              <a:rPr lang="ko-KR" altLang="en-US" sz="1400" dirty="0"/>
              <a:t>잠복감시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u="sng" dirty="0">
                <a:solidFill>
                  <a:srgbClr val="FF0000"/>
                </a:solidFill>
              </a:rPr>
              <a:t>외부잠복감시</a:t>
            </a:r>
            <a:r>
              <a:rPr lang="en-US" altLang="ko-KR" sz="1400" u="sng" dirty="0">
                <a:solidFill>
                  <a:srgbClr val="FF0000"/>
                </a:solidFill>
              </a:rPr>
              <a:t>(</a:t>
            </a:r>
            <a:r>
              <a:rPr lang="ko-KR" altLang="en-US" sz="1400" u="sng" dirty="0">
                <a:solidFill>
                  <a:srgbClr val="FF0000"/>
                </a:solidFill>
              </a:rPr>
              <a:t>원칙</a:t>
            </a:r>
            <a:r>
              <a:rPr lang="en-US" altLang="ko-KR" sz="1400" u="sng" dirty="0">
                <a:solidFill>
                  <a:srgbClr val="FF0000"/>
                </a:solidFill>
              </a:rPr>
              <a:t>)</a:t>
            </a:r>
            <a:r>
              <a:rPr lang="en-US" altLang="ko-KR" sz="1400" u="sng" dirty="0"/>
              <a:t> :  </a:t>
            </a:r>
            <a:r>
              <a:rPr lang="ko-KR" altLang="en-US" sz="1400" dirty="0"/>
              <a:t>원거리잠복감시와 근거리잠복감시</a:t>
            </a:r>
            <a:r>
              <a:rPr lang="en-US" altLang="ko-KR" sz="1400" dirty="0"/>
              <a:t>, </a:t>
            </a:r>
            <a:r>
              <a:rPr lang="ko-KR" altLang="en-US" sz="1400" dirty="0"/>
              <a:t>잠복감시방법이 고정되어 있는가 여부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                                    </a:t>
            </a:r>
            <a:r>
              <a:rPr lang="ko-KR" altLang="en-US" sz="1400" dirty="0"/>
              <a:t>에 따라 고정잠복감시와 유동잠복감시로 구분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u="sng" dirty="0">
                <a:solidFill>
                  <a:srgbClr val="FF0000"/>
                </a:solidFill>
              </a:rPr>
              <a:t>내부잠복감시</a:t>
            </a:r>
            <a:r>
              <a:rPr lang="en-US" altLang="ko-KR" sz="1400" u="sng" dirty="0">
                <a:solidFill>
                  <a:srgbClr val="FF0000"/>
                </a:solidFill>
              </a:rPr>
              <a:t>(</a:t>
            </a:r>
            <a:r>
              <a:rPr lang="ko-KR" altLang="en-US" sz="1400" u="sng" dirty="0">
                <a:solidFill>
                  <a:srgbClr val="FF0000"/>
                </a:solidFill>
              </a:rPr>
              <a:t>예외</a:t>
            </a:r>
            <a:r>
              <a:rPr lang="en-US" altLang="ko-KR" sz="1400" u="sng" dirty="0">
                <a:solidFill>
                  <a:srgbClr val="FF0000"/>
                </a:solidFill>
              </a:rPr>
              <a:t>) </a:t>
            </a:r>
            <a:r>
              <a:rPr lang="en-US" altLang="ko-KR" sz="1400" u="sng" dirty="0"/>
              <a:t>: </a:t>
            </a:r>
            <a:r>
              <a:rPr lang="ko-KR" altLang="en-US" sz="1400" u="sng" dirty="0"/>
              <a:t>수사상 부득이한 경우에만 실시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유인잠복감시 </a:t>
            </a:r>
            <a:r>
              <a:rPr lang="en-US" altLang="ko-KR" sz="1400" dirty="0"/>
              <a:t>:  </a:t>
            </a:r>
            <a:r>
              <a:rPr lang="ko-KR" altLang="en-US" sz="1400" dirty="0"/>
              <a:t>범인을 체포하는 등의 경우에 가족이나 제</a:t>
            </a:r>
            <a:r>
              <a:rPr lang="en-US" altLang="ko-KR" sz="1400" dirty="0"/>
              <a:t>3</a:t>
            </a:r>
            <a:r>
              <a:rPr lang="ko-KR" altLang="en-US" sz="1400" dirty="0"/>
              <a:t>자의 협력을 얻어서 어떤 용무를 핑계로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                         </a:t>
            </a:r>
            <a:r>
              <a:rPr lang="ko-KR" altLang="en-US" sz="1400" dirty="0"/>
              <a:t>범인을 잠복감시 장소로 꾀어내는 방법</a:t>
            </a:r>
          </a:p>
          <a:p>
            <a:pPr marL="0" indent="0" fontAlgn="base">
              <a:buNone/>
            </a:pPr>
            <a:endParaRPr lang="en-US" altLang="ko-KR" sz="14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미행</a:t>
            </a:r>
            <a:r>
              <a:rPr lang="en-US" altLang="ko-KR" sz="3200" dirty="0"/>
              <a:t>, </a:t>
            </a:r>
            <a:r>
              <a:rPr lang="ko-KR" altLang="en-US" sz="3200" dirty="0"/>
              <a:t>잠복감시</a:t>
            </a:r>
          </a:p>
        </p:txBody>
      </p:sp>
    </p:spTree>
    <p:extLst>
      <p:ext uri="{BB962C8B-B14F-4D97-AF65-F5344CB8AC3E}">
        <p14:creationId xmlns:p14="http://schemas.microsoft.com/office/powerpoint/2010/main" val="1479117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/>
              <a:t>3. </a:t>
            </a:r>
            <a:r>
              <a:rPr lang="ko-KR" altLang="en-US" sz="1400" b="1" dirty="0"/>
              <a:t>미행</a:t>
            </a:r>
            <a:r>
              <a:rPr lang="en-US" altLang="ko-KR" sz="1400" b="1" dirty="0"/>
              <a:t>·</a:t>
            </a:r>
            <a:r>
              <a:rPr lang="ko-KR" altLang="en-US" sz="1400" b="1" dirty="0"/>
              <a:t>잠복감시의 준비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1) </a:t>
            </a:r>
            <a:r>
              <a:rPr lang="ko-KR" altLang="en-US" sz="1200" dirty="0"/>
              <a:t>심적 대비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인내와 의지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관찰력과 집중력</a:t>
            </a:r>
            <a:r>
              <a:rPr lang="en-US" altLang="ko-KR" sz="1200" dirty="0"/>
              <a:t>, </a:t>
            </a:r>
            <a:r>
              <a:rPr lang="ko-KR" altLang="en-US" sz="1200" dirty="0"/>
              <a:t>정확한 판단력</a:t>
            </a:r>
            <a:r>
              <a:rPr lang="en-US" altLang="ko-KR" sz="1200" dirty="0"/>
              <a:t>, </a:t>
            </a:r>
            <a:r>
              <a:rPr lang="ko-KR" altLang="en-US" sz="1200" dirty="0"/>
              <a:t>민첩한 </a:t>
            </a:r>
            <a:r>
              <a:rPr lang="ko-KR" altLang="en-US" sz="1200" dirty="0" err="1"/>
              <a:t>행동력</a:t>
            </a:r>
            <a:r>
              <a:rPr lang="en-US" altLang="ko-KR" sz="1200" dirty="0"/>
              <a:t>, </a:t>
            </a:r>
            <a:r>
              <a:rPr lang="ko-KR" altLang="en-US" sz="1200" dirty="0"/>
              <a:t>임기응변의 융통성 함양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평소 사람의 움직임 특히 착의</a:t>
            </a:r>
            <a:r>
              <a:rPr lang="en-US" altLang="ko-KR" sz="1200" dirty="0"/>
              <a:t>, </a:t>
            </a:r>
            <a:r>
              <a:rPr lang="ko-KR" altLang="en-US" sz="1200" dirty="0"/>
              <a:t>휴대품</a:t>
            </a:r>
            <a:r>
              <a:rPr lang="en-US" altLang="ko-KR" sz="1200" dirty="0"/>
              <a:t>, </a:t>
            </a:r>
            <a:r>
              <a:rPr lang="ko-KR" altLang="en-US" sz="1200" dirty="0"/>
              <a:t>행동 등을 주의 깊게 관찰하고 장소적 환경에 적합한 상태를 연구하는 등 미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</a:t>
            </a:r>
            <a:r>
              <a:rPr lang="ko-KR" altLang="en-US" sz="1200" dirty="0"/>
              <a:t>행과 잠복감시의 기술향상에 노력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2) </a:t>
            </a:r>
            <a:r>
              <a:rPr lang="ko-KR" altLang="en-US" sz="1200" dirty="0"/>
              <a:t>대상의 조사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대상인물의 특징 파악</a:t>
            </a:r>
            <a:r>
              <a:rPr lang="en-US" altLang="ko-KR" sz="1200" dirty="0"/>
              <a:t>, </a:t>
            </a:r>
            <a:r>
              <a:rPr lang="ko-KR" altLang="en-US" sz="1200" u="sng" dirty="0"/>
              <a:t>가능하면 사진을 입수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대상 가옥의 소유자</a:t>
            </a:r>
            <a:r>
              <a:rPr lang="en-US" altLang="ko-KR" sz="1200" dirty="0"/>
              <a:t>, </a:t>
            </a:r>
            <a:r>
              <a:rPr lang="ko-KR" altLang="en-US" sz="1200" dirty="0"/>
              <a:t>출입자</a:t>
            </a:r>
            <a:r>
              <a:rPr lang="en-US" altLang="ko-KR" sz="1200" dirty="0"/>
              <a:t>, </a:t>
            </a:r>
            <a:r>
              <a:rPr lang="ko-KR" altLang="en-US" sz="1200" dirty="0"/>
              <a:t>가옥의 구조</a:t>
            </a:r>
            <a:r>
              <a:rPr lang="en-US" altLang="ko-KR" sz="1200" dirty="0"/>
              <a:t>, </a:t>
            </a:r>
            <a:r>
              <a:rPr lang="ko-KR" altLang="en-US" sz="1200" dirty="0"/>
              <a:t>출입구의 상황 등에 대한 사전 조사 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3) </a:t>
            </a:r>
            <a:r>
              <a:rPr lang="ko-KR" altLang="en-US" sz="1200" dirty="0"/>
              <a:t>복장 및 변장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 err="1"/>
              <a:t>관급품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대여품</a:t>
            </a:r>
            <a:r>
              <a:rPr lang="en-US" altLang="ko-KR" sz="1200" dirty="0"/>
              <a:t>, </a:t>
            </a:r>
            <a:r>
              <a:rPr lang="ko-KR" altLang="en-US" sz="1200" dirty="0"/>
              <a:t>환경에 어울리지 않는 복장이나 변장은 피해야 하며 변장을 한 경우 변장 상황에 적합한 언어를 사용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하는 것에 주의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4) </a:t>
            </a:r>
            <a:r>
              <a:rPr lang="ko-KR" altLang="en-US" sz="1200" dirty="0" err="1"/>
              <a:t>수사비의</a:t>
            </a:r>
            <a:r>
              <a:rPr lang="ko-KR" altLang="en-US" sz="1200" dirty="0"/>
              <a:t> 준비</a:t>
            </a:r>
          </a:p>
          <a:p>
            <a:pPr marL="0" indent="0" fontAlgn="base">
              <a:buNone/>
            </a:pPr>
            <a:r>
              <a:rPr lang="en-US" altLang="ko-KR" sz="1200" dirty="0"/>
              <a:t> </a:t>
            </a:r>
          </a:p>
          <a:p>
            <a:pPr marL="0" indent="0" fontAlgn="base">
              <a:buNone/>
            </a:pPr>
            <a:r>
              <a:rPr lang="en-US" altLang="ko-KR" sz="1200" dirty="0"/>
              <a:t>   5) </a:t>
            </a:r>
            <a:r>
              <a:rPr lang="ko-KR" altLang="en-US" sz="1200" dirty="0"/>
              <a:t>메모지 준비</a:t>
            </a:r>
          </a:p>
          <a:p>
            <a:pPr marL="0" indent="0" fontAlgn="base">
              <a:buNone/>
            </a:pPr>
            <a:r>
              <a:rPr lang="ko-KR" altLang="en-US" sz="1200" dirty="0"/>
              <a:t>     </a:t>
            </a:r>
            <a:r>
              <a:rPr lang="en-US" altLang="ko-KR" sz="1200" dirty="0"/>
              <a:t>- </a:t>
            </a:r>
            <a:r>
              <a:rPr lang="ko-KR" altLang="en-US" sz="1200" dirty="0" err="1"/>
              <a:t>착수일시</a:t>
            </a:r>
            <a:r>
              <a:rPr lang="ko-KR" altLang="en-US" sz="1200" dirty="0"/>
              <a:t> </a:t>
            </a:r>
            <a:r>
              <a:rPr lang="en-US" altLang="ko-KR" sz="1200" dirty="0"/>
              <a:t>· </a:t>
            </a:r>
            <a:r>
              <a:rPr lang="ko-KR" altLang="en-US" sz="1200" dirty="0"/>
              <a:t>장소 </a:t>
            </a:r>
            <a:r>
              <a:rPr lang="en-US" altLang="ko-KR" sz="1200" dirty="0"/>
              <a:t>·</a:t>
            </a:r>
            <a:r>
              <a:rPr lang="ko-KR" altLang="en-US" sz="1200" dirty="0"/>
              <a:t>대상자의 행동 기타 참고가 될 만한 사항을 될 수 있는 대로 자세히 관찰 기억하고 메모함</a:t>
            </a: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미행</a:t>
            </a:r>
            <a:r>
              <a:rPr lang="en-US" altLang="ko-KR" sz="3200" dirty="0"/>
              <a:t>, </a:t>
            </a:r>
            <a:r>
              <a:rPr lang="ko-KR" altLang="en-US" sz="3200" dirty="0"/>
              <a:t>잠복감시</a:t>
            </a:r>
          </a:p>
        </p:txBody>
      </p:sp>
    </p:spTree>
    <p:extLst>
      <p:ext uri="{BB962C8B-B14F-4D97-AF65-F5344CB8AC3E}">
        <p14:creationId xmlns:p14="http://schemas.microsoft.com/office/powerpoint/2010/main" val="1868804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    6) </a:t>
            </a:r>
            <a:r>
              <a:rPr lang="ko-KR" altLang="en-US" sz="1200" dirty="0"/>
              <a:t>감지를 당한 경우에 대비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대상자가 눈치를 챈 경우 이를 확인하기 위하여 일부러 질문을 하거나 접촉을 시도하는 상황을 대비</a:t>
            </a:r>
            <a:r>
              <a:rPr lang="en-US" altLang="ko-KR" sz="1200" dirty="0"/>
              <a:t>, </a:t>
            </a:r>
            <a:r>
              <a:rPr lang="ko-KR" altLang="en-US" sz="1200" dirty="0"/>
              <a:t>자기의 신분</a:t>
            </a:r>
            <a:r>
              <a:rPr lang="en-US" altLang="ko-KR" sz="1200" dirty="0"/>
              <a:t>, </a:t>
            </a:r>
            <a:r>
              <a:rPr lang="ko-KR" altLang="en-US" sz="1200" dirty="0"/>
              <a:t>직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업</a:t>
            </a:r>
            <a:r>
              <a:rPr lang="en-US" altLang="ko-KR" sz="1200" dirty="0"/>
              <a:t>, </a:t>
            </a:r>
            <a:r>
              <a:rPr lang="ko-KR" altLang="en-US" sz="1200" dirty="0"/>
              <a:t>성명</a:t>
            </a:r>
            <a:r>
              <a:rPr lang="en-US" altLang="ko-KR" sz="1200" dirty="0"/>
              <a:t>, </a:t>
            </a:r>
            <a:r>
              <a:rPr lang="ko-KR" altLang="en-US" sz="1200" dirty="0"/>
              <a:t>용무 등의 구실을 미리 생각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7) </a:t>
            </a:r>
            <a:r>
              <a:rPr lang="ko-KR" altLang="en-US" sz="1200" dirty="0"/>
              <a:t>휴대장비 </a:t>
            </a:r>
          </a:p>
          <a:p>
            <a:pPr marL="0" indent="0" fontAlgn="base">
              <a:buNone/>
            </a:pPr>
            <a:r>
              <a:rPr lang="ko-KR" altLang="en-US" sz="1200" dirty="0"/>
              <a:t>     </a:t>
            </a:r>
            <a:r>
              <a:rPr lang="en-US" altLang="ko-KR" sz="1200" dirty="0"/>
              <a:t>- </a:t>
            </a:r>
            <a:r>
              <a:rPr lang="ko-KR" altLang="en-US" sz="1200" dirty="0"/>
              <a:t>호신용구</a:t>
            </a:r>
            <a:r>
              <a:rPr lang="en-US" altLang="ko-KR" sz="1200" dirty="0"/>
              <a:t>, </a:t>
            </a:r>
            <a:r>
              <a:rPr lang="ko-KR" altLang="en-US" sz="1200" dirty="0"/>
              <a:t>수갑</a:t>
            </a:r>
            <a:r>
              <a:rPr lang="en-US" altLang="ko-KR" sz="1200" dirty="0"/>
              <a:t>, </a:t>
            </a:r>
            <a:r>
              <a:rPr lang="ko-KR" altLang="en-US" sz="1200" dirty="0"/>
              <a:t>손전등</a:t>
            </a:r>
            <a:r>
              <a:rPr lang="en-US" altLang="ko-KR" sz="1200" dirty="0"/>
              <a:t>, </a:t>
            </a:r>
            <a:r>
              <a:rPr lang="ko-KR" altLang="en-US" sz="1200" dirty="0"/>
              <a:t>망원경</a:t>
            </a:r>
            <a:r>
              <a:rPr lang="en-US" altLang="ko-KR" sz="1200" dirty="0"/>
              <a:t>, </a:t>
            </a:r>
            <a:r>
              <a:rPr lang="ko-KR" altLang="en-US" sz="1200" dirty="0"/>
              <a:t>카메라</a:t>
            </a:r>
            <a:r>
              <a:rPr lang="en-US" altLang="ko-KR" sz="1200" dirty="0"/>
              <a:t>, </a:t>
            </a:r>
            <a:r>
              <a:rPr lang="ko-KR" altLang="en-US" sz="1200" dirty="0"/>
              <a:t>소형녹음기</a:t>
            </a:r>
            <a:r>
              <a:rPr lang="en-US" altLang="ko-KR" sz="1200" dirty="0"/>
              <a:t>, </a:t>
            </a:r>
            <a:r>
              <a:rPr lang="ko-KR" altLang="en-US" sz="1200" dirty="0"/>
              <a:t>무전기</a:t>
            </a:r>
            <a:r>
              <a:rPr lang="en-US" altLang="ko-KR" sz="1200" dirty="0"/>
              <a:t>, </a:t>
            </a:r>
            <a:r>
              <a:rPr lang="ko-KR" altLang="en-US" sz="1200" dirty="0"/>
              <a:t>휴대폰</a:t>
            </a:r>
            <a:r>
              <a:rPr lang="en-US" altLang="ko-KR" sz="1200" dirty="0"/>
              <a:t>, </a:t>
            </a:r>
            <a:r>
              <a:rPr lang="ko-KR" altLang="en-US" sz="1200" dirty="0"/>
              <a:t>무전 설비 된 자동차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수사비</a:t>
            </a:r>
            <a:r>
              <a:rPr lang="en-US" altLang="ko-KR" sz="1200" dirty="0"/>
              <a:t>, </a:t>
            </a:r>
            <a:r>
              <a:rPr lang="ko-KR" altLang="en-US" sz="1200" dirty="0"/>
              <a:t>메모용지 등을 사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전에 준비</a:t>
            </a:r>
          </a:p>
          <a:p>
            <a:pPr marL="0" indent="0" fontAlgn="base">
              <a:buNone/>
            </a:pPr>
            <a:endParaRPr lang="en-US" altLang="ko-KR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미행</a:t>
            </a:r>
            <a:r>
              <a:rPr lang="en-US" altLang="ko-KR" sz="3200" dirty="0"/>
              <a:t>, </a:t>
            </a:r>
            <a:r>
              <a:rPr lang="ko-KR" altLang="en-US" sz="3200" dirty="0"/>
              <a:t>잠복감시</a:t>
            </a:r>
          </a:p>
        </p:txBody>
      </p:sp>
    </p:spTree>
    <p:extLst>
      <p:ext uri="{BB962C8B-B14F-4D97-AF65-F5344CB8AC3E}">
        <p14:creationId xmlns:p14="http://schemas.microsoft.com/office/powerpoint/2010/main" val="3226708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/>
              <a:t>4. </a:t>
            </a:r>
            <a:r>
              <a:rPr lang="ko-KR" altLang="en-US" sz="1400" b="1" dirty="0"/>
              <a:t>미행의 방법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b="1" dirty="0"/>
              <a:t>1) </a:t>
            </a:r>
            <a:r>
              <a:rPr lang="ko-KR" altLang="en-US" sz="1200" b="1" dirty="0"/>
              <a:t>도보 미행의 방법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(1) </a:t>
            </a:r>
            <a:r>
              <a:rPr lang="ko-KR" altLang="en-US" sz="1200" dirty="0"/>
              <a:t>적당한 거리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대상자와의 거리는 일반적으로 </a:t>
            </a:r>
            <a:r>
              <a:rPr lang="en-US" altLang="ko-KR" sz="1200" u="sng" dirty="0">
                <a:solidFill>
                  <a:srgbClr val="FF0000"/>
                </a:solidFill>
              </a:rPr>
              <a:t>20</a:t>
            </a:r>
            <a:r>
              <a:rPr lang="ko-KR" altLang="en-US" sz="1200" u="sng" dirty="0">
                <a:solidFill>
                  <a:srgbClr val="FF0000"/>
                </a:solidFill>
              </a:rPr>
              <a:t>미터 내지 </a:t>
            </a:r>
            <a:r>
              <a:rPr lang="en-US" altLang="ko-KR" sz="1200" u="sng" dirty="0">
                <a:solidFill>
                  <a:srgbClr val="FF0000"/>
                </a:solidFill>
              </a:rPr>
              <a:t>50</a:t>
            </a:r>
            <a:r>
              <a:rPr lang="ko-KR" altLang="en-US" sz="1200" u="sng" dirty="0">
                <a:solidFill>
                  <a:srgbClr val="FF0000"/>
                </a:solidFill>
              </a:rPr>
              <a:t>미터 가량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r>
              <a:rPr lang="ko-KR" altLang="en-US" sz="1200" u="sng" dirty="0"/>
              <a:t>후방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(2) </a:t>
            </a:r>
            <a:r>
              <a:rPr lang="ko-KR" altLang="en-US" sz="1200" dirty="0"/>
              <a:t>보행속도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대상자와 같은 정도가 좋다</a:t>
            </a:r>
            <a:r>
              <a:rPr lang="en-US" altLang="ko-KR" sz="1200" dirty="0"/>
              <a:t>. </a:t>
            </a:r>
            <a:r>
              <a:rPr lang="ko-KR" altLang="en-US" sz="1200" dirty="0"/>
              <a:t>상황에 따라 변화 가능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(3) </a:t>
            </a:r>
            <a:r>
              <a:rPr lang="ko-KR" altLang="en-US" sz="1200" dirty="0"/>
              <a:t>시선방향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미행 중에는 대상자와 시선이 마주치지 않도록 주의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대상자의 눈의 위치보다 낮은 곳에 시선을 두고 미행을 하는 것이 </a:t>
            </a:r>
            <a:r>
              <a:rPr lang="ko-KR" altLang="en-US" sz="1200" dirty="0" err="1"/>
              <a:t>바람직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(4) </a:t>
            </a:r>
            <a:r>
              <a:rPr lang="ko-KR" altLang="en-US" sz="1200" dirty="0"/>
              <a:t>지형지물 이용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(5) </a:t>
            </a:r>
            <a:r>
              <a:rPr lang="ko-KR" altLang="en-US" sz="1200" dirty="0"/>
              <a:t>건물의 ‘모퉁이 길’ 도는 요령</a:t>
            </a:r>
          </a:p>
          <a:p>
            <a:pPr marL="0" indent="0" fontAlgn="base">
              <a:buNone/>
            </a:pPr>
            <a:r>
              <a:rPr lang="ko-KR" altLang="en-US" sz="1200" dirty="0"/>
              <a:t>     </a:t>
            </a:r>
            <a:r>
              <a:rPr lang="en-US" altLang="ko-KR" sz="1200" dirty="0"/>
              <a:t>- </a:t>
            </a:r>
            <a:r>
              <a:rPr lang="ko-KR" altLang="en-US" sz="1200" dirty="0"/>
              <a:t>상대방이 건물 모퉁이에 숨어 있거나 혹은 공격을 가하기 위하여 숨는 경우가 있기 때문에 건물의 모퉁이 길을 돌아간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때에는 보폭을 넓혀서 신중히 접근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(6) </a:t>
            </a:r>
            <a:r>
              <a:rPr lang="ko-KR" altLang="en-US" sz="1200" dirty="0"/>
              <a:t>열차 </a:t>
            </a:r>
            <a:r>
              <a:rPr lang="en-US" altLang="ko-KR" sz="1200" dirty="0"/>
              <a:t>· </a:t>
            </a:r>
            <a:r>
              <a:rPr lang="ko-KR" altLang="en-US" sz="1200" dirty="0"/>
              <a:t>버스 등을 이용할 경우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사전 행선지 파악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대상자 보다 나중에 승</a:t>
            </a:r>
            <a:r>
              <a:rPr lang="en-US" altLang="ko-KR" sz="1200" dirty="0"/>
              <a:t>. </a:t>
            </a:r>
            <a:r>
              <a:rPr lang="ko-KR" altLang="en-US" sz="1200" dirty="0"/>
              <a:t>하차</a:t>
            </a:r>
            <a:r>
              <a:rPr lang="en-US" altLang="ko-KR" sz="1200" dirty="0"/>
              <a:t>, </a:t>
            </a:r>
            <a:r>
              <a:rPr lang="ko-KR" altLang="en-US" sz="1200" dirty="0"/>
              <a:t>택시를 이용하는 경우 미리 기사의 협조</a:t>
            </a:r>
          </a:p>
          <a:p>
            <a:pPr marL="0" indent="0" fontAlgn="base">
              <a:buNone/>
            </a:pPr>
            <a:endParaRPr lang="en-US" altLang="ko-KR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미행</a:t>
            </a:r>
            <a:r>
              <a:rPr lang="en-US" altLang="ko-KR" sz="3200" dirty="0"/>
              <a:t>, </a:t>
            </a:r>
            <a:r>
              <a:rPr lang="ko-KR" altLang="en-US" sz="3200" dirty="0"/>
              <a:t>잠복감시</a:t>
            </a:r>
          </a:p>
        </p:txBody>
      </p:sp>
    </p:spTree>
    <p:extLst>
      <p:ext uri="{BB962C8B-B14F-4D97-AF65-F5344CB8AC3E}">
        <p14:creationId xmlns:p14="http://schemas.microsoft.com/office/powerpoint/2010/main" val="1799172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    (7) </a:t>
            </a:r>
            <a:r>
              <a:rPr lang="ko-KR" altLang="en-US" sz="1200" dirty="0"/>
              <a:t>엘리베이터를 이용한 경우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(8) </a:t>
            </a:r>
            <a:r>
              <a:rPr lang="ko-KR" altLang="en-US" sz="1200" dirty="0"/>
              <a:t>극장에 입장할 경우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대상자보다 한발 앞서서 입장하여 내부의 적당한 위치를 선점하여 감시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좌석은 대상자의 뒤쪽이나 옆쪽 등 감시하기 쉬운 자리를 택하는 것이 좋다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(9) </a:t>
            </a:r>
            <a:r>
              <a:rPr lang="ko-KR" altLang="en-US" sz="1200" dirty="0"/>
              <a:t>상점 등에 들어갔을 경우</a:t>
            </a:r>
          </a:p>
          <a:p>
            <a:pPr marL="0" indent="0" fontAlgn="base">
              <a:buNone/>
            </a:pPr>
            <a:r>
              <a:rPr lang="ko-KR" altLang="en-US" sz="1200" dirty="0"/>
              <a:t>       </a:t>
            </a:r>
            <a:r>
              <a:rPr lang="en-US" altLang="ko-KR" sz="1200" dirty="0"/>
              <a:t>- </a:t>
            </a:r>
            <a:r>
              <a:rPr lang="ko-KR" altLang="en-US" sz="1200" dirty="0"/>
              <a:t>대상자가 식당에서 음식을 주문하면 </a:t>
            </a:r>
            <a:r>
              <a:rPr lang="ko-KR" altLang="en-US" sz="1200" dirty="0" err="1"/>
              <a:t>미행자도</a:t>
            </a:r>
            <a:r>
              <a:rPr lang="ko-KR" altLang="en-US" sz="1200" dirty="0"/>
              <a:t> 음식을 주문하여 같이 식사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(10) </a:t>
            </a:r>
            <a:r>
              <a:rPr lang="ko-KR" altLang="en-US" sz="1200" dirty="0"/>
              <a:t>타인과 대화할 경우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 err="1"/>
              <a:t>단독미행시</a:t>
            </a:r>
            <a:r>
              <a:rPr lang="en-US" altLang="ko-KR" sz="1200" dirty="0"/>
              <a:t>: </a:t>
            </a:r>
            <a:r>
              <a:rPr lang="ko-KR" altLang="en-US" sz="1200" dirty="0"/>
              <a:t>보행인으로 위장하여 주위를 천천히 지나가면서 그 대화 청취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 err="1"/>
              <a:t>공동미행시</a:t>
            </a:r>
            <a:r>
              <a:rPr lang="en-US" altLang="ko-KR" sz="1200" dirty="0"/>
              <a:t>: </a:t>
            </a:r>
            <a:r>
              <a:rPr lang="ko-KR" altLang="en-US" sz="1200" dirty="0"/>
              <a:t>상대자를 멀리까지 미행하여 불심검문 등으로 수사자료 수집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(11) </a:t>
            </a:r>
            <a:r>
              <a:rPr lang="ko-KR" altLang="en-US" sz="1200" dirty="0"/>
              <a:t>일정한 지역을 배회할 경우</a:t>
            </a:r>
          </a:p>
          <a:p>
            <a:pPr marL="0" indent="0" fontAlgn="base">
              <a:buNone/>
            </a:pPr>
            <a:r>
              <a:rPr lang="ko-KR" altLang="en-US" sz="1200" dirty="0"/>
              <a:t>       </a:t>
            </a:r>
            <a:r>
              <a:rPr lang="en-US" altLang="ko-KR" sz="1200" dirty="0"/>
              <a:t>- </a:t>
            </a:r>
            <a:r>
              <a:rPr lang="ko-KR" altLang="en-US" sz="1200" dirty="0"/>
              <a:t>될 수 있는 한 많은 </a:t>
            </a:r>
            <a:r>
              <a:rPr lang="ko-KR" altLang="en-US" sz="1200" dirty="0" err="1"/>
              <a:t>미행원이</a:t>
            </a:r>
            <a:r>
              <a:rPr lang="ko-KR" altLang="en-US" sz="1200" dirty="0"/>
              <a:t> 적당한 방법으로 감시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(12) </a:t>
            </a:r>
            <a:r>
              <a:rPr lang="ko-KR" altLang="en-US" sz="1200" dirty="0"/>
              <a:t>대상자가 시비를 걸어 온 경우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미리 생각해 두었던 응답요령으로 자연스러운 태도로 응대할 수 있도록 준비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대상자가 미행을 감지하였을 가능성이 높으므로 </a:t>
            </a:r>
            <a:r>
              <a:rPr lang="ko-KR" altLang="en-US" sz="1200" dirty="0" err="1"/>
              <a:t>미행원</a:t>
            </a:r>
            <a:r>
              <a:rPr lang="ko-KR" altLang="en-US" sz="1200" dirty="0"/>
              <a:t> 교체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공동미행의 경우</a:t>
            </a:r>
            <a:r>
              <a:rPr lang="en-US" altLang="ko-KR" sz="1200" dirty="0"/>
              <a:t>, </a:t>
            </a:r>
            <a:r>
              <a:rPr lang="ko-KR" altLang="en-US" sz="1200" dirty="0"/>
              <a:t>다른 </a:t>
            </a:r>
            <a:r>
              <a:rPr lang="ko-KR" altLang="en-US" sz="1200" dirty="0" err="1"/>
              <a:t>미행원은</a:t>
            </a:r>
            <a:r>
              <a:rPr lang="ko-KR" altLang="en-US" sz="1200" dirty="0"/>
              <a:t> 접근하지 말고 대상자에게 감지 당하지 않게 계속 감시</a:t>
            </a: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(13) </a:t>
            </a:r>
            <a:r>
              <a:rPr lang="ko-KR" altLang="en-US" sz="1200" dirty="0"/>
              <a:t>대상자를 놓쳐버린 경우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대상자의 목적지를 사전에 파악하고 있는 때</a:t>
            </a:r>
            <a:r>
              <a:rPr lang="en-US" altLang="ko-KR" sz="1200" dirty="0"/>
              <a:t>: </a:t>
            </a:r>
            <a:r>
              <a:rPr lang="ko-KR" altLang="en-US" sz="1200" dirty="0"/>
              <a:t>신속히 잠복감시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u="sng" dirty="0">
                <a:solidFill>
                  <a:srgbClr val="FF0000"/>
                </a:solidFill>
              </a:rPr>
              <a:t>대상자의 목적지가 파악이 되지 않은 때 </a:t>
            </a:r>
            <a:r>
              <a:rPr lang="en-US" altLang="ko-KR" sz="1200" u="sng" dirty="0">
                <a:solidFill>
                  <a:srgbClr val="FF0000"/>
                </a:solidFill>
              </a:rPr>
              <a:t>: </a:t>
            </a:r>
            <a:r>
              <a:rPr lang="ko-KR" altLang="en-US" sz="1200" u="sng" dirty="0">
                <a:solidFill>
                  <a:srgbClr val="FF0000"/>
                </a:solidFill>
              </a:rPr>
              <a:t>놓쳐버린 그 부근</a:t>
            </a:r>
            <a:r>
              <a:rPr lang="en-US" altLang="ko-KR" sz="1200" u="sng" dirty="0"/>
              <a:t>, </a:t>
            </a:r>
            <a:r>
              <a:rPr lang="ko-KR" altLang="en-US" sz="1200" dirty="0"/>
              <a:t>교통기관의 승</a:t>
            </a:r>
            <a:r>
              <a:rPr lang="en-US" altLang="ko-KR" sz="1200" dirty="0"/>
              <a:t>· </a:t>
            </a:r>
            <a:r>
              <a:rPr lang="ko-KR" altLang="en-US" sz="1200" dirty="0" err="1"/>
              <a:t>하차역</a:t>
            </a:r>
            <a:r>
              <a:rPr lang="ko-KR" altLang="en-US" sz="1200" dirty="0"/>
              <a:t> 또는 대상자의 주소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배회처</a:t>
            </a:r>
            <a:r>
              <a:rPr lang="ko-KR" altLang="en-US" sz="1200" dirty="0"/>
              <a:t> 등에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서 잠복감시</a:t>
            </a:r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미행</a:t>
            </a:r>
            <a:r>
              <a:rPr lang="en-US" altLang="ko-KR" sz="3200" dirty="0"/>
              <a:t>, </a:t>
            </a:r>
            <a:r>
              <a:rPr lang="ko-KR" altLang="en-US" sz="3200" dirty="0"/>
              <a:t>잠복감시</a:t>
            </a:r>
          </a:p>
        </p:txBody>
      </p:sp>
    </p:spTree>
    <p:extLst>
      <p:ext uri="{BB962C8B-B14F-4D97-AF65-F5344CB8AC3E}">
        <p14:creationId xmlns:p14="http://schemas.microsoft.com/office/powerpoint/2010/main" val="626022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b="1" dirty="0"/>
              <a:t> 2) </a:t>
            </a:r>
            <a:r>
              <a:rPr lang="ko-KR" altLang="en-US" sz="1200" b="1" dirty="0"/>
              <a:t>자동차 미행의 방법</a:t>
            </a:r>
            <a:endParaRPr lang="en-US" altLang="ko-KR" sz="1200" b="1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자동차미행은 무전기가 탑재된 </a:t>
            </a:r>
            <a:r>
              <a:rPr lang="en-US" altLang="ko-KR" sz="1200" dirty="0"/>
              <a:t>2</a:t>
            </a:r>
            <a:r>
              <a:rPr lang="ko-KR" altLang="en-US" sz="1200" dirty="0"/>
              <a:t>대 이상의 자동차로 하고 서로 연결을 취하면서 도중에 적절하게 미행위치를 </a:t>
            </a:r>
            <a:r>
              <a:rPr lang="ko-KR" altLang="en-US" sz="1200" dirty="0" err="1"/>
              <a:t>교대하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여 미행하는 것이 효과적</a:t>
            </a: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교외나 시골과 같이 교통량이 적은 곳</a:t>
            </a:r>
            <a:r>
              <a:rPr lang="en-US" altLang="ko-KR" sz="1200" dirty="0"/>
              <a:t>: </a:t>
            </a:r>
            <a:r>
              <a:rPr lang="ko-KR" altLang="en-US" sz="1200" dirty="0"/>
              <a:t>충분한 거리를 유지</a:t>
            </a: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시가지에 접근하거나 커브지점</a:t>
            </a:r>
            <a:r>
              <a:rPr lang="en-US" altLang="ko-KR" sz="1200" dirty="0"/>
              <a:t>: </a:t>
            </a:r>
            <a:r>
              <a:rPr lang="ko-KR" altLang="en-US" sz="1200" dirty="0"/>
              <a:t>될 수 있는 한 거리를 좁혀서 미행</a:t>
            </a: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도심지와 같이 교통량이 많은 경우</a:t>
            </a:r>
            <a:r>
              <a:rPr lang="en-US" altLang="ko-KR" sz="1200" dirty="0"/>
              <a:t>, </a:t>
            </a:r>
            <a:r>
              <a:rPr lang="ko-KR" altLang="en-US" sz="1200" dirty="0"/>
              <a:t>교차로</a:t>
            </a:r>
            <a:r>
              <a:rPr lang="en-US" altLang="ko-KR" sz="1200" dirty="0"/>
              <a:t>. </a:t>
            </a:r>
            <a:r>
              <a:rPr lang="ko-KR" altLang="en-US" sz="1200" dirty="0"/>
              <a:t>신호기가 있는 장소나 횡단보도가 있는 곳에서는 근접하여 미행</a:t>
            </a:r>
          </a:p>
          <a:p>
            <a:pPr marL="0" indent="0" fontAlgn="base">
              <a:buNone/>
            </a:pPr>
            <a:endParaRPr lang="en-US" altLang="ko-KR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미행</a:t>
            </a:r>
            <a:r>
              <a:rPr lang="en-US" altLang="ko-KR" sz="3200" dirty="0"/>
              <a:t>, </a:t>
            </a:r>
            <a:r>
              <a:rPr lang="ko-KR" altLang="en-US" sz="3200" dirty="0"/>
              <a:t>잠복감시</a:t>
            </a:r>
          </a:p>
        </p:txBody>
      </p:sp>
    </p:spTree>
    <p:extLst>
      <p:ext uri="{BB962C8B-B14F-4D97-AF65-F5344CB8AC3E}">
        <p14:creationId xmlns:p14="http://schemas.microsoft.com/office/powerpoint/2010/main" val="1839499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/>
              <a:t> 6. </a:t>
            </a:r>
            <a:r>
              <a:rPr lang="ko-KR" altLang="en-US" sz="1400" b="1" dirty="0"/>
              <a:t>잠복감시의 방법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1) </a:t>
            </a:r>
            <a:r>
              <a:rPr lang="ko-KR" altLang="en-US" sz="1200" dirty="0"/>
              <a:t>잠복감시 대상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 </a:t>
            </a:r>
            <a:r>
              <a:rPr lang="ko-KR" altLang="en-US" sz="1200" dirty="0"/>
              <a:t>범인 또는 용의자 기타 사건에 관계에 있다고 생각되는 자의 </a:t>
            </a:r>
            <a:r>
              <a:rPr lang="ko-KR" altLang="en-US" sz="1200" dirty="0" err="1"/>
              <a:t>배회처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-  </a:t>
            </a:r>
            <a:r>
              <a:rPr lang="ko-KR" altLang="en-US" sz="1200" dirty="0"/>
              <a:t>용의자 가족</a:t>
            </a:r>
            <a:r>
              <a:rPr lang="en-US" altLang="ko-KR" sz="1200" dirty="0"/>
              <a:t>·</a:t>
            </a:r>
            <a:r>
              <a:rPr lang="ko-KR" altLang="en-US" sz="1200" dirty="0"/>
              <a:t>친척</a:t>
            </a:r>
            <a:r>
              <a:rPr lang="en-US" altLang="ko-KR" sz="1200" dirty="0"/>
              <a:t>, </a:t>
            </a:r>
            <a:r>
              <a:rPr lang="ko-KR" altLang="en-US" sz="1200" dirty="0"/>
              <a:t>정부</a:t>
            </a:r>
            <a:r>
              <a:rPr lang="en-US" altLang="ko-KR" sz="1200" dirty="0"/>
              <a:t>(</a:t>
            </a:r>
            <a:r>
              <a:rPr lang="ko-KR" altLang="en-US" sz="1200" dirty="0"/>
              <a:t>情婦</a:t>
            </a:r>
            <a:r>
              <a:rPr lang="en-US" altLang="ko-KR" sz="1200" dirty="0"/>
              <a:t>/</a:t>
            </a:r>
            <a:r>
              <a:rPr lang="ko-KR" altLang="en-US" sz="1200" dirty="0"/>
              <a:t>情夫</a:t>
            </a:r>
            <a:r>
              <a:rPr lang="en-US" altLang="ko-KR" sz="1200" dirty="0"/>
              <a:t>), </a:t>
            </a:r>
            <a:r>
              <a:rPr lang="ko-KR" altLang="en-US" sz="1200" dirty="0"/>
              <a:t>공범자</a:t>
            </a:r>
            <a:r>
              <a:rPr lang="en-US" altLang="ko-KR" sz="1200" dirty="0"/>
              <a:t>, </a:t>
            </a:r>
            <a:r>
              <a:rPr lang="ko-KR" altLang="en-US" sz="1200" dirty="0"/>
              <a:t>친지 등의 집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전당포</a:t>
            </a:r>
            <a:r>
              <a:rPr lang="en-US" altLang="ko-KR" sz="1200" dirty="0"/>
              <a:t>, </a:t>
            </a:r>
            <a:r>
              <a:rPr lang="ko-KR" altLang="en-US" sz="1200" dirty="0"/>
              <a:t>고물상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사금융업자</a:t>
            </a:r>
            <a:r>
              <a:rPr lang="ko-KR" altLang="en-US" sz="1200" dirty="0"/>
              <a:t> 등의 사무실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2) </a:t>
            </a:r>
            <a:r>
              <a:rPr lang="ko-KR" altLang="en-US" sz="1200" dirty="0"/>
              <a:t>외부잠복감시의 방법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사전에 잠복감시의 장소를 답사하여 적절한 장소를 선정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가옥에 출입구가 여러 개인 경우</a:t>
            </a:r>
            <a:r>
              <a:rPr lang="en-US" altLang="ko-KR" sz="1200" dirty="0"/>
              <a:t>: </a:t>
            </a:r>
            <a:r>
              <a:rPr lang="ko-KR" altLang="en-US" sz="1200" dirty="0"/>
              <a:t>각 출입구마다 잠복</a:t>
            </a:r>
            <a:r>
              <a:rPr lang="en-US" altLang="ko-KR" sz="1200" dirty="0"/>
              <a:t>, </a:t>
            </a:r>
            <a:r>
              <a:rPr lang="ko-KR" altLang="en-US" sz="1200" dirty="0"/>
              <a:t>반드시 </a:t>
            </a:r>
            <a:r>
              <a:rPr lang="en-US" altLang="ko-KR" sz="1200" dirty="0"/>
              <a:t>1</a:t>
            </a:r>
            <a:r>
              <a:rPr lang="ko-KR" altLang="en-US" sz="1200" dirty="0"/>
              <a:t>장소에 </a:t>
            </a:r>
            <a:r>
              <a:rPr lang="en-US" altLang="ko-KR" sz="1200" dirty="0"/>
              <a:t>2</a:t>
            </a:r>
            <a:r>
              <a:rPr lang="ko-KR" altLang="en-US" sz="1200" dirty="0"/>
              <a:t>명 이상의 감시원을 배치하여 감시에 틈이 생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기지 않도록 주의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3) </a:t>
            </a:r>
            <a:r>
              <a:rPr lang="ko-KR" altLang="en-US" sz="1200" dirty="0"/>
              <a:t>내부잠복감시의 방법</a:t>
            </a:r>
          </a:p>
          <a:p>
            <a:pPr marL="0" indent="0" fontAlgn="base">
              <a:buNone/>
            </a:pPr>
            <a:r>
              <a:rPr lang="ko-KR" altLang="en-US" sz="1200" dirty="0"/>
              <a:t>     </a:t>
            </a:r>
            <a:r>
              <a:rPr lang="en-US" altLang="ko-KR" sz="1200" dirty="0"/>
              <a:t>- </a:t>
            </a:r>
            <a:r>
              <a:rPr lang="ko-KR" altLang="en-US" sz="1200" dirty="0"/>
              <a:t>수사상 꼭 필요한 경우 범인을 체포하는 경우에만 실시</a:t>
            </a:r>
          </a:p>
          <a:p>
            <a:pPr marL="0" indent="0" fontAlgn="base">
              <a:buNone/>
            </a:pPr>
            <a:endParaRPr lang="en-US" altLang="ko-KR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미행</a:t>
            </a:r>
            <a:r>
              <a:rPr lang="en-US" altLang="ko-KR" sz="3200" dirty="0"/>
              <a:t>, </a:t>
            </a:r>
            <a:r>
              <a:rPr lang="ko-KR" altLang="en-US" sz="3200" dirty="0"/>
              <a:t>잠복감시</a:t>
            </a:r>
          </a:p>
        </p:txBody>
      </p:sp>
    </p:spTree>
    <p:extLst>
      <p:ext uri="{BB962C8B-B14F-4D97-AF65-F5344CB8AC3E}">
        <p14:creationId xmlns:p14="http://schemas.microsoft.com/office/powerpoint/2010/main" val="23048924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의 의</a:t>
            </a:r>
          </a:p>
          <a:p>
            <a:pPr marL="0" indent="0" fontAlgn="base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범인과 피해자의 관계 또는 범인의 </a:t>
            </a:r>
            <a:r>
              <a:rPr lang="ko-KR" altLang="en-US" sz="1200" dirty="0" err="1"/>
              <a:t>범행지</a:t>
            </a:r>
            <a:r>
              <a:rPr lang="ko-KR" altLang="en-US" sz="1200" dirty="0"/>
              <a:t> 및 그 주변 지역에 존재하는 사정이나 관계 등을 기초로 수사 진행하는 방법</a:t>
            </a:r>
          </a:p>
          <a:p>
            <a:pPr marL="0" indent="0" fontAlgn="base">
              <a:buNone/>
            </a:pPr>
            <a:r>
              <a:rPr lang="en-US" altLang="ko-KR" sz="1200" dirty="0"/>
              <a:t>   - </a:t>
            </a:r>
            <a:r>
              <a:rPr lang="ko-KR" altLang="en-US" sz="1200" dirty="0" err="1">
                <a:solidFill>
                  <a:srgbClr val="FF0000"/>
                </a:solidFill>
              </a:rPr>
              <a:t>연고감</a:t>
            </a:r>
            <a:r>
              <a:rPr lang="ko-KR" altLang="en-US" sz="1200" dirty="0">
                <a:solidFill>
                  <a:srgbClr val="FF0000"/>
                </a:solidFill>
              </a:rPr>
              <a:t> 수사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  : </a:t>
            </a:r>
            <a:r>
              <a:rPr lang="ko-KR" altLang="en-US" sz="1200" dirty="0"/>
              <a:t>범인이 피해자나 피해가옥의 사정을 알고 이를 이용하여 범죄를 실행했다고 판단이 되는 경우 수사를 진행하는 방법</a:t>
            </a:r>
          </a:p>
          <a:p>
            <a:pPr marL="0" indent="0" fontAlgn="base">
              <a:buNone/>
            </a:pPr>
            <a:r>
              <a:rPr lang="en-US" altLang="ko-KR" sz="1200" dirty="0"/>
              <a:t>   - </a:t>
            </a:r>
            <a:r>
              <a:rPr lang="ko-KR" altLang="en-US" sz="1200" dirty="0" err="1">
                <a:solidFill>
                  <a:srgbClr val="FF0000"/>
                </a:solidFill>
              </a:rPr>
              <a:t>지리감</a:t>
            </a:r>
            <a:r>
              <a:rPr lang="ko-KR" altLang="en-US" sz="1200" dirty="0">
                <a:solidFill>
                  <a:srgbClr val="FF0000"/>
                </a:solidFill>
              </a:rPr>
              <a:t> 수사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  : </a:t>
            </a:r>
            <a:r>
              <a:rPr lang="ko-KR" altLang="en-US" sz="1200" dirty="0" err="1"/>
              <a:t>범행지</a:t>
            </a:r>
            <a:r>
              <a:rPr lang="ko-KR" altLang="en-US" sz="1200" dirty="0"/>
              <a:t> 주변 지리를 잘 알고 범행을 했다고 판단이 되는 경우 </a:t>
            </a:r>
            <a:r>
              <a:rPr lang="ko-KR" altLang="en-US" sz="1200" dirty="0" err="1"/>
              <a:t>범행지</a:t>
            </a:r>
            <a:r>
              <a:rPr lang="ko-KR" altLang="en-US" sz="1200" dirty="0"/>
              <a:t> 주변 지리에 익숙한 자를 대상으로 수사를 진행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하는 방법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400" b="1" dirty="0"/>
              <a:t>2. </a:t>
            </a:r>
            <a:r>
              <a:rPr lang="ko-KR" altLang="en-US" sz="1400" b="1" dirty="0"/>
              <a:t>종 류</a:t>
            </a:r>
          </a:p>
          <a:p>
            <a:pPr marL="0" indent="0" fontAlgn="base">
              <a:buNone/>
            </a:pPr>
            <a:r>
              <a:rPr lang="en-US" altLang="ko-KR" sz="1200" dirty="0"/>
              <a:t>   1) </a:t>
            </a:r>
            <a:r>
              <a:rPr lang="ko-KR" altLang="en-US" sz="1200" dirty="0" err="1"/>
              <a:t>연고감과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지리감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</a:t>
            </a:r>
            <a:r>
              <a:rPr lang="en-US" altLang="ko-KR" sz="1200" dirty="0"/>
              <a:t>- </a:t>
            </a:r>
            <a:r>
              <a:rPr lang="ko-KR" altLang="en-US" sz="1200" u="sng" dirty="0" err="1">
                <a:solidFill>
                  <a:srgbClr val="FF0000"/>
                </a:solidFill>
              </a:rPr>
              <a:t>연고감이란</a:t>
            </a:r>
            <a:r>
              <a:rPr lang="ko-KR" altLang="en-US" sz="1200" u="sng" dirty="0">
                <a:solidFill>
                  <a:srgbClr val="FF0000"/>
                </a:solidFill>
              </a:rPr>
              <a:t> 범인과 피해자</a:t>
            </a:r>
            <a:r>
              <a:rPr lang="en-US" altLang="ko-KR" sz="1200" u="sng" dirty="0">
                <a:solidFill>
                  <a:srgbClr val="FF0000"/>
                </a:solidFill>
              </a:rPr>
              <a:t>·</a:t>
            </a:r>
            <a:r>
              <a:rPr lang="ko-KR" altLang="en-US" sz="1200" u="sng" dirty="0">
                <a:solidFill>
                  <a:srgbClr val="FF0000"/>
                </a:solidFill>
              </a:rPr>
              <a:t>피해자의 가족</a:t>
            </a:r>
            <a:r>
              <a:rPr lang="en-US" altLang="ko-KR" sz="1200" u="sng" dirty="0">
                <a:solidFill>
                  <a:srgbClr val="FF0000"/>
                </a:solidFill>
              </a:rPr>
              <a:t>, </a:t>
            </a:r>
            <a:r>
              <a:rPr lang="ko-KR" altLang="en-US" sz="1200" u="sng" dirty="0">
                <a:solidFill>
                  <a:srgbClr val="FF0000"/>
                </a:solidFill>
              </a:rPr>
              <a:t>피해가옥과의 관계를 말하며</a:t>
            </a:r>
            <a:r>
              <a:rPr lang="en-US" altLang="ko-KR" sz="1200" u="sng" dirty="0">
                <a:solidFill>
                  <a:srgbClr val="FF0000"/>
                </a:solidFill>
              </a:rPr>
              <a:t>, </a:t>
            </a:r>
            <a:r>
              <a:rPr lang="ko-KR" altLang="en-US" sz="1200" u="sng" dirty="0" err="1">
                <a:solidFill>
                  <a:srgbClr val="FF0000"/>
                </a:solidFill>
              </a:rPr>
              <a:t>지리감이란</a:t>
            </a:r>
            <a:r>
              <a:rPr lang="ko-KR" altLang="en-US" sz="1200" u="sng" dirty="0">
                <a:solidFill>
                  <a:srgbClr val="FF0000"/>
                </a:solidFill>
              </a:rPr>
              <a:t> 범인과 </a:t>
            </a:r>
            <a:r>
              <a:rPr lang="ko-KR" altLang="en-US" sz="1200" u="sng" dirty="0" err="1">
                <a:solidFill>
                  <a:srgbClr val="FF0000"/>
                </a:solidFill>
              </a:rPr>
              <a:t>범행지</a:t>
            </a:r>
            <a:r>
              <a:rPr lang="ko-KR" altLang="en-US" sz="1200" u="sng" dirty="0">
                <a:solidFill>
                  <a:srgbClr val="FF0000"/>
                </a:solidFill>
              </a:rPr>
              <a:t> 및 그  주변지역과</a:t>
            </a:r>
            <a:endParaRPr lang="en-US" altLang="ko-KR" sz="1200" u="sng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</a:t>
            </a:r>
            <a:r>
              <a:rPr lang="ko-KR" altLang="en-US" sz="1200" u="sng" dirty="0">
                <a:solidFill>
                  <a:srgbClr val="FF0000"/>
                </a:solidFill>
              </a:rPr>
              <a:t>의 관계</a:t>
            </a:r>
            <a:r>
              <a:rPr lang="ko-KR" altLang="en-US" sz="1200" dirty="0"/>
              <a:t>를 말한다</a:t>
            </a:r>
            <a:r>
              <a:rPr lang="en-US" altLang="ko-KR" sz="1200" dirty="0"/>
              <a:t>. 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2) </a:t>
            </a:r>
            <a:r>
              <a:rPr lang="ko-KR" altLang="en-US" sz="1200" dirty="0" err="1"/>
              <a:t>농감과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박감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</a:t>
            </a:r>
            <a:r>
              <a:rPr lang="en-US" altLang="ko-KR" sz="1200" dirty="0"/>
              <a:t>- </a:t>
            </a:r>
            <a:r>
              <a:rPr lang="ko-KR" altLang="en-US" sz="1200" dirty="0" err="1">
                <a:solidFill>
                  <a:srgbClr val="FF0000"/>
                </a:solidFill>
              </a:rPr>
              <a:t>농감이란</a:t>
            </a:r>
            <a:r>
              <a:rPr lang="ko-KR" altLang="en-US" sz="1200" dirty="0">
                <a:solidFill>
                  <a:srgbClr val="FF0000"/>
                </a:solidFill>
              </a:rPr>
              <a:t> 범인과 피해자와의 관계가 밀접한 경우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 err="1">
                <a:solidFill>
                  <a:srgbClr val="FF0000"/>
                </a:solidFill>
              </a:rPr>
              <a:t>박감이란</a:t>
            </a:r>
            <a:r>
              <a:rPr lang="ko-KR" altLang="en-US" sz="1200" dirty="0">
                <a:solidFill>
                  <a:srgbClr val="FF0000"/>
                </a:solidFill>
              </a:rPr>
              <a:t> 범인과 피해자와의 관계가 희박한 경우</a:t>
            </a:r>
          </a:p>
          <a:p>
            <a:pPr fontAlgn="base"/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3) </a:t>
            </a:r>
            <a:r>
              <a:rPr lang="ko-KR" altLang="en-US" sz="1200" dirty="0" err="1"/>
              <a:t>직접감과</a:t>
            </a:r>
            <a:r>
              <a:rPr lang="ko-KR" altLang="en-US" sz="1200" dirty="0"/>
              <a:t> </a:t>
            </a:r>
            <a:r>
              <a:rPr lang="ko-KR" altLang="en-US" sz="1200" dirty="0" err="1"/>
              <a:t>간접감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 err="1"/>
              <a:t>직접감</a:t>
            </a:r>
            <a:r>
              <a:rPr lang="ko-KR" altLang="en-US" sz="1200" dirty="0"/>
              <a:t> </a:t>
            </a:r>
            <a:r>
              <a:rPr lang="en-US" altLang="ko-KR" sz="1200" dirty="0"/>
              <a:t>: </a:t>
            </a:r>
            <a:r>
              <a:rPr lang="ko-KR" altLang="en-US" sz="1200" dirty="0"/>
              <a:t>범인과 직접적인 관련이 있는 경우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 err="1"/>
              <a:t>간접감</a:t>
            </a:r>
            <a:r>
              <a:rPr lang="ko-KR" altLang="en-US" sz="1200" dirty="0"/>
              <a:t> </a:t>
            </a:r>
            <a:r>
              <a:rPr lang="en-US" altLang="ko-KR" sz="1200" dirty="0"/>
              <a:t>: </a:t>
            </a:r>
            <a:r>
              <a:rPr lang="ko-KR" altLang="en-US" sz="1200" dirty="0"/>
              <a:t>범인이 타인으로부터 들어 알고 있는 지식을 가지고 범행한 경우의 관계</a:t>
            </a:r>
          </a:p>
          <a:p>
            <a:pPr marL="0" indent="0" fontAlgn="base">
              <a:buNone/>
            </a:pPr>
            <a:endParaRPr lang="en-US" altLang="ko-KR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감별수사</a:t>
            </a:r>
          </a:p>
        </p:txBody>
      </p:sp>
    </p:spTree>
    <p:extLst>
      <p:ext uri="{BB962C8B-B14F-4D97-AF65-F5344CB8AC3E}">
        <p14:creationId xmlns:p14="http://schemas.microsoft.com/office/powerpoint/2010/main" val="3568730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/>
              <a:t>3. </a:t>
            </a:r>
            <a:r>
              <a:rPr lang="ko-KR" altLang="en-US" sz="1400" b="1" dirty="0"/>
              <a:t>감별수사의 가치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1) </a:t>
            </a:r>
            <a:r>
              <a:rPr lang="ko-KR" altLang="en-US" sz="1200" dirty="0">
                <a:solidFill>
                  <a:srgbClr val="FF0000"/>
                </a:solidFill>
              </a:rPr>
              <a:t>수사방침의 기초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 err="1"/>
              <a:t>감수사는</a:t>
            </a:r>
            <a:r>
              <a:rPr lang="ko-KR" altLang="en-US" sz="1200" dirty="0"/>
              <a:t> 기초수사의 일환으로 수사방향의 설정과도 밀접한 연관성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u="sng" dirty="0" err="1">
                <a:solidFill>
                  <a:srgbClr val="FF0000"/>
                </a:solidFill>
              </a:rPr>
              <a:t>연고감</a:t>
            </a:r>
            <a:r>
              <a:rPr lang="en-US" altLang="ko-KR" sz="1200" u="sng" dirty="0">
                <a:solidFill>
                  <a:srgbClr val="FF0000"/>
                </a:solidFill>
              </a:rPr>
              <a:t>, </a:t>
            </a:r>
            <a:r>
              <a:rPr lang="ko-KR" altLang="en-US" sz="1200" u="sng" dirty="0" err="1">
                <a:solidFill>
                  <a:srgbClr val="FF0000"/>
                </a:solidFill>
              </a:rPr>
              <a:t>지리감</a:t>
            </a:r>
            <a:r>
              <a:rPr lang="ko-KR" altLang="en-US" sz="1200" u="sng" dirty="0">
                <a:solidFill>
                  <a:srgbClr val="FF0000"/>
                </a:solidFill>
              </a:rPr>
              <a:t> 유무에 따라 수사의 방향이 설정되고 수사의 범위는 축소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2) </a:t>
            </a:r>
            <a:r>
              <a:rPr lang="ko-KR" altLang="en-US" sz="1200" dirty="0">
                <a:solidFill>
                  <a:srgbClr val="FF0000"/>
                </a:solidFill>
              </a:rPr>
              <a:t>용의자 판단자료</a:t>
            </a:r>
          </a:p>
          <a:p>
            <a:pPr marL="0" indent="0" fontAlgn="base">
              <a:buNone/>
            </a:pPr>
            <a:r>
              <a:rPr lang="ko-KR" altLang="en-US" sz="1200" dirty="0"/>
              <a:t>     </a:t>
            </a:r>
            <a:r>
              <a:rPr lang="en-US" altLang="ko-KR" sz="1200" dirty="0"/>
              <a:t>- </a:t>
            </a:r>
            <a:r>
              <a:rPr lang="ko-KR" altLang="en-US" sz="1200" dirty="0"/>
              <a:t>예컨대 변사체가 빌딩 내 하수처리장에서 발견이 되었고</a:t>
            </a:r>
            <a:r>
              <a:rPr lang="en-US" altLang="ko-KR" sz="1200" dirty="0"/>
              <a:t>, </a:t>
            </a:r>
            <a:r>
              <a:rPr lang="ko-KR" altLang="en-US" sz="1200" dirty="0"/>
              <a:t>이 하수처리장은 건 물의 경비와 하수처리업체 직원 외에는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들어갈 수 없는 곳이라면 범인은 빌딩 내부 구조를 잘 알고 있는 </a:t>
            </a:r>
            <a:r>
              <a:rPr lang="ko-KR" altLang="en-US" sz="1200" dirty="0" err="1"/>
              <a:t>지리감이</a:t>
            </a:r>
            <a:r>
              <a:rPr lang="ko-KR" altLang="en-US" sz="1200" dirty="0"/>
              <a:t> 있는 자로 추정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3) </a:t>
            </a:r>
            <a:r>
              <a:rPr lang="ko-KR" altLang="en-US" sz="1200" dirty="0">
                <a:solidFill>
                  <a:srgbClr val="FF0000"/>
                </a:solidFill>
              </a:rPr>
              <a:t>유력한 정황증거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감의 존재유무가 범인을 특정하는 직접적인 증거는 되지 못하지만 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u="sng" dirty="0">
                <a:solidFill>
                  <a:srgbClr val="FF0000"/>
                </a:solidFill>
              </a:rPr>
              <a:t>용의자의 범행 상황을 입증할 수 있는 유력한 정황증거</a:t>
            </a:r>
            <a:r>
              <a:rPr lang="ko-KR" altLang="en-US" sz="1200" dirty="0"/>
              <a:t>의 하나로서의 가치</a:t>
            </a:r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감별수사</a:t>
            </a:r>
          </a:p>
        </p:txBody>
      </p:sp>
    </p:spTree>
    <p:extLst>
      <p:ext uri="{BB962C8B-B14F-4D97-AF65-F5344CB8AC3E}">
        <p14:creationId xmlns:p14="http://schemas.microsoft.com/office/powerpoint/2010/main" val="1442315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/>
              <a:t>4. </a:t>
            </a:r>
            <a:r>
              <a:rPr lang="ko-KR" altLang="en-US" sz="1400" b="1" dirty="0"/>
              <a:t>감수사의 진행에 있어서 유의사항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1) </a:t>
            </a:r>
            <a:r>
              <a:rPr lang="ko-KR" altLang="en-US" sz="1200" dirty="0"/>
              <a:t>사실에 의거한 정확한 판단</a:t>
            </a:r>
          </a:p>
          <a:p>
            <a:pPr marL="0" indent="0" fontAlgn="base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 err="1"/>
              <a:t>감유무</a:t>
            </a:r>
            <a:r>
              <a:rPr lang="ko-KR" altLang="en-US" sz="1200" dirty="0"/>
              <a:t> 판단은 현장관찰에 따른 객관적 사실에 근거한 정확한 판단이어야 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2) </a:t>
            </a:r>
            <a:r>
              <a:rPr lang="ko-KR" altLang="en-US" sz="1200" dirty="0"/>
              <a:t>감 유무 판단자료의 평가</a:t>
            </a:r>
          </a:p>
          <a:p>
            <a:pPr marL="0" indent="0" fontAlgn="base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감 유무의 </a:t>
            </a:r>
            <a:r>
              <a:rPr lang="ko-KR" altLang="en-US" sz="1200" dirty="0" err="1"/>
              <a:t>존부에</a:t>
            </a:r>
            <a:r>
              <a:rPr lang="ko-KR" altLang="en-US" sz="1200" dirty="0"/>
              <a:t> 대한 오판은 수사를 현저히 곤란하게 할 우려가 있으므로 판단자료에 대해서는 면밀한 검토와 신중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한 판단이 요구됨</a:t>
            </a: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3) </a:t>
            </a:r>
            <a:r>
              <a:rPr lang="ko-KR" altLang="en-US" sz="1200" dirty="0"/>
              <a:t>판단자료의 검토</a:t>
            </a:r>
          </a:p>
          <a:p>
            <a:pPr marL="0" indent="0" fontAlgn="base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감에 너무 의존하지 말고 </a:t>
            </a:r>
            <a:r>
              <a:rPr lang="ko-KR" altLang="en-US" sz="1200" u="sng" dirty="0">
                <a:solidFill>
                  <a:srgbClr val="FF0000"/>
                </a:solidFill>
              </a:rPr>
              <a:t>상호 모순점 또는 범인의 위장공작 유무를 확인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fontAlgn="base"/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4) </a:t>
            </a:r>
            <a:r>
              <a:rPr lang="ko-KR" altLang="en-US" sz="1200" dirty="0"/>
              <a:t>다른 수사의 병행실시</a:t>
            </a:r>
          </a:p>
          <a:p>
            <a:pPr marL="0" indent="0" fontAlgn="base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감수사의 효율성을 높이고 범인과 범행에 대한 보다 정확하고 면밀한 수사를 진행하기 위해 다른 수사 방법도 동시에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병행해서 실시</a:t>
            </a:r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감별수사</a:t>
            </a:r>
          </a:p>
        </p:txBody>
      </p:sp>
    </p:spTree>
    <p:extLst>
      <p:ext uri="{BB962C8B-B14F-4D97-AF65-F5344CB8AC3E}">
        <p14:creationId xmlns:p14="http://schemas.microsoft.com/office/powerpoint/2010/main" val="1085611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/>
              <a:t>5. </a:t>
            </a:r>
            <a:r>
              <a:rPr lang="ko-KR" altLang="en-US" sz="1400" b="1" dirty="0" err="1"/>
              <a:t>연고감수사</a:t>
            </a:r>
            <a:endParaRPr lang="ko-KR" altLang="en-US" sz="1400" b="1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1) </a:t>
            </a:r>
            <a:r>
              <a:rPr lang="ko-KR" altLang="en-US" sz="1200" dirty="0" err="1"/>
              <a:t>연고감</a:t>
            </a:r>
            <a:r>
              <a:rPr lang="ko-KR" altLang="en-US" sz="1200" dirty="0"/>
              <a:t> 유무의 판단자료 수집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현장관찰</a:t>
            </a:r>
            <a:r>
              <a:rPr lang="en-US" altLang="ko-KR" sz="1200" dirty="0"/>
              <a:t>, </a:t>
            </a:r>
            <a:r>
              <a:rPr lang="ko-KR" altLang="en-US" sz="1200" dirty="0"/>
              <a:t>현장감식 및 기초수사 등으로 </a:t>
            </a:r>
            <a:r>
              <a:rPr lang="ko-KR" altLang="en-US" sz="1200" dirty="0" err="1"/>
              <a:t>연고감</a:t>
            </a:r>
            <a:r>
              <a:rPr lang="ko-KR" altLang="en-US" sz="1200" dirty="0"/>
              <a:t> 유무를 판단할 수 있는 자료 의 발견과 수집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수집된 자료를 바탕으로 범인이 피해자</a:t>
            </a:r>
            <a:r>
              <a:rPr lang="en-US" altLang="ko-KR" sz="1200" dirty="0"/>
              <a:t>, </a:t>
            </a:r>
            <a:r>
              <a:rPr lang="ko-KR" altLang="en-US" sz="1200" dirty="0"/>
              <a:t>피해가옥 등에 대하여 사전지식을 가지고 있는지 유무를 판단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2) </a:t>
            </a:r>
            <a:r>
              <a:rPr lang="ko-KR" altLang="en-US" sz="1200" u="sng" dirty="0" err="1">
                <a:solidFill>
                  <a:srgbClr val="FF0000"/>
                </a:solidFill>
              </a:rPr>
              <a:t>연고감</a:t>
            </a:r>
            <a:r>
              <a:rPr lang="ko-KR" altLang="en-US" sz="1200" u="sng" dirty="0">
                <a:solidFill>
                  <a:srgbClr val="FF0000"/>
                </a:solidFill>
              </a:rPr>
              <a:t> 유무의 판단방법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</a:t>
            </a: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(1) </a:t>
            </a:r>
            <a:r>
              <a:rPr lang="ko-KR" altLang="en-US" sz="1200" dirty="0">
                <a:solidFill>
                  <a:srgbClr val="FF0000"/>
                </a:solidFill>
              </a:rPr>
              <a:t>범행장소의 검토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옥외의 살인사건의 경우</a:t>
            </a:r>
            <a:r>
              <a:rPr lang="en-US" altLang="ko-KR" sz="1200" dirty="0"/>
              <a:t>: </a:t>
            </a:r>
            <a:r>
              <a:rPr lang="ko-KR" altLang="en-US" sz="1200" dirty="0"/>
              <a:t>범행장소에 대한 검토는 </a:t>
            </a:r>
            <a:r>
              <a:rPr lang="ko-KR" altLang="en-US" sz="1200" dirty="0" err="1"/>
              <a:t>연고감</a:t>
            </a:r>
            <a:r>
              <a:rPr lang="ko-KR" altLang="en-US" sz="1200" dirty="0"/>
              <a:t> 수사와 </a:t>
            </a:r>
            <a:r>
              <a:rPr lang="ko-KR" altLang="en-US" sz="1200" dirty="0" err="1"/>
              <a:t>지리감</a:t>
            </a:r>
            <a:r>
              <a:rPr lang="ko-KR" altLang="en-US" sz="1200" dirty="0"/>
              <a:t> 수사에서 공통적으로 검토해야 할 사항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(2) </a:t>
            </a:r>
            <a:r>
              <a:rPr lang="ko-KR" altLang="en-US" sz="1200" dirty="0">
                <a:solidFill>
                  <a:srgbClr val="FF0000"/>
                </a:solidFill>
              </a:rPr>
              <a:t>피해가옥의 검토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돈이 없어 보이는 집의 침입절도사건</a:t>
            </a:r>
          </a:p>
          <a:p>
            <a:pPr marL="0" indent="0" fontAlgn="base">
              <a:buNone/>
            </a:pPr>
            <a:r>
              <a:rPr lang="en-US" altLang="ko-KR" sz="1200" dirty="0"/>
              <a:t>  </a:t>
            </a:r>
          </a:p>
          <a:p>
            <a:pPr marL="0" indent="0" fontAlgn="base">
              <a:buNone/>
            </a:pPr>
            <a:r>
              <a:rPr lang="en-US" altLang="ko-KR" sz="1200" dirty="0"/>
              <a:t>    </a:t>
            </a:r>
            <a:r>
              <a:rPr lang="en-US" altLang="ko-KR" sz="1200" dirty="0">
                <a:solidFill>
                  <a:srgbClr val="FF0000"/>
                </a:solidFill>
              </a:rPr>
              <a:t>(3) </a:t>
            </a:r>
            <a:r>
              <a:rPr lang="ko-KR" altLang="en-US" sz="1200" dirty="0">
                <a:solidFill>
                  <a:srgbClr val="FF0000"/>
                </a:solidFill>
              </a:rPr>
              <a:t>특수사정의 검토</a:t>
            </a:r>
          </a:p>
          <a:p>
            <a:pPr marL="0" indent="0" fontAlgn="base">
              <a:buNone/>
            </a:pPr>
            <a:r>
              <a:rPr lang="ko-KR" altLang="en-US" sz="1200" dirty="0"/>
              <a:t>      </a:t>
            </a:r>
            <a:r>
              <a:rPr lang="en-US" altLang="ko-KR" sz="1200" dirty="0"/>
              <a:t>- </a:t>
            </a:r>
            <a:r>
              <a:rPr lang="ko-KR" altLang="en-US" sz="1200" dirty="0"/>
              <a:t>임시수입</a:t>
            </a:r>
            <a:r>
              <a:rPr lang="en-US" altLang="ko-KR" sz="1200" dirty="0"/>
              <a:t>(</a:t>
            </a:r>
            <a:r>
              <a:rPr lang="ko-KR" altLang="en-US" sz="1200" dirty="0"/>
              <a:t>특별보너스</a:t>
            </a:r>
            <a:r>
              <a:rPr lang="en-US" altLang="ko-KR" sz="1200" dirty="0"/>
              <a:t>)</a:t>
            </a:r>
            <a:r>
              <a:rPr lang="ko-KR" altLang="en-US" sz="1200" dirty="0"/>
              <a:t>을 노린 경우이거나 가옥의 구조나 가족들의 습관을 잘 알고 있다고 판단이 되는 경우</a:t>
            </a:r>
          </a:p>
          <a:p>
            <a:pPr fontAlgn="base"/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(4) </a:t>
            </a:r>
            <a:r>
              <a:rPr lang="ko-KR" altLang="en-US" sz="1200" dirty="0" err="1">
                <a:solidFill>
                  <a:srgbClr val="FF0000"/>
                </a:solidFill>
              </a:rPr>
              <a:t>침입구</a:t>
            </a:r>
            <a:r>
              <a:rPr lang="ko-KR" altLang="en-US" sz="1200" dirty="0">
                <a:solidFill>
                  <a:srgbClr val="FF0000"/>
                </a:solidFill>
              </a:rPr>
              <a:t> 및 침입방법의 검토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 err="1"/>
              <a:t>침입구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도주로를</a:t>
            </a:r>
            <a:r>
              <a:rPr lang="ko-KR" altLang="en-US" sz="1200" dirty="0"/>
              <a:t> 보통 사람은 쉽게 알 수 없는 경우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특수자물쇠를 열고 침입한 경우</a:t>
            </a:r>
            <a:r>
              <a:rPr lang="en-US" altLang="ko-KR" sz="1200" dirty="0"/>
              <a:t>, </a:t>
            </a:r>
            <a:r>
              <a:rPr lang="ko-KR" altLang="en-US" sz="1200" dirty="0"/>
              <a:t>난폭한 방법으로 침입하였을 경우</a:t>
            </a:r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감별수사</a:t>
            </a:r>
          </a:p>
        </p:txBody>
      </p:sp>
    </p:spTree>
    <p:extLst>
      <p:ext uri="{BB962C8B-B14F-4D97-AF65-F5344CB8AC3E}">
        <p14:creationId xmlns:p14="http://schemas.microsoft.com/office/powerpoint/2010/main" val="17714536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    </a:t>
            </a:r>
            <a:r>
              <a:rPr lang="en-US" altLang="ko-KR" sz="1200" dirty="0">
                <a:solidFill>
                  <a:srgbClr val="FF0000"/>
                </a:solidFill>
              </a:rPr>
              <a:t>(5) </a:t>
            </a:r>
            <a:r>
              <a:rPr lang="ko-KR" altLang="en-US" sz="1200" dirty="0">
                <a:solidFill>
                  <a:srgbClr val="FF0000"/>
                </a:solidFill>
              </a:rPr>
              <a:t>협박 및 폭행수단의 검토</a:t>
            </a: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강도가 얼굴을 가리거나</a:t>
            </a:r>
            <a:r>
              <a:rPr lang="en-US" altLang="ko-KR" sz="1200" dirty="0"/>
              <a:t>, </a:t>
            </a:r>
            <a:r>
              <a:rPr lang="ko-KR" altLang="en-US" sz="1200" dirty="0"/>
              <a:t>범행 중 말을 전혀 하지 않는 경우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범인 중 </a:t>
            </a:r>
            <a:r>
              <a:rPr lang="en-US" altLang="ko-KR" sz="1200" dirty="0"/>
              <a:t>1</a:t>
            </a:r>
            <a:r>
              <a:rPr lang="ko-KR" altLang="en-US" sz="1200" dirty="0"/>
              <a:t>인이 가족이 있는 곳으로 들어오지 않으려고 하는 경우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(6) </a:t>
            </a:r>
            <a:r>
              <a:rPr lang="ko-KR" altLang="en-US" sz="1200" dirty="0">
                <a:solidFill>
                  <a:srgbClr val="FF0000"/>
                </a:solidFill>
              </a:rPr>
              <a:t>물색방법의 검토</a:t>
            </a: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목적이 있는 곳으로 직행을 하고 다른 곳은 물색하지 않는 경우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피해자만이 가질 수 있는 특수물품 예컨대</a:t>
            </a:r>
            <a:r>
              <a:rPr lang="en-US" altLang="ko-KR" sz="1200" dirty="0"/>
              <a:t>, </a:t>
            </a:r>
            <a:r>
              <a:rPr lang="ko-KR" altLang="en-US" sz="1200" dirty="0"/>
              <a:t>서화</a:t>
            </a:r>
            <a:r>
              <a:rPr lang="en-US" altLang="ko-KR" sz="1200" dirty="0"/>
              <a:t>, </a:t>
            </a:r>
            <a:r>
              <a:rPr lang="ko-KR" altLang="en-US" sz="1200" dirty="0"/>
              <a:t>골동품 등을 노린 경우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(7) </a:t>
            </a:r>
            <a:r>
              <a:rPr lang="ko-KR" altLang="en-US" sz="1200" dirty="0">
                <a:solidFill>
                  <a:srgbClr val="FF0000"/>
                </a:solidFill>
              </a:rPr>
              <a:t>위장공작의 유무검토</a:t>
            </a:r>
          </a:p>
          <a:p>
            <a:pPr marL="0" indent="0" fontAlgn="base">
              <a:buNone/>
            </a:pPr>
            <a:r>
              <a:rPr lang="ko-KR" altLang="en-US" sz="1200" dirty="0"/>
              <a:t>       </a:t>
            </a:r>
            <a:r>
              <a:rPr lang="en-US" altLang="ko-KR" sz="1200" dirty="0"/>
              <a:t>- </a:t>
            </a:r>
            <a:r>
              <a:rPr lang="ko-KR" altLang="en-US" sz="1200" dirty="0"/>
              <a:t>범행 후 출입한 현장을 위장하였을 경우 </a:t>
            </a:r>
          </a:p>
          <a:p>
            <a:pPr fontAlgn="base"/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(8) </a:t>
            </a:r>
            <a:r>
              <a:rPr lang="ko-KR" altLang="en-US" sz="1200" dirty="0">
                <a:solidFill>
                  <a:srgbClr val="FF0000"/>
                </a:solidFill>
              </a:rPr>
              <a:t>접대 및 숙박상태의 검토</a:t>
            </a: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</a:t>
            </a: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(9) </a:t>
            </a:r>
            <a:r>
              <a:rPr lang="ko-KR" altLang="en-US" sz="1200" dirty="0">
                <a:solidFill>
                  <a:srgbClr val="FF0000"/>
                </a:solidFill>
              </a:rPr>
              <a:t>사체조치에 대한 검토</a:t>
            </a: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감별수사</a:t>
            </a:r>
          </a:p>
        </p:txBody>
      </p:sp>
    </p:spTree>
    <p:extLst>
      <p:ext uri="{BB962C8B-B14F-4D97-AF65-F5344CB8AC3E}">
        <p14:creationId xmlns:p14="http://schemas.microsoft.com/office/powerpoint/2010/main" val="41805720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    3) </a:t>
            </a:r>
            <a:r>
              <a:rPr lang="ko-KR" altLang="en-US" sz="1200" dirty="0" err="1"/>
              <a:t>연고감</a:t>
            </a:r>
            <a:r>
              <a:rPr lang="ko-KR" altLang="en-US" sz="1200" dirty="0"/>
              <a:t> 적격자의 수사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(1) </a:t>
            </a:r>
            <a:r>
              <a:rPr lang="ko-KR" altLang="en-US" sz="1200" dirty="0" err="1"/>
              <a:t>연고감</a:t>
            </a:r>
            <a:r>
              <a:rPr lang="ko-KR" altLang="en-US" sz="1200" dirty="0"/>
              <a:t> 적격자에 대한 자료수집</a:t>
            </a:r>
          </a:p>
          <a:p>
            <a:pPr marL="0" indent="0" fontAlgn="base">
              <a:buNone/>
            </a:pPr>
            <a:r>
              <a:rPr lang="ko-KR" altLang="en-US" sz="1200" dirty="0"/>
              <a:t>       </a:t>
            </a:r>
            <a:r>
              <a:rPr lang="en-US" altLang="ko-KR" sz="1200" dirty="0"/>
              <a:t>- </a:t>
            </a:r>
            <a:r>
              <a:rPr lang="ko-KR" altLang="en-US" sz="1200" dirty="0" err="1"/>
              <a:t>연고감</a:t>
            </a:r>
            <a:r>
              <a:rPr lang="ko-KR" altLang="en-US" sz="1200" dirty="0"/>
              <a:t> 적격자에 대한 자료는 피해자의 일기나 메모</a:t>
            </a:r>
            <a:r>
              <a:rPr lang="en-US" altLang="ko-KR" sz="1200" dirty="0"/>
              <a:t>, </a:t>
            </a:r>
            <a:r>
              <a:rPr lang="ko-KR" altLang="en-US" sz="1200" dirty="0"/>
              <a:t>피해자가 가지고 있는 명함 등을 통하여 수집한다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fontAlgn="base"/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(2) </a:t>
            </a:r>
            <a:r>
              <a:rPr lang="ko-KR" altLang="en-US" sz="1200" dirty="0" err="1"/>
              <a:t>연고감</a:t>
            </a:r>
            <a:r>
              <a:rPr lang="ko-KR" altLang="en-US" sz="1200" dirty="0"/>
              <a:t> 수사대상자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일반적인 </a:t>
            </a:r>
            <a:r>
              <a:rPr lang="ko-KR" altLang="en-US" sz="1200" dirty="0" err="1"/>
              <a:t>연고감</a:t>
            </a:r>
            <a:r>
              <a:rPr lang="ko-KR" altLang="en-US" sz="1200" dirty="0"/>
              <a:t> 수사대상자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: </a:t>
            </a:r>
            <a:r>
              <a:rPr lang="ko-KR" altLang="en-US" sz="1200" dirty="0"/>
              <a:t>피해자와 한번이라도 접촉을 하였거나 피해 가옥에 한번이라도 왕래를 한 사람이 대상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(3) </a:t>
            </a:r>
            <a:r>
              <a:rPr lang="ko-KR" altLang="en-US" sz="1200" dirty="0" err="1"/>
              <a:t>연고감</a:t>
            </a:r>
            <a:r>
              <a:rPr lang="ko-KR" altLang="en-US" sz="1200" dirty="0"/>
              <a:t> 적격자 수사방법</a:t>
            </a:r>
          </a:p>
          <a:p>
            <a:pPr marL="0" indent="0" fontAlgn="base">
              <a:buNone/>
            </a:pPr>
            <a:r>
              <a:rPr lang="ko-KR" altLang="en-US" sz="1200" dirty="0"/>
              <a:t>      </a:t>
            </a:r>
            <a:r>
              <a:rPr lang="en-US" altLang="ko-KR" sz="1200" dirty="0"/>
              <a:t>- </a:t>
            </a:r>
            <a:r>
              <a:rPr lang="ko-KR" altLang="en-US" sz="1200" dirty="0"/>
              <a:t>수사중인 사건의 범인이 </a:t>
            </a:r>
            <a:r>
              <a:rPr lang="ko-KR" altLang="en-US" sz="1200" dirty="0" err="1"/>
              <a:t>연고감이</a:t>
            </a:r>
            <a:r>
              <a:rPr lang="ko-KR" altLang="en-US" sz="1200" dirty="0"/>
              <a:t> 있는 자라고 판단될 경우 이에 따라 </a:t>
            </a:r>
            <a:r>
              <a:rPr lang="ko-KR" altLang="en-US" sz="1200" dirty="0" err="1"/>
              <a:t>연고감</a:t>
            </a:r>
            <a:r>
              <a:rPr lang="ko-KR" altLang="en-US" sz="1200" dirty="0"/>
              <a:t> 수사대상자를 선정하고 이렇게 선정된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 err="1">
                <a:solidFill>
                  <a:srgbClr val="FF0000"/>
                </a:solidFill>
              </a:rPr>
              <a:t>연고감</a:t>
            </a:r>
            <a:r>
              <a:rPr lang="ko-KR" altLang="en-US" sz="1200" dirty="0">
                <a:solidFill>
                  <a:srgbClr val="FF0000"/>
                </a:solidFill>
              </a:rPr>
              <a:t> 수사대상자 중 수사 중인 사건에 대하여 범행동기를 가질 만한 자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범행의 기회를 가질 만한 자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사건과 일치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  </a:t>
            </a:r>
            <a:r>
              <a:rPr lang="ko-KR" altLang="en-US" sz="1200" dirty="0">
                <a:solidFill>
                  <a:srgbClr val="FF0000"/>
                </a:solidFill>
              </a:rPr>
              <a:t>하거나 근접하는 </a:t>
            </a:r>
            <a:r>
              <a:rPr lang="ko-KR" altLang="en-US" sz="1200" dirty="0" err="1">
                <a:solidFill>
                  <a:srgbClr val="FF0000"/>
                </a:solidFill>
              </a:rPr>
              <a:t>연고감을</a:t>
            </a:r>
            <a:r>
              <a:rPr lang="ko-KR" altLang="en-US" sz="1200" dirty="0">
                <a:solidFill>
                  <a:srgbClr val="FF0000"/>
                </a:solidFill>
              </a:rPr>
              <a:t> 가진 자 등을 찾아내는 과정</a:t>
            </a:r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감별수사</a:t>
            </a:r>
          </a:p>
        </p:txBody>
      </p:sp>
    </p:spTree>
    <p:extLst>
      <p:ext uri="{BB962C8B-B14F-4D97-AF65-F5344CB8AC3E}">
        <p14:creationId xmlns:p14="http://schemas.microsoft.com/office/powerpoint/2010/main" val="331879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/>
              <a:t>6. </a:t>
            </a:r>
            <a:r>
              <a:rPr lang="ko-KR" altLang="en-US" sz="1400" b="1" dirty="0" err="1"/>
              <a:t>지리감</a:t>
            </a:r>
            <a:r>
              <a:rPr lang="ko-KR" altLang="en-US" sz="1400" b="1" dirty="0"/>
              <a:t> 수사</a:t>
            </a:r>
          </a:p>
          <a:p>
            <a:pPr fontAlgn="base"/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1) </a:t>
            </a:r>
            <a:r>
              <a:rPr lang="ko-KR" altLang="en-US" sz="1200" dirty="0" err="1"/>
              <a:t>지리감</a:t>
            </a:r>
            <a:r>
              <a:rPr lang="ko-KR" altLang="en-US" sz="1200" dirty="0"/>
              <a:t> 유무 판단자료 수집</a:t>
            </a:r>
          </a:p>
          <a:p>
            <a:pPr marL="0" indent="0" fontAlgn="base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범인이 </a:t>
            </a:r>
            <a:r>
              <a:rPr lang="ko-KR" altLang="en-US" sz="1200" dirty="0" err="1"/>
              <a:t>범행지나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범행지</a:t>
            </a:r>
            <a:r>
              <a:rPr lang="ko-KR" altLang="en-US" sz="1200" dirty="0"/>
              <a:t> 주변 지리에 익숙한 자인지 아닌지 여부는 주로 </a:t>
            </a:r>
            <a:r>
              <a:rPr lang="ko-KR" altLang="en-US" sz="1200" u="sng" dirty="0">
                <a:solidFill>
                  <a:srgbClr val="FF0000"/>
                </a:solidFill>
              </a:rPr>
              <a:t>피해자나 참고인의 진술 그리고 범죄현장과 </a:t>
            </a:r>
            <a:endParaRPr lang="en-US" altLang="ko-KR" sz="1200" u="sng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</a:t>
            </a:r>
            <a:r>
              <a:rPr lang="en-US" altLang="ko-KR" sz="1200" u="sng" dirty="0">
                <a:solidFill>
                  <a:srgbClr val="FF0000"/>
                </a:solidFill>
              </a:rPr>
              <a:t> </a:t>
            </a:r>
            <a:r>
              <a:rPr lang="ko-KR" altLang="en-US" sz="1200" u="sng" dirty="0">
                <a:solidFill>
                  <a:srgbClr val="FF0000"/>
                </a:solidFill>
              </a:rPr>
              <a:t>그 주변상황의 관찰로 파악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2) </a:t>
            </a:r>
            <a:r>
              <a:rPr lang="ko-KR" altLang="en-US" sz="1200" dirty="0" err="1"/>
              <a:t>지리감</a:t>
            </a:r>
            <a:r>
              <a:rPr lang="ko-KR" altLang="en-US" sz="1200" dirty="0"/>
              <a:t> 유무의 판단방법</a:t>
            </a:r>
          </a:p>
          <a:p>
            <a:pPr marL="0" indent="0" fontAlgn="base">
              <a:buNone/>
            </a:pPr>
            <a:r>
              <a:rPr lang="en-US" altLang="ko-KR" sz="1200" u="sng" dirty="0"/>
              <a:t>     </a:t>
            </a:r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en-US" altLang="ko-KR" sz="1200" u="sng" dirty="0">
                <a:solidFill>
                  <a:srgbClr val="FF0000"/>
                </a:solidFill>
              </a:rPr>
              <a:t>(1) </a:t>
            </a:r>
            <a:r>
              <a:rPr lang="ko-KR" altLang="en-US" sz="1200" u="sng" dirty="0">
                <a:solidFill>
                  <a:srgbClr val="FF0000"/>
                </a:solidFill>
              </a:rPr>
              <a:t>범행장소의 검토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200" dirty="0"/>
              <a:t>      </a:t>
            </a:r>
            <a:r>
              <a:rPr lang="en-US" altLang="ko-KR" sz="1200" dirty="0"/>
              <a:t>- </a:t>
            </a:r>
            <a:r>
              <a:rPr lang="ko-KR" altLang="en-US" sz="1200" dirty="0"/>
              <a:t>교외에서 발생한 강간사건의 현장으로 통하는 도로는 좁은 농로하나뿐이며 그 도로는 그 지방 사람만이 다니는 도로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라고 한다면 </a:t>
            </a:r>
            <a:r>
              <a:rPr lang="ko-KR" altLang="en-US" sz="1200" dirty="0" err="1"/>
              <a:t>지리감이</a:t>
            </a:r>
            <a:r>
              <a:rPr lang="ko-KR" altLang="en-US" sz="1200" dirty="0"/>
              <a:t> 있는 자의 소행추정</a:t>
            </a:r>
          </a:p>
          <a:p>
            <a:pPr marL="0" indent="0" fontAlgn="base">
              <a:buNone/>
            </a:pPr>
            <a:r>
              <a:rPr lang="en-US" altLang="ko-KR" sz="1200" u="sng" dirty="0"/>
              <a:t> </a:t>
            </a: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</a:t>
            </a:r>
            <a:r>
              <a:rPr lang="en-US" altLang="ko-KR" sz="1200" u="sng" dirty="0">
                <a:solidFill>
                  <a:srgbClr val="FF0000"/>
                </a:solidFill>
              </a:rPr>
              <a:t> (2) </a:t>
            </a:r>
            <a:r>
              <a:rPr lang="ko-KR" altLang="en-US" sz="1200" u="sng" dirty="0">
                <a:solidFill>
                  <a:srgbClr val="FF0000"/>
                </a:solidFill>
              </a:rPr>
              <a:t>범행 전후의 행동검토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보통사람은 잘 알 수 없는 곳에 있는 가건물</a:t>
            </a:r>
            <a:r>
              <a:rPr lang="en-US" altLang="ko-KR" sz="1200" dirty="0"/>
              <a:t>, </a:t>
            </a:r>
            <a:r>
              <a:rPr lang="ko-KR" altLang="en-US" sz="1200" dirty="0"/>
              <a:t>창고 같은 곳에 은신 또는 휴식 </a:t>
            </a:r>
            <a:r>
              <a:rPr lang="en-US" altLang="ko-KR" sz="1200" dirty="0"/>
              <a:t>- </a:t>
            </a:r>
            <a:r>
              <a:rPr lang="ko-KR" altLang="en-US" sz="1200" dirty="0"/>
              <a:t>범행현장 부근의 사람들의 동태를 알고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안전한 방법으로 현장에 들어갔다가 범행 후 도주하였을 경우 </a:t>
            </a:r>
          </a:p>
          <a:p>
            <a:pPr marL="0" indent="0" fontAlgn="base">
              <a:buNone/>
            </a:pP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(3) </a:t>
            </a:r>
            <a:r>
              <a:rPr lang="ko-KR" altLang="en-US" sz="1200" dirty="0">
                <a:solidFill>
                  <a:srgbClr val="FF0000"/>
                </a:solidFill>
              </a:rPr>
              <a:t>교통기관 이용상황의 검토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교통기관의 발차시간</a:t>
            </a:r>
            <a:r>
              <a:rPr lang="en-US" altLang="ko-KR" sz="1200" dirty="0"/>
              <a:t>, </a:t>
            </a:r>
            <a:r>
              <a:rPr lang="ko-KR" altLang="en-US" sz="1200" dirty="0"/>
              <a:t>운행계통 등을 사전에 알고 그것을 </a:t>
            </a:r>
            <a:r>
              <a:rPr lang="ko-KR" altLang="en-US" sz="1200" dirty="0" err="1"/>
              <a:t>이용시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(4) </a:t>
            </a:r>
            <a:r>
              <a:rPr lang="ko-KR" altLang="en-US" sz="1200" dirty="0">
                <a:solidFill>
                  <a:srgbClr val="FF0000"/>
                </a:solidFill>
              </a:rPr>
              <a:t>피해자 선택상황 검토</a:t>
            </a:r>
          </a:p>
          <a:p>
            <a:pPr marL="0" indent="0" fontAlgn="base">
              <a:buNone/>
            </a:pPr>
            <a:r>
              <a:rPr lang="ko-KR" altLang="en-US" sz="1200" dirty="0"/>
              <a:t>      </a:t>
            </a:r>
            <a:r>
              <a:rPr lang="en-US" altLang="ko-KR" sz="1200" dirty="0"/>
              <a:t>- </a:t>
            </a:r>
            <a:r>
              <a:rPr lang="ko-KR" altLang="en-US" sz="1200" dirty="0"/>
              <a:t>중</a:t>
            </a:r>
            <a:r>
              <a:rPr lang="en-US" altLang="ko-KR" sz="1200" dirty="0"/>
              <a:t>·</a:t>
            </a:r>
            <a:r>
              <a:rPr lang="ko-KR" altLang="en-US" sz="1200" dirty="0"/>
              <a:t>고등학교 등</a:t>
            </a:r>
            <a:r>
              <a:rPr lang="en-US" altLang="ko-KR" sz="1200" dirty="0"/>
              <a:t>·</a:t>
            </a:r>
            <a:r>
              <a:rPr lang="ko-KR" altLang="en-US" sz="1200" dirty="0"/>
              <a:t>하교길 등 정기적으로 통행하는 자를 피해자로 선택한 경우 </a:t>
            </a:r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감별수사</a:t>
            </a:r>
          </a:p>
        </p:txBody>
      </p:sp>
    </p:spTree>
    <p:extLst>
      <p:ext uri="{BB962C8B-B14F-4D97-AF65-F5344CB8AC3E}">
        <p14:creationId xmlns:p14="http://schemas.microsoft.com/office/powerpoint/2010/main" val="14062941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(5) </a:t>
            </a:r>
            <a:r>
              <a:rPr lang="ko-KR" altLang="en-US" sz="1200" dirty="0">
                <a:solidFill>
                  <a:srgbClr val="FF0000"/>
                </a:solidFill>
              </a:rPr>
              <a:t>범인의 언어검토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범행 전후 공범 등과 </a:t>
            </a:r>
            <a:r>
              <a:rPr lang="ko-KR" altLang="en-US" sz="1200" dirty="0" err="1"/>
              <a:t>대화시</a:t>
            </a:r>
            <a:r>
              <a:rPr lang="ko-KR" altLang="en-US" sz="1200" dirty="0"/>
              <a:t> 말투를 통해서도 </a:t>
            </a:r>
            <a:r>
              <a:rPr lang="ko-KR" altLang="en-US" sz="1200" dirty="0" err="1"/>
              <a:t>지리감을</a:t>
            </a:r>
            <a:r>
              <a:rPr lang="ko-KR" altLang="en-US" sz="1200" dirty="0"/>
              <a:t> 판단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범행장소의 지리적 조건</a:t>
            </a:r>
            <a:r>
              <a:rPr lang="en-US" altLang="ko-KR" sz="1200" dirty="0"/>
              <a:t>, </a:t>
            </a:r>
            <a:r>
              <a:rPr lang="ko-KR" altLang="en-US" sz="1200" dirty="0"/>
              <a:t>지명</a:t>
            </a:r>
            <a:r>
              <a:rPr lang="en-US" altLang="ko-KR" sz="1200" dirty="0"/>
              <a:t>, </a:t>
            </a:r>
            <a:r>
              <a:rPr lang="ko-KR" altLang="en-US" sz="1200" dirty="0"/>
              <a:t>인명</a:t>
            </a:r>
            <a:r>
              <a:rPr lang="en-US" altLang="ko-KR" sz="1200" dirty="0"/>
              <a:t>, </a:t>
            </a:r>
            <a:r>
              <a:rPr lang="ko-KR" altLang="en-US" sz="1200" dirty="0"/>
              <a:t>도로</a:t>
            </a:r>
            <a:r>
              <a:rPr lang="en-US" altLang="ko-KR" sz="1200" dirty="0"/>
              <a:t>, </a:t>
            </a:r>
            <a:r>
              <a:rPr lang="ko-KR" altLang="en-US" sz="1200" dirty="0"/>
              <a:t>건물</a:t>
            </a:r>
            <a:r>
              <a:rPr lang="en-US" altLang="ko-KR" sz="1200" dirty="0"/>
              <a:t>, </a:t>
            </a:r>
            <a:r>
              <a:rPr lang="ko-KR" altLang="en-US" sz="1200" dirty="0"/>
              <a:t>축제일 등의 상황 기타 그 지 방에 익숙한 자가 아니면 알 수 없는 것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</a:t>
            </a:r>
            <a:r>
              <a:rPr lang="ko-KR" altLang="en-US" sz="1200" dirty="0"/>
              <a:t>을 말하였을 경우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</a:t>
            </a:r>
            <a:r>
              <a:rPr lang="en-US" altLang="ko-KR" sz="1200" dirty="0">
                <a:solidFill>
                  <a:srgbClr val="FF0000"/>
                </a:solidFill>
              </a:rPr>
              <a:t>(6) </a:t>
            </a:r>
            <a:r>
              <a:rPr lang="ko-KR" altLang="en-US" sz="1200" dirty="0">
                <a:solidFill>
                  <a:srgbClr val="FF0000"/>
                </a:solidFill>
              </a:rPr>
              <a:t>범행시간 검토</a:t>
            </a:r>
          </a:p>
          <a:p>
            <a:pPr marL="0" indent="0" fontAlgn="base">
              <a:buNone/>
            </a:pPr>
            <a:r>
              <a:rPr lang="ko-KR" altLang="en-US" sz="1200" dirty="0"/>
              <a:t>      </a:t>
            </a:r>
            <a:r>
              <a:rPr lang="en-US" altLang="ko-KR" sz="1200" dirty="0"/>
              <a:t>- </a:t>
            </a:r>
            <a:r>
              <a:rPr lang="ko-KR" altLang="en-US" sz="1200" dirty="0"/>
              <a:t>대중 교통수단은 모두 정지되었고 주변 검문소에서 긴급배치하고 차량에 대한 검문 검색을 철저하게 실행하였음에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도 불구하고 검거되지 아니한 채 도주하였다면 범인은 </a:t>
            </a:r>
            <a:r>
              <a:rPr lang="ko-KR" altLang="en-US" sz="1200" dirty="0" err="1"/>
              <a:t>지리감이</a:t>
            </a:r>
            <a:r>
              <a:rPr lang="ko-KR" altLang="en-US" sz="1200" dirty="0"/>
              <a:t> 있는 자로 추정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(7) </a:t>
            </a:r>
            <a:r>
              <a:rPr lang="ko-KR" altLang="en-US" sz="1200" dirty="0">
                <a:solidFill>
                  <a:srgbClr val="FF0000"/>
                </a:solidFill>
              </a:rPr>
              <a:t>장물운반 및 은닉장소의 검토</a:t>
            </a:r>
          </a:p>
          <a:p>
            <a:pPr marL="0" indent="0" fontAlgn="base">
              <a:buNone/>
            </a:pPr>
            <a:r>
              <a:rPr lang="ko-KR" altLang="en-US" sz="1200" dirty="0"/>
              <a:t>      </a:t>
            </a:r>
            <a:r>
              <a:rPr lang="en-US" altLang="ko-KR" sz="1200" dirty="0"/>
              <a:t>- </a:t>
            </a:r>
            <a:r>
              <a:rPr lang="ko-KR" altLang="en-US" sz="1200" dirty="0"/>
              <a:t>피해품의 무게나 운반방법 등을 검토</a:t>
            </a:r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감별수사</a:t>
            </a:r>
          </a:p>
        </p:txBody>
      </p:sp>
    </p:spTree>
    <p:extLst>
      <p:ext uri="{BB962C8B-B14F-4D97-AF65-F5344CB8AC3E}">
        <p14:creationId xmlns:p14="http://schemas.microsoft.com/office/powerpoint/2010/main" val="37011072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   3) </a:t>
            </a:r>
            <a:r>
              <a:rPr lang="ko-KR" altLang="en-US" sz="1200" dirty="0" err="1"/>
              <a:t>지리감</a:t>
            </a:r>
            <a:r>
              <a:rPr lang="ko-KR" altLang="en-US" sz="1200" dirty="0"/>
              <a:t> 적격자 수사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(1) </a:t>
            </a:r>
            <a:r>
              <a:rPr lang="ko-KR" altLang="en-US" sz="1200" dirty="0" err="1"/>
              <a:t>지리감</a:t>
            </a:r>
            <a:r>
              <a:rPr lang="ko-KR" altLang="en-US" sz="1200" dirty="0"/>
              <a:t> 적격자에 대한 자료수집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(2) </a:t>
            </a:r>
            <a:r>
              <a:rPr lang="ko-KR" altLang="en-US" sz="1200" dirty="0" err="1"/>
              <a:t>지리감</a:t>
            </a:r>
            <a:r>
              <a:rPr lang="ko-KR" altLang="en-US" sz="1200" dirty="0"/>
              <a:t> 수사대상자</a:t>
            </a:r>
          </a:p>
          <a:p>
            <a:pPr marL="0" indent="0" fontAlgn="base">
              <a:buNone/>
            </a:pPr>
            <a:r>
              <a:rPr lang="ko-KR" altLang="en-US" sz="1200" dirty="0"/>
              <a:t>       </a:t>
            </a:r>
            <a:r>
              <a:rPr lang="en-US" altLang="ko-KR" sz="1200" dirty="0"/>
              <a:t>- </a:t>
            </a:r>
            <a:r>
              <a:rPr lang="ko-KR" altLang="en-US" sz="1200" dirty="0" err="1"/>
              <a:t>지리감이</a:t>
            </a:r>
            <a:r>
              <a:rPr lang="ko-KR" altLang="en-US" sz="1200" dirty="0"/>
              <a:t> 있다고 판단이 되면 </a:t>
            </a:r>
            <a:r>
              <a:rPr lang="ko-KR" altLang="en-US" sz="1200" u="sng" dirty="0" err="1">
                <a:solidFill>
                  <a:srgbClr val="FF0000"/>
                </a:solidFill>
              </a:rPr>
              <a:t>범행지</a:t>
            </a:r>
            <a:r>
              <a:rPr lang="ko-KR" altLang="en-US" sz="1200" u="sng" dirty="0">
                <a:solidFill>
                  <a:srgbClr val="FF0000"/>
                </a:solidFill>
              </a:rPr>
              <a:t> 부근에 거주하는 자 또는 거주하였던 자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u="sng" dirty="0" err="1">
                <a:solidFill>
                  <a:srgbClr val="FF0000"/>
                </a:solidFill>
              </a:rPr>
              <a:t>범행지</a:t>
            </a:r>
            <a:r>
              <a:rPr lang="ko-KR" altLang="en-US" sz="1200" u="sng" dirty="0">
                <a:solidFill>
                  <a:srgbClr val="FF0000"/>
                </a:solidFill>
              </a:rPr>
              <a:t> 부근에 통근</a:t>
            </a:r>
            <a:r>
              <a:rPr lang="en-US" altLang="ko-KR" sz="1200" u="sng" dirty="0">
                <a:solidFill>
                  <a:srgbClr val="FF0000"/>
                </a:solidFill>
              </a:rPr>
              <a:t>·</a:t>
            </a:r>
            <a:r>
              <a:rPr lang="ko-KR" altLang="en-US" sz="1200" u="sng" dirty="0">
                <a:solidFill>
                  <a:srgbClr val="FF0000"/>
                </a:solidFill>
              </a:rPr>
              <a:t>통학하는 자 또는 </a:t>
            </a:r>
            <a:endParaRPr lang="en-US" altLang="ko-KR" sz="1200" u="sng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   </a:t>
            </a:r>
            <a:r>
              <a:rPr lang="ko-KR" altLang="en-US" sz="1200" u="sng" dirty="0">
                <a:solidFill>
                  <a:srgbClr val="FF0000"/>
                </a:solidFill>
              </a:rPr>
              <a:t>통근</a:t>
            </a:r>
            <a:r>
              <a:rPr lang="en-US" altLang="ko-KR" sz="1200" u="sng" dirty="0">
                <a:solidFill>
                  <a:srgbClr val="FF0000"/>
                </a:solidFill>
              </a:rPr>
              <a:t>·</a:t>
            </a:r>
            <a:r>
              <a:rPr lang="ko-KR" altLang="en-US" sz="1200" u="sng" dirty="0">
                <a:solidFill>
                  <a:srgbClr val="FF0000"/>
                </a:solidFill>
              </a:rPr>
              <a:t>통학하였던 자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u="sng" dirty="0" err="1">
                <a:solidFill>
                  <a:srgbClr val="FF0000"/>
                </a:solidFill>
              </a:rPr>
              <a:t>범행지</a:t>
            </a:r>
            <a:r>
              <a:rPr lang="ko-KR" altLang="en-US" sz="1200" u="sng" dirty="0">
                <a:solidFill>
                  <a:srgbClr val="FF0000"/>
                </a:solidFill>
              </a:rPr>
              <a:t> 부근에 친족</a:t>
            </a:r>
            <a:r>
              <a:rPr lang="en-US" altLang="ko-KR" sz="1200" u="sng" dirty="0">
                <a:solidFill>
                  <a:srgbClr val="FF0000"/>
                </a:solidFill>
              </a:rPr>
              <a:t>, </a:t>
            </a:r>
            <a:r>
              <a:rPr lang="ko-KR" altLang="en-US" sz="1200" u="sng" dirty="0">
                <a:solidFill>
                  <a:srgbClr val="FF0000"/>
                </a:solidFill>
              </a:rPr>
              <a:t>지인</a:t>
            </a:r>
            <a:r>
              <a:rPr lang="en-US" altLang="ko-KR" sz="1200" u="sng" dirty="0">
                <a:solidFill>
                  <a:srgbClr val="FF0000"/>
                </a:solidFill>
              </a:rPr>
              <a:t>(</a:t>
            </a:r>
            <a:r>
              <a:rPr lang="ko-KR" altLang="en-US" sz="1200" u="sng" dirty="0">
                <a:solidFill>
                  <a:srgbClr val="FF0000"/>
                </a:solidFill>
              </a:rPr>
              <a:t>知人</a:t>
            </a:r>
            <a:r>
              <a:rPr lang="en-US" altLang="ko-KR" sz="1200" u="sng" dirty="0">
                <a:solidFill>
                  <a:srgbClr val="FF0000"/>
                </a:solidFill>
              </a:rPr>
              <a:t>) </a:t>
            </a:r>
            <a:r>
              <a:rPr lang="ko-KR" altLang="en-US" sz="1200" u="sng" dirty="0">
                <a:solidFill>
                  <a:srgbClr val="FF0000"/>
                </a:solidFill>
              </a:rPr>
              <a:t>등이 있어 자주 왕래한 일이 있는 자</a:t>
            </a:r>
            <a:r>
              <a:rPr lang="en-US" altLang="ko-KR" sz="1200" u="sng" dirty="0">
                <a:solidFill>
                  <a:srgbClr val="FF0000"/>
                </a:solidFill>
              </a:rPr>
              <a:t>,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r>
              <a:rPr lang="ko-KR" altLang="en-US" sz="1200" u="sng" dirty="0">
                <a:solidFill>
                  <a:srgbClr val="FF0000"/>
                </a:solidFill>
              </a:rPr>
              <a:t>전에 </a:t>
            </a:r>
            <a:r>
              <a:rPr lang="ko-KR" altLang="en-US" sz="1200" u="sng" dirty="0" err="1">
                <a:solidFill>
                  <a:srgbClr val="FF0000"/>
                </a:solidFill>
              </a:rPr>
              <a:t>범행지</a:t>
            </a:r>
            <a:r>
              <a:rPr lang="ko-KR" altLang="en-US" sz="1200" u="sng" dirty="0">
                <a:solidFill>
                  <a:srgbClr val="FF0000"/>
                </a:solidFill>
              </a:rPr>
              <a:t> 부근 공사장 </a:t>
            </a:r>
            <a:endParaRPr lang="en-US" altLang="ko-KR" sz="1200" u="sng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   </a:t>
            </a:r>
            <a:r>
              <a:rPr lang="ko-KR" altLang="en-US" sz="1200" u="sng" dirty="0">
                <a:solidFill>
                  <a:srgbClr val="FF0000"/>
                </a:solidFill>
              </a:rPr>
              <a:t>등에서 일을 한 적이 있는 자</a:t>
            </a:r>
            <a:r>
              <a:rPr lang="en-US" altLang="ko-KR" sz="1200" u="sng" dirty="0">
                <a:solidFill>
                  <a:srgbClr val="FF0000"/>
                </a:solidFill>
              </a:rPr>
              <a:t>,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r>
              <a:rPr lang="ko-KR" altLang="en-US" sz="1200" u="sng" dirty="0">
                <a:solidFill>
                  <a:srgbClr val="FF0000"/>
                </a:solidFill>
              </a:rPr>
              <a:t>전에 </a:t>
            </a:r>
            <a:r>
              <a:rPr lang="ko-KR" altLang="en-US" sz="1200" u="sng" dirty="0" err="1">
                <a:solidFill>
                  <a:srgbClr val="FF0000"/>
                </a:solidFill>
              </a:rPr>
              <a:t>범행지</a:t>
            </a:r>
            <a:r>
              <a:rPr lang="ko-KR" altLang="en-US" sz="1200" u="sng" dirty="0">
                <a:solidFill>
                  <a:srgbClr val="FF0000"/>
                </a:solidFill>
              </a:rPr>
              <a:t> 부근에서 행상</a:t>
            </a:r>
            <a:r>
              <a:rPr lang="en-US" altLang="ko-KR" sz="1200" u="sng" dirty="0">
                <a:solidFill>
                  <a:srgbClr val="FF0000"/>
                </a:solidFill>
              </a:rPr>
              <a:t>, </a:t>
            </a:r>
            <a:r>
              <a:rPr lang="ko-KR" altLang="en-US" sz="1200" u="sng" dirty="0">
                <a:solidFill>
                  <a:srgbClr val="FF0000"/>
                </a:solidFill>
              </a:rPr>
              <a:t>수금</a:t>
            </a:r>
            <a:r>
              <a:rPr lang="en-US" altLang="ko-KR" sz="1200" u="sng" dirty="0">
                <a:solidFill>
                  <a:srgbClr val="FF0000"/>
                </a:solidFill>
              </a:rPr>
              <a:t>, </a:t>
            </a:r>
            <a:r>
              <a:rPr lang="ko-KR" altLang="en-US" sz="1200" u="sng" dirty="0">
                <a:solidFill>
                  <a:srgbClr val="FF0000"/>
                </a:solidFill>
              </a:rPr>
              <a:t>배달</a:t>
            </a:r>
            <a:r>
              <a:rPr lang="en-US" altLang="ko-KR" sz="1200" u="sng" dirty="0">
                <a:solidFill>
                  <a:srgbClr val="FF0000"/>
                </a:solidFill>
              </a:rPr>
              <a:t>, </a:t>
            </a:r>
            <a:r>
              <a:rPr lang="ko-KR" altLang="en-US" sz="1200" u="sng" dirty="0">
                <a:solidFill>
                  <a:srgbClr val="FF0000"/>
                </a:solidFill>
              </a:rPr>
              <a:t>운동 등으로 왕래한 일이 있는 자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u="sng" dirty="0" err="1">
                <a:solidFill>
                  <a:srgbClr val="FF0000"/>
                </a:solidFill>
              </a:rPr>
              <a:t>범행지</a:t>
            </a:r>
            <a:r>
              <a:rPr lang="ko-KR" altLang="en-US" sz="1200" u="sng" dirty="0">
                <a:solidFill>
                  <a:srgbClr val="FF0000"/>
                </a:solidFill>
              </a:rPr>
              <a:t> 부근</a:t>
            </a:r>
            <a:endParaRPr lang="en-US" altLang="ko-KR" sz="1200" u="sng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  </a:t>
            </a:r>
            <a:r>
              <a:rPr lang="ko-KR" altLang="en-US" sz="1200" u="sng" dirty="0">
                <a:solidFill>
                  <a:srgbClr val="FF0000"/>
                </a:solidFill>
              </a:rPr>
              <a:t>에서 범죄의 전력이 있는 자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/>
              <a:t>등이 </a:t>
            </a:r>
            <a:r>
              <a:rPr lang="ko-KR" altLang="en-US" sz="1200" dirty="0" err="1"/>
              <a:t>지리감</a:t>
            </a:r>
            <a:r>
              <a:rPr lang="ko-KR" altLang="en-US" sz="1200" dirty="0"/>
              <a:t> 수사대상자</a:t>
            </a: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(3) </a:t>
            </a:r>
            <a:r>
              <a:rPr lang="ko-KR" altLang="en-US" sz="1200" dirty="0" err="1"/>
              <a:t>지리감</a:t>
            </a:r>
            <a:r>
              <a:rPr lang="ko-KR" altLang="en-US" sz="1200" dirty="0"/>
              <a:t> 적격자 수사방법</a:t>
            </a: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대상자를 상대로 그가 사건 당시 범죄현장 부근을 배회한 사실이 있는지 여부 에 대한 탐문수사 및 행적수사를 충분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</a:t>
            </a:r>
            <a:r>
              <a:rPr lang="ko-KR" altLang="en-US" sz="1200" dirty="0"/>
              <a:t>히 실행하여 확인</a:t>
            </a: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평소 관내에 전과자</a:t>
            </a:r>
            <a:r>
              <a:rPr lang="en-US" altLang="ko-KR" sz="1200" dirty="0"/>
              <a:t>, </a:t>
            </a:r>
            <a:r>
              <a:rPr lang="ko-KR" altLang="en-US" sz="1200" dirty="0"/>
              <a:t>불량자</a:t>
            </a:r>
            <a:r>
              <a:rPr lang="en-US" altLang="ko-KR" sz="1200" dirty="0"/>
              <a:t>, </a:t>
            </a:r>
            <a:r>
              <a:rPr lang="ko-KR" altLang="en-US" sz="1200" dirty="0"/>
              <a:t>거동수상자 등의 기초자료 수집과 폭넓은 수사 협력자를 확보</a:t>
            </a:r>
            <a:r>
              <a:rPr lang="en-US" altLang="ko-KR" sz="1200" dirty="0"/>
              <a:t>, </a:t>
            </a:r>
            <a:r>
              <a:rPr lang="ko-KR" altLang="en-US" sz="1200" dirty="0"/>
              <a:t>수사 담당 구역책임제를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</a:t>
            </a:r>
            <a:r>
              <a:rPr lang="ko-KR" altLang="en-US" sz="1200" dirty="0"/>
              <a:t>확립하여 책임 있는 수사를 실행</a:t>
            </a:r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감별수사</a:t>
            </a:r>
          </a:p>
        </p:txBody>
      </p:sp>
    </p:spTree>
    <p:extLst>
      <p:ext uri="{BB962C8B-B14F-4D97-AF65-F5344CB8AC3E}">
        <p14:creationId xmlns:p14="http://schemas.microsoft.com/office/powerpoint/2010/main" val="30226695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844823"/>
            <a:ext cx="8229600" cy="4212467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의 의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>
                <a:solidFill>
                  <a:srgbClr val="FF0000"/>
                </a:solidFill>
              </a:rPr>
              <a:t>범인의 인상이나 특징을 알고 있는 </a:t>
            </a:r>
            <a:r>
              <a:rPr lang="ko-KR" altLang="en-US" sz="1200" dirty="0"/>
              <a:t>피해자</a:t>
            </a:r>
            <a:r>
              <a:rPr lang="en-US" altLang="ko-KR" sz="1200" dirty="0"/>
              <a:t>·</a:t>
            </a:r>
            <a:r>
              <a:rPr lang="ko-KR" altLang="en-US" sz="1200" dirty="0"/>
              <a:t>참고인 즉 범인을 목격한 사람을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상대로 하여 범인을 발견하거나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변사체가 발견된 경우 </a:t>
            </a:r>
            <a:r>
              <a:rPr lang="ko-KR" altLang="en-US" sz="1200" dirty="0">
                <a:solidFill>
                  <a:srgbClr val="FF0000"/>
                </a:solidFill>
              </a:rPr>
              <a:t>변사체의 사진 등에 의하여 신원을 확인</a:t>
            </a:r>
            <a:r>
              <a:rPr lang="ko-KR" altLang="en-US" sz="1200" dirty="0"/>
              <a:t>하는 수사방법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2. </a:t>
            </a:r>
            <a:r>
              <a:rPr lang="ko-KR" altLang="en-US" sz="1200" dirty="0"/>
              <a:t>방 법</a:t>
            </a:r>
          </a:p>
          <a:p>
            <a:pPr marL="0" indent="0" fontAlgn="base">
              <a:buNone/>
            </a:pPr>
            <a:r>
              <a:rPr lang="en-US" altLang="ko-KR" sz="1200" dirty="0"/>
              <a:t>   </a:t>
            </a: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1) </a:t>
            </a:r>
            <a:r>
              <a:rPr lang="ko-KR" altLang="en-US" sz="1200" dirty="0">
                <a:solidFill>
                  <a:srgbClr val="FF0000"/>
                </a:solidFill>
              </a:rPr>
              <a:t>범인을 </a:t>
            </a:r>
            <a:r>
              <a:rPr lang="ko-KR" altLang="en-US" sz="1200" dirty="0">
                <a:solidFill>
                  <a:schemeClr val="tx1"/>
                </a:solidFill>
              </a:rPr>
              <a:t>특정하는 방법 </a:t>
            </a:r>
          </a:p>
          <a:p>
            <a:pPr marL="0" indent="0" fontAlgn="base">
              <a:buNone/>
            </a:pPr>
            <a:r>
              <a:rPr lang="en-US" altLang="ko-KR" sz="1200" dirty="0"/>
              <a:t>   </a:t>
            </a:r>
          </a:p>
          <a:p>
            <a:pPr marL="0" indent="0" fontAlgn="base">
              <a:buNone/>
            </a:pPr>
            <a:r>
              <a:rPr lang="en-US" altLang="ko-KR" sz="1200" dirty="0"/>
              <a:t>      (1) </a:t>
            </a:r>
            <a:r>
              <a:rPr lang="ko-KR" altLang="en-US" sz="1200" dirty="0"/>
              <a:t>실물에 의한 </a:t>
            </a:r>
            <a:r>
              <a:rPr lang="ko-KR" altLang="en-US" sz="1200" dirty="0" err="1"/>
              <a:t>선면</a:t>
            </a:r>
            <a:r>
              <a:rPr lang="en-US" altLang="ko-KR" sz="1200" dirty="0"/>
              <a:t>: </a:t>
            </a:r>
            <a:r>
              <a:rPr lang="ko-KR" altLang="en-US" sz="1200" dirty="0"/>
              <a:t>피해자 등이 직접 용의자의 실물 확인</a:t>
            </a:r>
          </a:p>
          <a:p>
            <a:pPr marL="0" indent="0" fontAlgn="base">
              <a:buNone/>
            </a:pPr>
            <a:r>
              <a:rPr lang="en-US" altLang="ko-KR" sz="1200" dirty="0"/>
              <a:t>      (2) </a:t>
            </a:r>
            <a:r>
              <a:rPr lang="ko-KR" altLang="en-US" sz="1200" dirty="0"/>
              <a:t>사진에 의한 </a:t>
            </a:r>
            <a:r>
              <a:rPr lang="ko-KR" altLang="en-US" sz="1200" dirty="0" err="1"/>
              <a:t>선면</a:t>
            </a:r>
            <a:r>
              <a:rPr lang="en-US" altLang="ko-KR" sz="1200" dirty="0"/>
              <a:t>: </a:t>
            </a:r>
            <a:r>
              <a:rPr lang="ko-KR" altLang="en-US" sz="1200" dirty="0"/>
              <a:t>수법원지의 사진</a:t>
            </a:r>
            <a:r>
              <a:rPr lang="en-US" altLang="ko-KR" sz="1200" dirty="0"/>
              <a:t>, </a:t>
            </a:r>
            <a:r>
              <a:rPr lang="ko-KR" altLang="en-US" sz="1200" dirty="0"/>
              <a:t>다수 용의자의 사진 확인</a:t>
            </a:r>
          </a:p>
          <a:p>
            <a:pPr marL="0" indent="0" fontAlgn="base">
              <a:buNone/>
            </a:pPr>
            <a:r>
              <a:rPr lang="en-US" altLang="ko-KR" sz="1200" dirty="0"/>
              <a:t>      (3) </a:t>
            </a:r>
            <a:r>
              <a:rPr lang="ko-KR" altLang="en-US" sz="1200" dirty="0"/>
              <a:t>사진에 의한 식별</a:t>
            </a:r>
            <a:r>
              <a:rPr lang="en-US" altLang="ko-KR" sz="1200" dirty="0"/>
              <a:t>: </a:t>
            </a:r>
            <a:r>
              <a:rPr lang="ko-KR" altLang="en-US" sz="1200" dirty="0"/>
              <a:t>경찰관이 용의자를 식별하기 위해 미행</a:t>
            </a:r>
            <a:r>
              <a:rPr lang="en-US" altLang="ko-KR" sz="1200" dirty="0"/>
              <a:t>. </a:t>
            </a:r>
            <a:r>
              <a:rPr lang="ko-KR" altLang="en-US" sz="1200" dirty="0"/>
              <a:t>잠복감시에 이용</a:t>
            </a:r>
          </a:p>
          <a:p>
            <a:pPr marL="0" indent="0" fontAlgn="base">
              <a:buNone/>
            </a:pPr>
            <a:r>
              <a:rPr lang="en-US" altLang="ko-KR" sz="1200" dirty="0"/>
              <a:t>     (4) </a:t>
            </a:r>
            <a:r>
              <a:rPr lang="ko-KR" altLang="en-US" sz="1200" dirty="0" err="1"/>
              <a:t>인상서에</a:t>
            </a:r>
            <a:r>
              <a:rPr lang="ko-KR" altLang="en-US" sz="1200" dirty="0"/>
              <a:t> 의한 </a:t>
            </a:r>
            <a:r>
              <a:rPr lang="ko-KR" altLang="en-US" sz="1200" dirty="0" err="1"/>
              <a:t>선면</a:t>
            </a:r>
            <a:r>
              <a:rPr lang="en-US" altLang="ko-KR" sz="1200" dirty="0"/>
              <a:t>: </a:t>
            </a:r>
            <a:r>
              <a:rPr lang="ko-KR" altLang="en-US" sz="1200" dirty="0"/>
              <a:t>인상의 특징을 글로써 표현한 것을 이용</a:t>
            </a:r>
          </a:p>
          <a:p>
            <a:pPr marL="0" indent="0" fontAlgn="base">
              <a:buNone/>
            </a:pPr>
            <a:endParaRPr lang="en-US" altLang="ko-KR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 err="1"/>
              <a:t>선면수사</a:t>
            </a:r>
            <a:endParaRPr lang="ko-KR" alt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9" y="3573016"/>
            <a:ext cx="267270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340768"/>
            <a:ext cx="2672703" cy="2153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73504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5040560" cy="496855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 2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  <a:r>
              <a:rPr lang="ko-KR" altLang="en-US" sz="1200" dirty="0">
                <a:solidFill>
                  <a:srgbClr val="FF0000"/>
                </a:solidFill>
              </a:rPr>
              <a:t>변사체</a:t>
            </a:r>
            <a:r>
              <a:rPr lang="ko-KR" altLang="en-US" sz="1200" dirty="0"/>
              <a:t>의 신원확인을 하는 방법</a:t>
            </a:r>
          </a:p>
          <a:p>
            <a:pPr marL="0" indent="0" fontAlgn="base">
              <a:buNone/>
            </a:pPr>
            <a:r>
              <a:rPr lang="en-US" altLang="ko-KR" sz="1200" dirty="0"/>
              <a:t>     (1) </a:t>
            </a:r>
            <a:r>
              <a:rPr lang="ko-KR" altLang="en-US" sz="1200" dirty="0"/>
              <a:t>얼굴판명이 가능한 변사체의 경우</a:t>
            </a:r>
            <a:r>
              <a:rPr lang="en-US" altLang="ko-KR" sz="1200" dirty="0"/>
              <a:t>: </a:t>
            </a:r>
            <a:r>
              <a:rPr lang="ko-KR" altLang="en-US" sz="1200" dirty="0"/>
              <a:t>안면사진 촬영 후 연고자 등에게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</a:t>
            </a:r>
            <a:r>
              <a:rPr lang="ko-KR" altLang="en-US" sz="1200" dirty="0"/>
              <a:t>관찰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(2) </a:t>
            </a:r>
            <a:r>
              <a:rPr lang="ko-KR" altLang="en-US" sz="1200" dirty="0"/>
              <a:t>백골사체의 경우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슈퍼임포즈법</a:t>
            </a:r>
            <a:r>
              <a:rPr lang="en-US" altLang="ko-KR" sz="1200" dirty="0"/>
              <a:t>(</a:t>
            </a:r>
            <a:r>
              <a:rPr lang="ko-KR" altLang="en-US" sz="1200" dirty="0" err="1"/>
              <a:t>복안법</a:t>
            </a:r>
            <a:r>
              <a:rPr lang="ko-KR" altLang="en-US" sz="1200" dirty="0"/>
              <a:t> </a:t>
            </a:r>
            <a:r>
              <a:rPr lang="en-US" altLang="ko-KR" sz="1200" dirty="0"/>
              <a:t>- </a:t>
            </a:r>
            <a:r>
              <a:rPr lang="ko-KR" altLang="en-US" sz="1200" dirty="0"/>
              <a:t>두개골 형체를 복원해 신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</a:t>
            </a:r>
            <a:r>
              <a:rPr lang="ko-KR" altLang="en-US" sz="1200" dirty="0"/>
              <a:t>원을 확인하는 방법</a:t>
            </a:r>
            <a:r>
              <a:rPr lang="en-US" altLang="ko-KR" sz="1200" dirty="0"/>
              <a:t>)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3. </a:t>
            </a:r>
            <a:r>
              <a:rPr lang="ko-KR" altLang="en-US" sz="1200" dirty="0" err="1"/>
              <a:t>선면수사</a:t>
            </a:r>
            <a:r>
              <a:rPr lang="ko-KR" altLang="en-US" sz="1200" dirty="0"/>
              <a:t> 시 유의사항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1) </a:t>
            </a:r>
            <a:r>
              <a:rPr lang="ko-KR" altLang="en-US" sz="1200" dirty="0"/>
              <a:t>목격한 당시와 동일한 조건에서 관찰</a:t>
            </a:r>
          </a:p>
          <a:p>
            <a:pPr marL="0" indent="0" fontAlgn="base">
              <a:buNone/>
            </a:pPr>
            <a:r>
              <a:rPr lang="en-US" altLang="ko-KR" sz="1200" dirty="0"/>
              <a:t>     2) </a:t>
            </a:r>
            <a:r>
              <a:rPr lang="ko-KR" altLang="en-US" sz="1200" dirty="0"/>
              <a:t>기억의 불완전성 고려</a:t>
            </a:r>
          </a:p>
          <a:p>
            <a:pPr marL="0" indent="0" fontAlgn="base">
              <a:buNone/>
            </a:pPr>
            <a:r>
              <a:rPr lang="en-US" altLang="ko-KR" sz="1200" dirty="0"/>
              <a:t>     3) </a:t>
            </a:r>
            <a:r>
              <a:rPr lang="ko-KR" altLang="en-US" sz="1200" dirty="0" err="1"/>
              <a:t>단독선면</a:t>
            </a:r>
            <a:r>
              <a:rPr lang="ko-KR" altLang="en-US" sz="1200" dirty="0"/>
              <a:t> 금지</a:t>
            </a:r>
          </a:p>
          <a:p>
            <a:pPr marL="0" indent="0" fontAlgn="base">
              <a:buNone/>
            </a:pPr>
            <a:r>
              <a:rPr lang="en-US" altLang="ko-KR" sz="1200" dirty="0"/>
              <a:t>     4) </a:t>
            </a:r>
            <a:r>
              <a:rPr lang="ko-KR" altLang="en-US" sz="1200" dirty="0" err="1"/>
              <a:t>직접선면</a:t>
            </a:r>
            <a:r>
              <a:rPr lang="ko-KR" altLang="en-US" sz="1200" dirty="0"/>
              <a:t> 금지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식별실</a:t>
            </a:r>
            <a:r>
              <a:rPr lang="ko-KR" altLang="en-US" sz="1200" dirty="0"/>
              <a:t> 이용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4. </a:t>
            </a:r>
            <a:r>
              <a:rPr lang="ko-KR" altLang="en-US" sz="1200" dirty="0"/>
              <a:t>단독면접과 복수면접</a:t>
            </a:r>
          </a:p>
          <a:p>
            <a:pPr marL="0" indent="0" fontAlgn="base">
              <a:buNone/>
            </a:pPr>
            <a:r>
              <a:rPr lang="en-US" altLang="ko-KR" sz="1200" dirty="0"/>
              <a:t>     1) show up: </a:t>
            </a:r>
            <a:r>
              <a:rPr lang="ko-KR" altLang="en-US" sz="1200" dirty="0"/>
              <a:t>범죄피해자</a:t>
            </a:r>
            <a:r>
              <a:rPr lang="en-US" altLang="ko-KR" sz="1200" dirty="0"/>
              <a:t>, </a:t>
            </a:r>
            <a:r>
              <a:rPr lang="ko-KR" altLang="en-US" sz="1200" dirty="0"/>
              <a:t>목격자에게 피의자 체포 직후의 모습 </a:t>
            </a:r>
            <a:r>
              <a:rPr lang="ko-KR" altLang="en-US" sz="1200" dirty="0" err="1"/>
              <a:t>선면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2) line- up: </a:t>
            </a:r>
            <a:r>
              <a:rPr lang="ko-KR" altLang="en-US" sz="1200" dirty="0"/>
              <a:t>피의자를 포함한 여러 사람을 보여주는 방법</a:t>
            </a:r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 err="1"/>
              <a:t>선면수사</a:t>
            </a:r>
            <a:endParaRPr lang="ko-KR" alt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233665"/>
            <a:ext cx="3168352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21088"/>
            <a:ext cx="5972175" cy="136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51578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1450</TotalTime>
  <Words>3399</Words>
  <Application>Microsoft Office PowerPoint</Application>
  <PresentationFormat>화면 슬라이드 쇼(4:3)</PresentationFormat>
  <Paragraphs>465</Paragraphs>
  <Slides>29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5" baseType="lpstr">
      <vt:lpstr>HY견명조</vt:lpstr>
      <vt:lpstr>맑은 고딕</vt:lpstr>
      <vt:lpstr>Arial</vt:lpstr>
      <vt:lpstr>Georgia</vt:lpstr>
      <vt:lpstr>Wingdings</vt:lpstr>
      <vt:lpstr>고구려 벽화</vt:lpstr>
      <vt:lpstr>                    과학수사론 제7주   - 수사의 진행 방법     : 탐문, 미행, 잠복감시, 감별수사, 선면수사 등</vt:lpstr>
      <vt:lpstr>1. 탐문수사</vt:lpstr>
      <vt:lpstr>1. 탐문수사</vt:lpstr>
      <vt:lpstr>1. 탐문수사</vt:lpstr>
      <vt:lpstr>1. 탐문수사</vt:lpstr>
      <vt:lpstr>1. 탐문수사</vt:lpstr>
      <vt:lpstr>1. 탐문수사</vt:lpstr>
      <vt:lpstr>1. 탐문수사</vt:lpstr>
      <vt:lpstr>1. 탐문수사</vt:lpstr>
      <vt:lpstr>1. 탐문수사</vt:lpstr>
      <vt:lpstr>2. 미행, 잠복감시</vt:lpstr>
      <vt:lpstr>2. 미행, 잠복감시</vt:lpstr>
      <vt:lpstr>2. 미행, 잠복감시</vt:lpstr>
      <vt:lpstr>2. 미행, 잠복감시</vt:lpstr>
      <vt:lpstr>2. 미행, 잠복감시</vt:lpstr>
      <vt:lpstr>2. 미행, 잠복감시</vt:lpstr>
      <vt:lpstr>2. 미행, 잠복감시</vt:lpstr>
      <vt:lpstr>2. 미행, 잠복감시</vt:lpstr>
      <vt:lpstr>3. 감별수사</vt:lpstr>
      <vt:lpstr>3. 감별수사</vt:lpstr>
      <vt:lpstr>3. 감별수사</vt:lpstr>
      <vt:lpstr>3. 감별수사</vt:lpstr>
      <vt:lpstr>3. 감별수사</vt:lpstr>
      <vt:lpstr>3. 감별수사</vt:lpstr>
      <vt:lpstr>3. 감별수사</vt:lpstr>
      <vt:lpstr>3. 감별수사</vt:lpstr>
      <vt:lpstr>3. 감별수사</vt:lpstr>
      <vt:lpstr>4. 선면수사</vt:lpstr>
      <vt:lpstr>4. 선면수사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범죄수사론 제2주  - 범죄수사의 개념과 원리</dc:title>
  <dc:creator>Owner</dc:creator>
  <cp:lastModifiedBy>남재성</cp:lastModifiedBy>
  <cp:revision>156</cp:revision>
  <dcterms:created xsi:type="dcterms:W3CDTF">2018-09-03T03:26:21Z</dcterms:created>
  <dcterms:modified xsi:type="dcterms:W3CDTF">2021-08-31T06:26:17Z</dcterms:modified>
</cp:coreProperties>
</file>