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324" r:id="rId3"/>
    <p:sldId id="305" r:id="rId4"/>
    <p:sldId id="309" r:id="rId5"/>
    <p:sldId id="307" r:id="rId6"/>
    <p:sldId id="308" r:id="rId7"/>
    <p:sldId id="306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23" r:id="rId2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424" autoAdjust="0"/>
  </p:normalViewPr>
  <p:slideViewPr>
    <p:cSldViewPr>
      <p:cViewPr varScale="1">
        <p:scale>
          <a:sx n="89" d="100"/>
          <a:sy n="89" d="100"/>
        </p:scale>
        <p:origin x="1282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83A85E-CA8E-43AA-989F-2AE4B3228C70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494FDC-BA62-455E-83B7-EE4C0F6F64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3259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8372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656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4285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797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2220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1489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43495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42724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62881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45860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57276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41420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13390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41080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29485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75163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99898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5330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5091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0F808C54-24F2-4800-80B6-B86DFADFDDA0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643866" cy="1500198"/>
          </a:xfrm>
        </p:spPr>
        <p:txBody>
          <a:bodyPr/>
          <a:lstStyle/>
          <a:p>
            <a:r>
              <a:rPr lang="ko-KR" altLang="en-US" dirty="0" smtClean="0"/>
              <a:t>제</a:t>
            </a:r>
            <a:r>
              <a:rPr lang="en-US" altLang="ko-KR" dirty="0"/>
              <a:t>9</a:t>
            </a:r>
            <a:r>
              <a:rPr lang="ko-KR" altLang="en-US" dirty="0" smtClean="0"/>
              <a:t>주 </a:t>
            </a:r>
            <a:r>
              <a:rPr lang="ko-KR" altLang="en-US" dirty="0" err="1" smtClean="0"/>
              <a:t>사이코패스와</a:t>
            </a:r>
            <a:r>
              <a:rPr lang="ko-KR" altLang="en-US" dirty="0" smtClean="0"/>
              <a:t> 범죄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501" y="3140968"/>
            <a:ext cx="7500990" cy="569224"/>
          </a:xfrm>
        </p:spPr>
        <p:txBody>
          <a:bodyPr>
            <a:noAutofit/>
          </a:bodyPr>
          <a:lstStyle/>
          <a:p>
            <a:r>
              <a:rPr lang="ko-KR" altLang="en-US" sz="2000" dirty="0" smtClean="0"/>
              <a:t>엄인숙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김선자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김일곤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이영학 사건</a:t>
            </a:r>
            <a:endParaRPr lang="ko-KR" alt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987824" y="501317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mtClean="0"/>
              <a:t>남재성 교수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1DB7B4-35E2-439A-AA66-3ABE7359173C}" type="datetime1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36616" y="2420888"/>
            <a:ext cx="7776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Bef>
                <a:spcPts val="0"/>
              </a:spcBef>
              <a:spcAft>
                <a:spcPts val="0"/>
              </a:spcAft>
            </a:pPr>
            <a:r>
              <a:rPr lang="ko-KR" altLang="en-US" b="0" i="0" spc="0" dirty="0" smtClean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본 수업자료는 저작권법 제 </a:t>
            </a:r>
            <a:r>
              <a:rPr lang="en-US" altLang="ko-KR" b="0" i="0" spc="0" dirty="0" smtClean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25</a:t>
            </a:r>
            <a:r>
              <a:rPr lang="ko-KR" altLang="en-US" b="0" i="0" spc="0" dirty="0" smtClean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조 </a:t>
            </a:r>
            <a:r>
              <a:rPr lang="en-US" altLang="ko-KR" b="0" i="0" spc="0" dirty="0" smtClean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b="0" i="0" spc="0" dirty="0" smtClean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항에 따라 학교 수업을 목적으로 이용되었으므로</a:t>
            </a:r>
            <a:r>
              <a:rPr lang="en-US" altLang="ko-KR" b="0" i="0" spc="0" dirty="0" smtClean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 </a:t>
            </a:r>
            <a:r>
              <a:rPr lang="ko-KR" altLang="en-US" b="0" i="0" spc="0" dirty="0" smtClean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본 수업자료를 외부에 공개</a:t>
            </a:r>
            <a:r>
              <a:rPr lang="en-US" altLang="ko-KR" b="0" i="0" spc="0" dirty="0" smtClean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b="0" i="0" spc="0" dirty="0" smtClean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게시하는 것을 금지하며</a:t>
            </a:r>
            <a:r>
              <a:rPr lang="en-US" altLang="ko-KR" b="0" i="0" spc="0" dirty="0" smtClean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 </a:t>
            </a:r>
            <a:r>
              <a:rPr lang="ko-KR" altLang="en-US" b="0" i="0" spc="0" dirty="0" smtClean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이를 위반하는 경우 저작권 침해로서 관련법에 따라 처벌될 수 있습니다</a:t>
            </a:r>
            <a:r>
              <a:rPr lang="en-US" altLang="ko-KR" b="0" i="0" spc="0" dirty="0" smtClean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400" b="0" i="0" spc="0" dirty="0">
              <a:solidFill>
                <a:srgbClr val="000000"/>
              </a:solidFill>
              <a:effectLst/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45001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54805" cy="939784"/>
          </a:xfrm>
        </p:spPr>
        <p:txBody>
          <a:bodyPr>
            <a:normAutofit/>
          </a:bodyPr>
          <a:lstStyle/>
          <a:p>
            <a:r>
              <a:rPr lang="ko-KR" altLang="en-US" sz="3200" dirty="0" smtClean="0"/>
              <a:t>들어가며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대표적 </a:t>
            </a:r>
            <a:r>
              <a:rPr lang="ko-KR" altLang="en-US" sz="3200" dirty="0" err="1" smtClean="0"/>
              <a:t>사이코패스</a:t>
            </a:r>
            <a:r>
              <a:rPr lang="ko-KR" altLang="en-US" sz="3200" dirty="0" smtClean="0"/>
              <a:t> 사례</a:t>
            </a:r>
            <a:endParaRPr lang="ko-KR" altLang="en-US" sz="1800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5222512"/>
            <a:ext cx="7544172" cy="1410293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1180168"/>
            <a:ext cx="3457575" cy="4061817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5239" y="1180167"/>
            <a:ext cx="3438525" cy="406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52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 smtClean="0"/>
              <a:t>1. </a:t>
            </a:r>
            <a:r>
              <a:rPr lang="ko-KR" altLang="en-US" sz="3200" dirty="0" smtClean="0"/>
              <a:t>엄인숙 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96863" y="1772816"/>
            <a:ext cx="5083249" cy="4464496"/>
          </a:xfrm>
        </p:spPr>
        <p:txBody>
          <a:bodyPr>
            <a:noAutofit/>
          </a:bodyPr>
          <a:lstStyle/>
          <a:p>
            <a:r>
              <a:rPr lang="ko-KR" altLang="en-US" sz="1600" dirty="0" smtClean="0"/>
              <a:t>개요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 smtClean="0"/>
              <a:t>  - 20</a:t>
            </a:r>
            <a:r>
              <a:rPr lang="ko-KR" altLang="en-US" sz="1600" dirty="0"/>
              <a:t>대 후반 여성인 엄인숙이 보험금을 타내기 위해 남편과 가족들을 살해하거나 </a:t>
            </a:r>
            <a:r>
              <a:rPr lang="ko-KR" altLang="en-US" sz="1600" dirty="0" smtClean="0"/>
              <a:t>실명시키고 </a:t>
            </a:r>
            <a:r>
              <a:rPr lang="ko-KR" altLang="en-US" sz="1600" dirty="0"/>
              <a:t>방화까지 저지른 </a:t>
            </a:r>
            <a:r>
              <a:rPr lang="ko-KR" altLang="en-US" sz="1600" dirty="0" smtClean="0"/>
              <a:t>사건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 smtClean="0"/>
              <a:t>  </a:t>
            </a:r>
            <a:r>
              <a:rPr lang="en-US" altLang="ko-KR" sz="1600" dirty="0" smtClean="0"/>
              <a:t>- </a:t>
            </a:r>
            <a:r>
              <a:rPr lang="ko-KR" altLang="en-US" sz="1600" dirty="0" smtClean="0"/>
              <a:t>밝혀진 </a:t>
            </a:r>
            <a:r>
              <a:rPr lang="ko-KR" altLang="en-US" sz="1600" dirty="0"/>
              <a:t>것만으로는 사망자 </a:t>
            </a:r>
            <a:r>
              <a:rPr lang="en-US" altLang="ko-KR" sz="1600" dirty="0"/>
              <a:t>3</a:t>
            </a:r>
            <a:r>
              <a:rPr lang="ko-KR" altLang="en-US" sz="1600" dirty="0"/>
              <a:t>명에 부상자 </a:t>
            </a:r>
            <a:r>
              <a:rPr lang="en-US" altLang="ko-KR" sz="1600" dirty="0"/>
              <a:t>4</a:t>
            </a:r>
            <a:r>
              <a:rPr lang="ko-KR" altLang="en-US" sz="1600" dirty="0"/>
              <a:t>명이었는데</a:t>
            </a:r>
            <a:r>
              <a:rPr lang="en-US" altLang="ko-KR" sz="1600" dirty="0"/>
              <a:t>, </a:t>
            </a:r>
            <a:r>
              <a:rPr lang="ko-KR" altLang="en-US" sz="1600" dirty="0"/>
              <a:t>동기는 보험금이었고 부상자 중 </a:t>
            </a:r>
            <a:r>
              <a:rPr lang="en-US" altLang="ko-KR" sz="1600" dirty="0"/>
              <a:t>2</a:t>
            </a:r>
            <a:r>
              <a:rPr lang="ko-KR" altLang="en-US" sz="1600" dirty="0"/>
              <a:t>명은 실명</a:t>
            </a:r>
            <a:r>
              <a:rPr lang="en-US" altLang="ko-KR" sz="1600" dirty="0"/>
              <a:t>, 2</a:t>
            </a:r>
            <a:r>
              <a:rPr lang="ko-KR" altLang="en-US" sz="1600" dirty="0"/>
              <a:t>명은 </a:t>
            </a:r>
            <a:r>
              <a:rPr lang="ko-KR" altLang="en-US" sz="1600" dirty="0" smtClean="0"/>
              <a:t>화상을 입음</a:t>
            </a:r>
            <a:endParaRPr lang="en-US" altLang="ko-KR" sz="1600" dirty="0" smtClean="0"/>
          </a:p>
          <a:p>
            <a:endParaRPr lang="en-US" altLang="ko-KR" sz="1600" dirty="0" smtClean="0"/>
          </a:p>
          <a:p>
            <a:r>
              <a:rPr lang="ko-KR" altLang="en-US" sz="1600" dirty="0" smtClean="0"/>
              <a:t>사건 전개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- </a:t>
            </a:r>
            <a:r>
              <a:rPr lang="ko-KR" altLang="en-US" sz="1600" dirty="0"/>
              <a:t>이 사건이 처음 알려졌던 </a:t>
            </a:r>
            <a:r>
              <a:rPr lang="en-US" altLang="ko-KR" sz="1600" dirty="0"/>
              <a:t>2005</a:t>
            </a:r>
            <a:r>
              <a:rPr lang="ko-KR" altLang="en-US" sz="1600" dirty="0"/>
              <a:t>년 </a:t>
            </a:r>
            <a:r>
              <a:rPr lang="en-US" altLang="ko-KR" sz="1600" dirty="0"/>
              <a:t>4</a:t>
            </a:r>
            <a:r>
              <a:rPr lang="ko-KR" altLang="en-US" sz="1600" dirty="0"/>
              <a:t>월에는 이 사건이 </a:t>
            </a:r>
            <a:r>
              <a:rPr lang="ko-KR" altLang="en-US" sz="1600" dirty="0" smtClean="0"/>
              <a:t>크게 대두되지 않았으나 이후 범인이 </a:t>
            </a:r>
            <a:r>
              <a:rPr lang="ko-KR" altLang="en-US" sz="1600" dirty="0"/>
              <a:t>젊은 여성이라는 점</a:t>
            </a:r>
            <a:r>
              <a:rPr lang="en-US" altLang="ko-KR" sz="1600" dirty="0"/>
              <a:t>, </a:t>
            </a:r>
            <a:r>
              <a:rPr lang="ko-KR" altLang="en-US" sz="1600" dirty="0"/>
              <a:t>범행 수단의 독특함과 잔혹성</a:t>
            </a:r>
            <a:r>
              <a:rPr lang="en-US" altLang="ko-KR" sz="1600" dirty="0"/>
              <a:t>, </a:t>
            </a:r>
            <a:r>
              <a:rPr lang="ko-KR" altLang="en-US" sz="1600" dirty="0"/>
              <a:t>일가친족에게 거리낌 없이 범행을 저질렀을 정도로 </a:t>
            </a:r>
            <a:r>
              <a:rPr lang="ko-KR" altLang="en-US" sz="1600" dirty="0" smtClean="0"/>
              <a:t>부도덕함에 있어 많은 매스컴이 관심을 가진 사건으로 가해자인 엄인숙은 역대 </a:t>
            </a:r>
            <a:r>
              <a:rPr lang="en-US" altLang="ko-KR" sz="1600" dirty="0" smtClean="0"/>
              <a:t>PCL-R </a:t>
            </a:r>
            <a:r>
              <a:rPr lang="ko-KR" altLang="en-US" sz="1600" dirty="0" smtClean="0"/>
              <a:t>검사에서 역대 가장 높은 점수를 얻음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- </a:t>
            </a:r>
            <a:r>
              <a:rPr lang="ko-KR" altLang="en-US" sz="1600" dirty="0" smtClean="0"/>
              <a:t>통상 </a:t>
            </a:r>
            <a:r>
              <a:rPr lang="ko-KR" altLang="en-US" sz="1600" dirty="0" err="1" smtClean="0"/>
              <a:t>엄여인</a:t>
            </a:r>
            <a:r>
              <a:rPr lang="ko-KR" altLang="en-US" sz="1600" dirty="0" smtClean="0"/>
              <a:t> 사건으로 알려졌으나 이후 엄인숙 사건으로 명칭이 통일됨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3851" y="1488464"/>
            <a:ext cx="3073800" cy="235552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9832" y="3874824"/>
            <a:ext cx="3067819" cy="2712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22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 smtClean="0"/>
              <a:t>1. </a:t>
            </a:r>
            <a:r>
              <a:rPr lang="ko-KR" altLang="en-US" sz="3200" dirty="0" smtClean="0"/>
              <a:t>엄인숙 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96863" y="1772816"/>
            <a:ext cx="5227265" cy="4464496"/>
          </a:xfrm>
        </p:spPr>
        <p:txBody>
          <a:bodyPr>
            <a:noAutofit/>
          </a:bodyPr>
          <a:lstStyle/>
          <a:p>
            <a:r>
              <a:rPr lang="ko-KR" altLang="en-US" sz="1400" dirty="0" smtClean="0"/>
              <a:t>사건일지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</a:t>
            </a:r>
            <a:endParaRPr lang="ko-KR" altLang="en-US" sz="1400" dirty="0" smtClean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2783028"/>
              </p:ext>
            </p:extLst>
          </p:nvPr>
        </p:nvGraphicFramePr>
        <p:xfrm>
          <a:off x="755576" y="2206402"/>
          <a:ext cx="7992888" cy="4075246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1410510"/>
                <a:gridCol w="6582378"/>
              </a:tblGrid>
              <a:tr h="330886">
                <a:tc>
                  <a:txBody>
                    <a:bodyPr/>
                    <a:lstStyle/>
                    <a:p>
                      <a:r>
                        <a:rPr lang="en-US" altLang="ko-KR" sz="1400" dirty="0">
                          <a:effectLst/>
                        </a:rPr>
                        <a:t>2000</a:t>
                      </a:r>
                      <a:r>
                        <a:rPr lang="ko-KR" altLang="en-US" sz="1400" dirty="0">
                          <a:effectLst/>
                        </a:rPr>
                        <a:t>년 </a:t>
                      </a:r>
                      <a:r>
                        <a:rPr lang="en-US" altLang="ko-KR" sz="1400" dirty="0">
                          <a:effectLst/>
                        </a:rPr>
                        <a:t>5</a:t>
                      </a:r>
                      <a:r>
                        <a:rPr lang="ko-KR" altLang="en-US" sz="1400" dirty="0">
                          <a:effectLst/>
                        </a:rPr>
                        <a:t>월</a:t>
                      </a:r>
                    </a:p>
                  </a:txBody>
                  <a:tcPr marL="56490" marR="56490" marT="28245" marB="28245" anchor="ctr"/>
                </a:tc>
                <a:tc>
                  <a:txBody>
                    <a:bodyPr/>
                    <a:lstStyle/>
                    <a:p>
                      <a:r>
                        <a:rPr lang="ko-KR" altLang="en-US" sz="1400">
                          <a:effectLst/>
                        </a:rPr>
                        <a:t>남편에게 수면제 먹이고 핀으로 눈을 찔러 실명하게 함</a:t>
                      </a:r>
                      <a:r>
                        <a:rPr lang="en-US" altLang="ko-KR" sz="1400">
                          <a:effectLst/>
                        </a:rPr>
                        <a:t>.</a:t>
                      </a:r>
                    </a:p>
                  </a:txBody>
                  <a:tcPr marL="56490" marR="56490" marT="28245" marB="28245" anchor="ctr"/>
                </a:tc>
              </a:tr>
              <a:tr h="330886">
                <a:tc>
                  <a:txBody>
                    <a:bodyPr/>
                    <a:lstStyle/>
                    <a:p>
                      <a:r>
                        <a:rPr lang="en-US" altLang="ko-KR" sz="1400">
                          <a:effectLst/>
                        </a:rPr>
                        <a:t>2001</a:t>
                      </a:r>
                      <a:r>
                        <a:rPr lang="ko-KR" altLang="en-US" sz="1400">
                          <a:effectLst/>
                        </a:rPr>
                        <a:t>년 </a:t>
                      </a:r>
                      <a:r>
                        <a:rPr lang="en-US" altLang="ko-KR" sz="1400">
                          <a:effectLst/>
                        </a:rPr>
                        <a:t>6</a:t>
                      </a:r>
                      <a:r>
                        <a:rPr lang="ko-KR" altLang="en-US" sz="1400">
                          <a:effectLst/>
                        </a:rPr>
                        <a:t>월</a:t>
                      </a:r>
                    </a:p>
                  </a:txBody>
                  <a:tcPr marL="56490" marR="56490" marT="28245" marB="28245" anchor="ctr"/>
                </a:tc>
                <a:tc>
                  <a:txBody>
                    <a:bodyPr/>
                    <a:lstStyle/>
                    <a:p>
                      <a:r>
                        <a:rPr lang="ko-KR" altLang="en-US" sz="1400">
                          <a:effectLst/>
                        </a:rPr>
                        <a:t>같은 수법으로 남편의 얼굴에 끓는 기름을 부어 화상을 입힘</a:t>
                      </a:r>
                      <a:r>
                        <a:rPr lang="en-US" altLang="ko-KR" sz="1400">
                          <a:effectLst/>
                        </a:rPr>
                        <a:t>.</a:t>
                      </a:r>
                    </a:p>
                  </a:txBody>
                  <a:tcPr marL="56490" marR="56490" marT="28245" marB="28245" anchor="ctr"/>
                </a:tc>
              </a:tr>
              <a:tr h="330886">
                <a:tc>
                  <a:txBody>
                    <a:bodyPr/>
                    <a:lstStyle/>
                    <a:p>
                      <a:r>
                        <a:rPr lang="en-US" altLang="ko-KR" sz="1400">
                          <a:effectLst/>
                        </a:rPr>
                        <a:t>2001</a:t>
                      </a:r>
                      <a:r>
                        <a:rPr lang="ko-KR" altLang="en-US" sz="1400">
                          <a:effectLst/>
                        </a:rPr>
                        <a:t>년 </a:t>
                      </a:r>
                      <a:r>
                        <a:rPr lang="en-US" altLang="ko-KR" sz="1400">
                          <a:effectLst/>
                        </a:rPr>
                        <a:t>9</a:t>
                      </a:r>
                      <a:r>
                        <a:rPr lang="ko-KR" altLang="en-US" sz="1400">
                          <a:effectLst/>
                        </a:rPr>
                        <a:t>월</a:t>
                      </a:r>
                    </a:p>
                  </a:txBody>
                  <a:tcPr marL="56490" marR="56490" marT="28245" marB="28245" anchor="ctr"/>
                </a:tc>
                <a:tc>
                  <a:txBody>
                    <a:bodyPr/>
                    <a:lstStyle/>
                    <a:p>
                      <a:r>
                        <a:rPr lang="ko-KR" altLang="en-US" sz="1400">
                          <a:effectLst/>
                        </a:rPr>
                        <a:t>같은 수법으로 남편의 배를 주방용 칼로 찔러 자상을 입힘</a:t>
                      </a:r>
                      <a:r>
                        <a:rPr lang="en-US" altLang="ko-KR" sz="1400">
                          <a:effectLst/>
                        </a:rPr>
                        <a:t>.</a:t>
                      </a:r>
                    </a:p>
                  </a:txBody>
                  <a:tcPr marL="56490" marR="56490" marT="28245" marB="28245" anchor="ctr"/>
                </a:tc>
              </a:tr>
              <a:tr h="330886">
                <a:tc>
                  <a:txBody>
                    <a:bodyPr/>
                    <a:lstStyle/>
                    <a:p>
                      <a:r>
                        <a:rPr lang="en-US" altLang="ko-KR" sz="1400">
                          <a:effectLst/>
                        </a:rPr>
                        <a:t>2002</a:t>
                      </a:r>
                      <a:r>
                        <a:rPr lang="ko-KR" altLang="en-US" sz="1400">
                          <a:effectLst/>
                        </a:rPr>
                        <a:t>년 </a:t>
                      </a:r>
                      <a:r>
                        <a:rPr lang="en-US" altLang="ko-KR" sz="1400">
                          <a:effectLst/>
                        </a:rPr>
                        <a:t>2</a:t>
                      </a:r>
                      <a:r>
                        <a:rPr lang="ko-KR" altLang="en-US" sz="1400">
                          <a:effectLst/>
                        </a:rPr>
                        <a:t>월</a:t>
                      </a:r>
                    </a:p>
                  </a:txBody>
                  <a:tcPr marL="56490" marR="56490" marT="28245" marB="28245" anchor="ctr"/>
                </a:tc>
                <a:tc>
                  <a:txBody>
                    <a:bodyPr/>
                    <a:lstStyle/>
                    <a:p>
                      <a:r>
                        <a:rPr lang="ko-KR" altLang="en-US" sz="1400">
                          <a:effectLst/>
                        </a:rPr>
                        <a:t>같은 수법으로 남편의 배를 칼로 찔러 자상을 입힘</a:t>
                      </a:r>
                      <a:r>
                        <a:rPr lang="en-US" altLang="ko-KR" sz="1400">
                          <a:effectLst/>
                        </a:rPr>
                        <a:t>. </a:t>
                      </a:r>
                      <a:r>
                        <a:rPr lang="ko-KR" altLang="en-US" sz="1400">
                          <a:effectLst/>
                        </a:rPr>
                        <a:t>남편 치료 중 사망</a:t>
                      </a:r>
                      <a:r>
                        <a:rPr lang="en-US" altLang="ko-KR" sz="1400">
                          <a:effectLst/>
                        </a:rPr>
                        <a:t>.</a:t>
                      </a:r>
                    </a:p>
                  </a:txBody>
                  <a:tcPr marL="56490" marR="56490" marT="28245" marB="28245" anchor="ctr"/>
                </a:tc>
              </a:tr>
              <a:tr h="330886">
                <a:tc>
                  <a:txBody>
                    <a:bodyPr/>
                    <a:lstStyle/>
                    <a:p>
                      <a:r>
                        <a:rPr lang="en-US" altLang="ko-KR" sz="1400">
                          <a:effectLst/>
                        </a:rPr>
                        <a:t>2002</a:t>
                      </a:r>
                      <a:r>
                        <a:rPr lang="ko-KR" altLang="en-US" sz="1400">
                          <a:effectLst/>
                        </a:rPr>
                        <a:t>년 </a:t>
                      </a:r>
                      <a:r>
                        <a:rPr lang="en-US" altLang="ko-KR" sz="1400">
                          <a:effectLst/>
                        </a:rPr>
                        <a:t>11</a:t>
                      </a:r>
                      <a:r>
                        <a:rPr lang="ko-KR" altLang="en-US" sz="1400">
                          <a:effectLst/>
                        </a:rPr>
                        <a:t>월</a:t>
                      </a:r>
                    </a:p>
                  </a:txBody>
                  <a:tcPr marL="56490" marR="56490" marT="28245" marB="28245" anchor="ctr"/>
                </a:tc>
                <a:tc>
                  <a:txBody>
                    <a:bodyPr/>
                    <a:lstStyle/>
                    <a:p>
                      <a:r>
                        <a:rPr lang="ko-KR" altLang="en-US" sz="1400" dirty="0">
                          <a:effectLst/>
                        </a:rPr>
                        <a:t>재혼한 </a:t>
                      </a:r>
                      <a:r>
                        <a:rPr lang="ko-KR" altLang="en-US" sz="1400" dirty="0" smtClean="0">
                          <a:effectLst/>
                        </a:rPr>
                        <a:t>남편에게 </a:t>
                      </a:r>
                      <a:r>
                        <a:rPr lang="ko-KR" altLang="en-US" sz="1400" dirty="0">
                          <a:effectLst/>
                        </a:rPr>
                        <a:t>수면제 먹이고 눈 찔러 실명하게 함</a:t>
                      </a:r>
                      <a:r>
                        <a:rPr lang="en-US" altLang="ko-KR" sz="1400" dirty="0">
                          <a:effectLst/>
                        </a:rPr>
                        <a:t>.</a:t>
                      </a:r>
                    </a:p>
                  </a:txBody>
                  <a:tcPr marL="56490" marR="56490" marT="28245" marB="28245" anchor="ctr"/>
                </a:tc>
              </a:tr>
              <a:tr h="472474">
                <a:tc>
                  <a:txBody>
                    <a:bodyPr/>
                    <a:lstStyle/>
                    <a:p>
                      <a:r>
                        <a:rPr lang="en-US" altLang="ko-KR" sz="1400">
                          <a:effectLst/>
                        </a:rPr>
                        <a:t>2003</a:t>
                      </a:r>
                      <a:r>
                        <a:rPr lang="ko-KR" altLang="en-US" sz="1400">
                          <a:effectLst/>
                        </a:rPr>
                        <a:t>년 </a:t>
                      </a:r>
                      <a:r>
                        <a:rPr lang="en-US" altLang="ko-KR" sz="1400">
                          <a:effectLst/>
                        </a:rPr>
                        <a:t>7</a:t>
                      </a:r>
                      <a:r>
                        <a:rPr lang="ko-KR" altLang="en-US" sz="1400">
                          <a:effectLst/>
                        </a:rPr>
                        <a:t>월</a:t>
                      </a:r>
                    </a:p>
                  </a:txBody>
                  <a:tcPr marL="56490" marR="56490" marT="28245" marB="28245" anchor="ctr"/>
                </a:tc>
                <a:tc>
                  <a:txBody>
                    <a:bodyPr/>
                    <a:lstStyle/>
                    <a:p>
                      <a:r>
                        <a:rPr lang="ko-KR" altLang="en-US" sz="1400">
                          <a:effectLst/>
                        </a:rPr>
                        <a:t>어머니에게 수면유도제 섞은 주스를 먹인 뒤 양 눈을 주사 바늘로 찔러 실명하게 함</a:t>
                      </a:r>
                      <a:r>
                        <a:rPr lang="en-US" altLang="ko-KR" sz="1400">
                          <a:effectLst/>
                        </a:rPr>
                        <a:t>.</a:t>
                      </a:r>
                    </a:p>
                  </a:txBody>
                  <a:tcPr marL="56490" marR="56490" marT="28245" marB="28245" anchor="ctr"/>
                </a:tc>
              </a:tr>
              <a:tr h="472474">
                <a:tc>
                  <a:txBody>
                    <a:bodyPr/>
                    <a:lstStyle/>
                    <a:p>
                      <a:r>
                        <a:rPr lang="en-US" altLang="ko-KR" sz="1400">
                          <a:effectLst/>
                        </a:rPr>
                        <a:t>2003</a:t>
                      </a:r>
                      <a:r>
                        <a:rPr lang="ko-KR" altLang="en-US" sz="1400">
                          <a:effectLst/>
                        </a:rPr>
                        <a:t>년 </a:t>
                      </a:r>
                      <a:r>
                        <a:rPr lang="en-US" altLang="ko-KR" sz="1400">
                          <a:effectLst/>
                        </a:rPr>
                        <a:t>11</a:t>
                      </a:r>
                      <a:r>
                        <a:rPr lang="ko-KR" altLang="en-US" sz="1400">
                          <a:effectLst/>
                        </a:rPr>
                        <a:t>월</a:t>
                      </a:r>
                    </a:p>
                  </a:txBody>
                  <a:tcPr marL="56490" marR="56490" marT="28245" marB="28245" anchor="ctr"/>
                </a:tc>
                <a:tc>
                  <a:txBody>
                    <a:bodyPr/>
                    <a:lstStyle/>
                    <a:p>
                      <a:r>
                        <a:rPr lang="ko-KR" altLang="en-US" sz="1400" dirty="0">
                          <a:effectLst/>
                        </a:rPr>
                        <a:t>오빠에게 </a:t>
                      </a:r>
                      <a:r>
                        <a:rPr lang="ko-KR" altLang="en-US" sz="1400" dirty="0" err="1">
                          <a:effectLst/>
                        </a:rPr>
                        <a:t>수면유도제</a:t>
                      </a:r>
                      <a:r>
                        <a:rPr lang="ko-KR" altLang="en-US" sz="1400" dirty="0">
                          <a:effectLst/>
                        </a:rPr>
                        <a:t> 탄 술을 먹이고서 양 눈에 염산을 넣어 실명하게 함</a:t>
                      </a:r>
                      <a:r>
                        <a:rPr lang="en-US" altLang="ko-KR" sz="1400" dirty="0" smtClean="0">
                          <a:effectLst/>
                        </a:rPr>
                        <a:t>.</a:t>
                      </a:r>
                      <a:endParaRPr lang="ko-KR" altLang="en-US" sz="1400" dirty="0">
                        <a:effectLst/>
                      </a:endParaRPr>
                    </a:p>
                  </a:txBody>
                  <a:tcPr marL="56490" marR="56490" marT="28245" marB="28245" anchor="ctr"/>
                </a:tc>
              </a:tr>
              <a:tr h="330886">
                <a:tc>
                  <a:txBody>
                    <a:bodyPr/>
                    <a:lstStyle/>
                    <a:p>
                      <a:r>
                        <a:rPr lang="en-US" altLang="ko-KR" sz="1400">
                          <a:effectLst/>
                        </a:rPr>
                        <a:t>2004</a:t>
                      </a:r>
                      <a:r>
                        <a:rPr lang="ko-KR" altLang="en-US" sz="1400">
                          <a:effectLst/>
                        </a:rPr>
                        <a:t>년 </a:t>
                      </a:r>
                      <a:r>
                        <a:rPr lang="en-US" altLang="ko-KR" sz="1400">
                          <a:effectLst/>
                        </a:rPr>
                        <a:t>4</a:t>
                      </a:r>
                      <a:r>
                        <a:rPr lang="ko-KR" altLang="en-US" sz="1400">
                          <a:effectLst/>
                        </a:rPr>
                        <a:t>월</a:t>
                      </a:r>
                    </a:p>
                  </a:txBody>
                  <a:tcPr marL="56490" marR="56490" marT="28245" marB="28245" anchor="ctr"/>
                </a:tc>
                <a:tc>
                  <a:txBody>
                    <a:bodyPr/>
                    <a:lstStyle/>
                    <a:p>
                      <a:r>
                        <a:rPr lang="ko-KR" altLang="en-US" sz="1400">
                          <a:effectLst/>
                        </a:rPr>
                        <a:t>입원 중인 오빠의 링거 호스에 이물질을 넣어 죽이려다가 미수에 그침</a:t>
                      </a:r>
                      <a:r>
                        <a:rPr lang="en-US" altLang="ko-KR" sz="1400">
                          <a:effectLst/>
                        </a:rPr>
                        <a:t>.</a:t>
                      </a:r>
                    </a:p>
                  </a:txBody>
                  <a:tcPr marL="56490" marR="56490" marT="28245" marB="28245" anchor="ctr"/>
                </a:tc>
              </a:tr>
              <a:tr h="472474">
                <a:tc>
                  <a:txBody>
                    <a:bodyPr/>
                    <a:lstStyle/>
                    <a:p>
                      <a:r>
                        <a:rPr lang="en-US" altLang="ko-KR" sz="1400">
                          <a:effectLst/>
                        </a:rPr>
                        <a:t>2005</a:t>
                      </a:r>
                      <a:r>
                        <a:rPr lang="ko-KR" altLang="en-US" sz="1400">
                          <a:effectLst/>
                        </a:rPr>
                        <a:t>년 </a:t>
                      </a:r>
                      <a:r>
                        <a:rPr lang="en-US" altLang="ko-KR" sz="1400">
                          <a:effectLst/>
                        </a:rPr>
                        <a:t>1</a:t>
                      </a:r>
                      <a:r>
                        <a:rPr lang="ko-KR" altLang="en-US" sz="1400">
                          <a:effectLst/>
                        </a:rPr>
                        <a:t>월</a:t>
                      </a:r>
                    </a:p>
                  </a:txBody>
                  <a:tcPr marL="56490" marR="56490" marT="28245" marB="28245" anchor="ctr"/>
                </a:tc>
                <a:tc>
                  <a:txBody>
                    <a:bodyPr/>
                    <a:lstStyle/>
                    <a:p>
                      <a:r>
                        <a:rPr lang="ko-KR" altLang="en-US" sz="1400">
                          <a:effectLst/>
                        </a:rPr>
                        <a:t>실명한 오빠에게 수면유도제 탄 주스를 먹이고서 불을 질러 오빠와 남동생에게 화상을 입힘</a:t>
                      </a:r>
                      <a:r>
                        <a:rPr lang="en-US" altLang="ko-KR" sz="1400">
                          <a:effectLst/>
                        </a:rPr>
                        <a:t>.</a:t>
                      </a:r>
                    </a:p>
                  </a:txBody>
                  <a:tcPr marL="56490" marR="56490" marT="28245" marB="28245" anchor="ctr"/>
                </a:tc>
              </a:tr>
              <a:tr h="330886">
                <a:tc>
                  <a:txBody>
                    <a:bodyPr/>
                    <a:lstStyle/>
                    <a:p>
                      <a:r>
                        <a:rPr lang="en-US" altLang="ko-KR" sz="1400">
                          <a:effectLst/>
                        </a:rPr>
                        <a:t>2005</a:t>
                      </a:r>
                      <a:r>
                        <a:rPr lang="ko-KR" altLang="en-US" sz="1400">
                          <a:effectLst/>
                        </a:rPr>
                        <a:t>년 </a:t>
                      </a:r>
                      <a:r>
                        <a:rPr lang="en-US" altLang="ko-KR" sz="1400">
                          <a:effectLst/>
                        </a:rPr>
                        <a:t>1</a:t>
                      </a:r>
                      <a:r>
                        <a:rPr lang="ko-KR" altLang="en-US" sz="1400">
                          <a:effectLst/>
                        </a:rPr>
                        <a:t>월</a:t>
                      </a:r>
                    </a:p>
                  </a:txBody>
                  <a:tcPr marL="56490" marR="56490" marT="28245" marB="28245" anchor="ctr"/>
                </a:tc>
                <a:tc>
                  <a:txBody>
                    <a:bodyPr/>
                    <a:lstStyle/>
                    <a:p>
                      <a:r>
                        <a:rPr lang="ko-KR" altLang="en-US" sz="1400">
                          <a:effectLst/>
                        </a:rPr>
                        <a:t>세 들어 살던 아파트에 불을 질러 집주인을 죽임</a:t>
                      </a:r>
                      <a:r>
                        <a:rPr lang="en-US" altLang="ko-KR" sz="1400">
                          <a:effectLst/>
                        </a:rPr>
                        <a:t>.</a:t>
                      </a:r>
                    </a:p>
                  </a:txBody>
                  <a:tcPr marL="56490" marR="56490" marT="28245" marB="28245" anchor="ctr"/>
                </a:tc>
              </a:tr>
              <a:tr h="330886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400">
                          <a:effectLst/>
                        </a:rPr>
                        <a:t>2005</a:t>
                      </a:r>
                      <a:r>
                        <a:rPr lang="ko-KR" altLang="en-US" sz="1400">
                          <a:effectLst/>
                        </a:rPr>
                        <a:t>년 </a:t>
                      </a:r>
                      <a:r>
                        <a:rPr lang="en-US" altLang="ko-KR" sz="1400">
                          <a:effectLst/>
                        </a:rPr>
                        <a:t>2</a:t>
                      </a:r>
                      <a:r>
                        <a:rPr lang="ko-KR" altLang="en-US" sz="1400">
                          <a:effectLst/>
                        </a:rPr>
                        <a:t>월</a:t>
                      </a:r>
                    </a:p>
                  </a:txBody>
                  <a:tcPr marL="56490" marR="56490" marT="28245" marB="28245" anchor="ctr"/>
                </a:tc>
                <a:tc>
                  <a:txBody>
                    <a:bodyPr/>
                    <a:lstStyle/>
                    <a:p>
                      <a:r>
                        <a:rPr lang="ko-KR" altLang="en-US" sz="1400" dirty="0">
                          <a:effectLst/>
                        </a:rPr>
                        <a:t>입원 중이던 병원에 석유 뿌리고 불을 지르려다가 미수에 그침</a:t>
                      </a:r>
                      <a:r>
                        <a:rPr lang="en-US" altLang="ko-KR" sz="1400" dirty="0">
                          <a:effectLst/>
                        </a:rPr>
                        <a:t>. </a:t>
                      </a:r>
                      <a:r>
                        <a:rPr lang="ko-KR" altLang="en-US" sz="1400" dirty="0">
                          <a:effectLst/>
                        </a:rPr>
                        <a:t>그 후 체포됨</a:t>
                      </a:r>
                      <a:r>
                        <a:rPr lang="en-US" altLang="ko-KR" sz="1400" dirty="0">
                          <a:effectLst/>
                        </a:rPr>
                        <a:t>.</a:t>
                      </a:r>
                    </a:p>
                  </a:txBody>
                  <a:tcPr marL="56490" marR="56490" marT="28245" marB="2824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748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 smtClean="0"/>
              <a:t>1. </a:t>
            </a:r>
            <a:r>
              <a:rPr lang="ko-KR" altLang="en-US" sz="3200" dirty="0" smtClean="0"/>
              <a:t>엄인숙 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96863" y="1772816"/>
            <a:ext cx="5227265" cy="4464496"/>
          </a:xfrm>
        </p:spPr>
        <p:txBody>
          <a:bodyPr>
            <a:noAutofit/>
          </a:bodyPr>
          <a:lstStyle/>
          <a:p>
            <a:r>
              <a:rPr lang="ko-KR" altLang="en-US" sz="1400" dirty="0" smtClean="0"/>
              <a:t>엄인숙은</a:t>
            </a:r>
            <a:r>
              <a:rPr lang="en-US" altLang="ko-KR" sz="1400" dirty="0" smtClean="0"/>
              <a:t>?</a:t>
            </a:r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/>
              <a:t>고등학교를 졸업하자마자 보험설계사로 잠시 </a:t>
            </a:r>
            <a:r>
              <a:rPr lang="ko-KR" altLang="en-US" sz="1400" dirty="0" smtClean="0"/>
              <a:t>일했었음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 </a:t>
            </a:r>
            <a:r>
              <a:rPr lang="ko-KR" altLang="en-US" sz="1400" dirty="0"/>
              <a:t>그 뒤 </a:t>
            </a:r>
            <a:r>
              <a:rPr lang="en-US" altLang="ko-KR" sz="1400" dirty="0"/>
              <a:t>2</a:t>
            </a:r>
            <a:r>
              <a:rPr lang="ko-KR" altLang="en-US" sz="1400" dirty="0"/>
              <a:t>번 결혼했는데 남편 </a:t>
            </a:r>
            <a:r>
              <a:rPr lang="en-US" altLang="ko-KR" sz="1400" dirty="0"/>
              <a:t>2</a:t>
            </a:r>
            <a:r>
              <a:rPr lang="ko-KR" altLang="en-US" sz="1400" dirty="0"/>
              <a:t>명을 다 약을 먹여 살해하고</a:t>
            </a:r>
            <a:r>
              <a:rPr lang="en-US" altLang="ko-KR" sz="1400" dirty="0"/>
              <a:t>, </a:t>
            </a:r>
            <a:r>
              <a:rPr lang="ko-KR" altLang="en-US" sz="1400" dirty="0"/>
              <a:t>어머니와 오빠를 실명하게 했으며</a:t>
            </a:r>
            <a:r>
              <a:rPr lang="en-US" altLang="ko-KR" sz="1400" dirty="0"/>
              <a:t>, </a:t>
            </a:r>
            <a:r>
              <a:rPr lang="ko-KR" altLang="en-US" sz="1400" dirty="0"/>
              <a:t>보험금을 타려고 불까지 질렀는데 사망 다음으로 실명</a:t>
            </a:r>
            <a:r>
              <a:rPr lang="en-US" altLang="ko-KR" sz="1400" dirty="0"/>
              <a:t>, </a:t>
            </a:r>
            <a:r>
              <a:rPr lang="ko-KR" altLang="en-US" sz="1400" dirty="0"/>
              <a:t>그 다음으로 화상이 보험금이 가장 큰 것에도 알 수 있듯</a:t>
            </a:r>
            <a:r>
              <a:rPr lang="en-US" altLang="ko-KR" sz="1400" dirty="0"/>
              <a:t>, </a:t>
            </a:r>
            <a:r>
              <a:rPr lang="ko-KR" altLang="en-US" sz="1400" dirty="0"/>
              <a:t>보험설계사로서의 경험이 범행의 큰 틀을 제공했을 것임을 알 수 </a:t>
            </a:r>
            <a:r>
              <a:rPr lang="ko-KR" altLang="en-US" sz="1400" dirty="0" smtClean="0"/>
              <a:t>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- 1976</a:t>
            </a:r>
            <a:r>
              <a:rPr lang="ko-KR" altLang="en-US" sz="1400" dirty="0"/>
              <a:t>년생인 그녀는 빼어난 </a:t>
            </a:r>
            <a:r>
              <a:rPr lang="ko-KR" altLang="en-US" sz="1400" dirty="0" smtClean="0"/>
              <a:t>미모에 </a:t>
            </a:r>
            <a:r>
              <a:rPr lang="ko-KR" altLang="en-US" sz="1400" dirty="0"/>
              <a:t>여성스러운 어투와 조용하고 나긋나긋한 성격으로</a:t>
            </a:r>
            <a:r>
              <a:rPr lang="en-US" altLang="ko-KR" sz="1400" dirty="0"/>
              <a:t>, </a:t>
            </a:r>
            <a:r>
              <a:rPr lang="ko-KR" altLang="en-US" sz="1400" dirty="0"/>
              <a:t>주위에서는 그 여인의 범행을 상상조차 못 했다고 함</a:t>
            </a:r>
            <a:r>
              <a:rPr lang="en-US" altLang="ko-KR" sz="1400" dirty="0" smtClean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 smtClean="0"/>
              <a:t>남편이 </a:t>
            </a:r>
            <a:r>
              <a:rPr lang="ko-KR" altLang="en-US" sz="1400" dirty="0"/>
              <a:t>죽은 후에도 시가</a:t>
            </a:r>
            <a:r>
              <a:rPr lang="en-US" altLang="ko-KR" sz="1400" dirty="0"/>
              <a:t>(</a:t>
            </a:r>
            <a:r>
              <a:rPr lang="ko-KR" altLang="en-US" sz="1400" dirty="0"/>
              <a:t>媤家</a:t>
            </a:r>
            <a:r>
              <a:rPr lang="en-US" altLang="ko-KR" sz="1400" dirty="0"/>
              <a:t>)</a:t>
            </a:r>
            <a:r>
              <a:rPr lang="ko-KR" altLang="en-US" sz="1400" dirty="0"/>
              <a:t>에 극진히 잘해 천사라고 불릴 정도였다</a:t>
            </a:r>
            <a:r>
              <a:rPr lang="en-US" altLang="ko-KR" sz="1400" dirty="0"/>
              <a:t>. </a:t>
            </a:r>
            <a:r>
              <a:rPr lang="ko-KR" altLang="en-US" sz="1400" dirty="0"/>
              <a:t>그 여인을 취조한 형사들조차도 예쁜 말씨와 용모에 넘어갈 뻔했다고 증언하기도 </a:t>
            </a:r>
            <a:r>
              <a:rPr lang="ko-KR" altLang="en-US" sz="1400" dirty="0" smtClean="0"/>
              <a:t>했음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 smtClean="0"/>
              <a:t>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처음에는 </a:t>
            </a:r>
            <a:r>
              <a:rPr lang="en-US" altLang="ko-KR" sz="1400" dirty="0"/>
              <a:t>'</a:t>
            </a:r>
            <a:r>
              <a:rPr lang="ko-KR" altLang="en-US" sz="1400" dirty="0"/>
              <a:t>마약에 중독되어 돈이 필요해 범행했다</a:t>
            </a:r>
            <a:r>
              <a:rPr lang="en-US" altLang="ko-KR" sz="1400" dirty="0"/>
              <a:t>'</a:t>
            </a:r>
            <a:r>
              <a:rPr lang="ko-KR" altLang="en-US" sz="1400" dirty="0"/>
              <a:t>고 진술했으나</a:t>
            </a:r>
            <a:r>
              <a:rPr lang="en-US" altLang="ko-KR" sz="1400" dirty="0"/>
              <a:t>, </a:t>
            </a:r>
            <a:r>
              <a:rPr lang="ko-KR" altLang="en-US" sz="1400" dirty="0"/>
              <a:t>마약을 한 적이 없는 것으로 드러나 결국 동기는 돈이었음이 </a:t>
            </a:r>
            <a:r>
              <a:rPr lang="ko-KR" altLang="en-US" sz="1400" dirty="0" smtClean="0"/>
              <a:t>밝혀졌음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즉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심신미약을 </a:t>
            </a:r>
            <a:r>
              <a:rPr lang="ko-KR" altLang="en-US" sz="1400" dirty="0"/>
              <a:t>주장해 감형을 받으려는 </a:t>
            </a:r>
            <a:r>
              <a:rPr lang="ko-KR" altLang="en-US" sz="1400" dirty="0" smtClean="0"/>
              <a:t>의도로 보임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/>
              <a:t>그 후 재판을 거쳐 방화치사상</a:t>
            </a:r>
            <a:r>
              <a:rPr lang="en-US" altLang="ko-KR" sz="1400" dirty="0"/>
              <a:t>, </a:t>
            </a:r>
            <a:r>
              <a:rPr lang="ko-KR" altLang="en-US" sz="1400" dirty="0"/>
              <a:t>중상해 등 </a:t>
            </a:r>
            <a:r>
              <a:rPr lang="en-US" altLang="ko-KR" sz="1400" dirty="0"/>
              <a:t>9</a:t>
            </a:r>
            <a:r>
              <a:rPr lang="ko-KR" altLang="en-US" sz="1400" dirty="0"/>
              <a:t>가지 혐의가 유죄로 인정되어 무기징역이 </a:t>
            </a:r>
            <a:r>
              <a:rPr lang="ko-KR" altLang="en-US" sz="1400" dirty="0" smtClean="0"/>
              <a:t>확정되었음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3219" y="1787135"/>
            <a:ext cx="3060377" cy="233362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3219" y="4146327"/>
            <a:ext cx="3044432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9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김선자 연쇄 독살사건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96863" y="1772816"/>
            <a:ext cx="8410788" cy="4464496"/>
          </a:xfrm>
        </p:spPr>
        <p:txBody>
          <a:bodyPr>
            <a:noAutofit/>
          </a:bodyPr>
          <a:lstStyle/>
          <a:p>
            <a:r>
              <a:rPr lang="ko-KR" altLang="en-US" sz="1300" dirty="0" smtClean="0"/>
              <a:t>개요</a:t>
            </a:r>
            <a:endParaRPr lang="en-US" altLang="ko-KR" sz="1300" dirty="0" smtClean="0"/>
          </a:p>
          <a:p>
            <a:pPr marL="0" indent="0">
              <a:buNone/>
            </a:pPr>
            <a:r>
              <a:rPr lang="en-US" altLang="ko-KR" sz="1300" dirty="0" smtClean="0"/>
              <a:t>  - </a:t>
            </a:r>
            <a:r>
              <a:rPr lang="ko-KR" altLang="en-US" sz="1300" dirty="0"/>
              <a:t>잦은 카바레 출입과 도박으로 인해 </a:t>
            </a:r>
            <a:r>
              <a:rPr lang="ko-KR" altLang="en-US" sz="1300" dirty="0" smtClean="0"/>
              <a:t>돈을 </a:t>
            </a:r>
            <a:r>
              <a:rPr lang="ko-KR" altLang="en-US" sz="1300" dirty="0"/>
              <a:t>빌린 뒤 도박으로 잃어서 불어난 채무를 감당 못한 김선자가 채권자와 본인의 아버지</a:t>
            </a:r>
            <a:r>
              <a:rPr lang="en-US" altLang="ko-KR" sz="1300" dirty="0"/>
              <a:t>, </a:t>
            </a:r>
            <a:r>
              <a:rPr lang="ko-KR" altLang="en-US" sz="1300" dirty="0"/>
              <a:t>여동생을 </a:t>
            </a:r>
            <a:r>
              <a:rPr lang="ko-KR" altLang="en-US" sz="1300" dirty="0" smtClean="0"/>
              <a:t>청산가리를 </a:t>
            </a:r>
            <a:r>
              <a:rPr lang="ko-KR" altLang="en-US" sz="1300" dirty="0"/>
              <a:t>탄 건강음료를 먹여서 살해한 </a:t>
            </a:r>
            <a:r>
              <a:rPr lang="ko-KR" altLang="en-US" sz="1300" dirty="0" smtClean="0"/>
              <a:t>사건</a:t>
            </a:r>
            <a:endParaRPr lang="en-US" altLang="ko-KR" sz="1300" dirty="0" smtClean="0"/>
          </a:p>
          <a:p>
            <a:pPr marL="0" indent="0">
              <a:buNone/>
            </a:pPr>
            <a:endParaRPr lang="en-US" altLang="ko-KR" sz="1300" dirty="0" smtClean="0"/>
          </a:p>
          <a:p>
            <a:r>
              <a:rPr lang="ko-KR" altLang="en-US" sz="1300" dirty="0" smtClean="0"/>
              <a:t>사건 전개</a:t>
            </a:r>
            <a:endParaRPr lang="en-US" altLang="ko-KR" sz="1300" dirty="0" smtClean="0"/>
          </a:p>
          <a:p>
            <a:pPr marL="0" indent="0">
              <a:buNone/>
            </a:pPr>
            <a:r>
              <a:rPr lang="en-US" altLang="ko-KR" sz="1300" dirty="0" smtClean="0"/>
              <a:t>   -  </a:t>
            </a:r>
            <a:r>
              <a:rPr lang="en-US" altLang="ko-KR" sz="1300" dirty="0"/>
              <a:t>1</a:t>
            </a:r>
            <a:r>
              <a:rPr lang="ko-KR" altLang="en-US" sz="1300" dirty="0" smtClean="0"/>
              <a:t>차 사건</a:t>
            </a:r>
            <a:r>
              <a:rPr lang="en-US" altLang="ko-KR" sz="1300" dirty="0" smtClean="0"/>
              <a:t>:</a:t>
            </a:r>
            <a:r>
              <a:rPr lang="ko-KR" altLang="en-US" sz="1300" dirty="0" smtClean="0"/>
              <a:t> </a:t>
            </a:r>
            <a:r>
              <a:rPr lang="en-US" altLang="ko-KR" sz="1300" dirty="0"/>
              <a:t>1986</a:t>
            </a:r>
            <a:r>
              <a:rPr lang="ko-KR" altLang="en-US" sz="1300" dirty="0"/>
              <a:t>년 </a:t>
            </a:r>
            <a:r>
              <a:rPr lang="en-US" altLang="ko-KR" sz="1300" dirty="0"/>
              <a:t>10</a:t>
            </a:r>
            <a:r>
              <a:rPr lang="ko-KR" altLang="en-US" sz="1300" dirty="0"/>
              <a:t>월 말 오전</a:t>
            </a:r>
            <a:r>
              <a:rPr lang="en-US" altLang="ko-KR" sz="1300" dirty="0"/>
              <a:t>10</a:t>
            </a:r>
            <a:r>
              <a:rPr lang="ko-KR" altLang="en-US" sz="1300" dirty="0"/>
              <a:t>시</a:t>
            </a:r>
            <a:r>
              <a:rPr lang="en-US" altLang="ko-KR" sz="1300" dirty="0"/>
              <a:t>, </a:t>
            </a:r>
          </a:p>
          <a:p>
            <a:pPr marL="0" indent="0">
              <a:buNone/>
            </a:pPr>
            <a:r>
              <a:rPr lang="ko-KR" altLang="en-US" sz="1300" dirty="0" smtClean="0"/>
              <a:t>    </a:t>
            </a:r>
            <a:r>
              <a:rPr lang="en-US" altLang="ko-KR" sz="1300" dirty="0" smtClean="0"/>
              <a:t>: </a:t>
            </a:r>
            <a:r>
              <a:rPr lang="ko-KR" altLang="en-US" sz="1300" dirty="0" smtClean="0"/>
              <a:t>서울 </a:t>
            </a:r>
            <a:r>
              <a:rPr lang="ko-KR" altLang="en-US" sz="1300" dirty="0"/>
              <a:t>중구 신당동 대중 목욕탕에서 </a:t>
            </a:r>
            <a:r>
              <a:rPr lang="en-US" altLang="ko-KR" sz="1300" dirty="0"/>
              <a:t>49</a:t>
            </a:r>
            <a:r>
              <a:rPr lang="ko-KR" altLang="en-US" sz="1300" dirty="0"/>
              <a:t>세 여자</a:t>
            </a:r>
            <a:r>
              <a:rPr lang="en-US" altLang="ko-KR" sz="1300" dirty="0"/>
              <a:t>(</a:t>
            </a:r>
            <a:r>
              <a:rPr lang="ko-KR" altLang="en-US" sz="1300" dirty="0"/>
              <a:t>신당동 거주</a:t>
            </a:r>
            <a:r>
              <a:rPr lang="en-US" altLang="ko-KR" sz="1300" dirty="0"/>
              <a:t>)</a:t>
            </a:r>
            <a:r>
              <a:rPr lang="ko-KR" altLang="en-US" sz="1300" dirty="0"/>
              <a:t>가 청산가리중독으로 사망</a:t>
            </a:r>
          </a:p>
          <a:p>
            <a:pPr marL="0" indent="0">
              <a:buNone/>
            </a:pPr>
            <a:r>
              <a:rPr lang="ko-KR" altLang="en-US" sz="1300" dirty="0" smtClean="0"/>
              <a:t>    </a:t>
            </a:r>
            <a:r>
              <a:rPr lang="en-US" altLang="ko-KR" sz="1300" dirty="0" smtClean="0"/>
              <a:t>: </a:t>
            </a:r>
            <a:r>
              <a:rPr lang="ko-KR" altLang="en-US" sz="1300" dirty="0" smtClean="0"/>
              <a:t>피해자 </a:t>
            </a:r>
            <a:r>
              <a:rPr lang="ko-KR" altLang="en-US" sz="1300" dirty="0"/>
              <a:t>가족 曰 </a:t>
            </a:r>
            <a:r>
              <a:rPr lang="en-US" altLang="ko-KR" sz="1300" dirty="0"/>
              <a:t>: </a:t>
            </a:r>
            <a:r>
              <a:rPr lang="ko-KR" altLang="en-US" sz="1300" dirty="0"/>
              <a:t>김선자가 </a:t>
            </a:r>
            <a:r>
              <a:rPr lang="ko-KR" altLang="en-US" sz="1300" dirty="0" err="1" smtClean="0"/>
              <a:t>같이가자</a:t>
            </a:r>
            <a:r>
              <a:rPr lang="ko-KR" altLang="en-US" sz="1300" dirty="0" smtClean="0"/>
              <a:t> 해서 갔다 왔다고 함</a:t>
            </a:r>
            <a:endParaRPr lang="ko-KR" altLang="en-US" sz="1300" dirty="0"/>
          </a:p>
          <a:p>
            <a:pPr marL="0" indent="0">
              <a:buNone/>
            </a:pPr>
            <a:r>
              <a:rPr lang="ko-KR" altLang="en-US" sz="1300" dirty="0" smtClean="0"/>
              <a:t>    </a:t>
            </a:r>
            <a:r>
              <a:rPr lang="en-US" altLang="ko-KR" sz="1300" dirty="0" smtClean="0"/>
              <a:t>: </a:t>
            </a:r>
            <a:r>
              <a:rPr lang="ko-KR" altLang="en-US" sz="1300" dirty="0" smtClean="0"/>
              <a:t>그러나 </a:t>
            </a:r>
            <a:r>
              <a:rPr lang="ko-KR" altLang="en-US" sz="1300" dirty="0"/>
              <a:t>증거 불충분으로 기소 </a:t>
            </a:r>
            <a:r>
              <a:rPr lang="ko-KR" altLang="en-US" sz="1300" dirty="0" smtClean="0"/>
              <a:t>불가능</a:t>
            </a:r>
            <a:r>
              <a:rPr lang="ko-KR" altLang="en-US" sz="1300" dirty="0"/>
              <a:t/>
            </a:r>
            <a:br>
              <a:rPr lang="ko-KR" altLang="en-US" sz="1300" dirty="0"/>
            </a:br>
            <a:endParaRPr lang="ko-KR" altLang="en-US" sz="1300" dirty="0"/>
          </a:p>
          <a:p>
            <a:r>
              <a:rPr lang="en-US" altLang="ko-KR" sz="1300" dirty="0"/>
              <a:t>2</a:t>
            </a:r>
            <a:r>
              <a:rPr lang="ko-KR" altLang="en-US" sz="1300" dirty="0" err="1" smtClean="0"/>
              <a:t>차사건</a:t>
            </a:r>
            <a:r>
              <a:rPr lang="ko-KR" altLang="en-US" sz="1300" dirty="0" smtClean="0"/>
              <a:t> </a:t>
            </a:r>
            <a:r>
              <a:rPr lang="en-US" altLang="ko-KR" sz="1300" dirty="0" smtClean="0"/>
              <a:t>: 1987</a:t>
            </a:r>
            <a:r>
              <a:rPr lang="ko-KR" altLang="en-US" sz="1300" dirty="0"/>
              <a:t>년 </a:t>
            </a:r>
            <a:r>
              <a:rPr lang="en-US" altLang="ko-KR" sz="1300" dirty="0"/>
              <a:t>4</a:t>
            </a:r>
            <a:r>
              <a:rPr lang="ko-KR" altLang="en-US" sz="1300" dirty="0"/>
              <a:t>월 </a:t>
            </a:r>
            <a:r>
              <a:rPr lang="en-US" altLang="ko-KR" sz="1300" dirty="0"/>
              <a:t>4</a:t>
            </a:r>
            <a:r>
              <a:rPr lang="ko-KR" altLang="en-US" sz="1300" dirty="0"/>
              <a:t>일 오전</a:t>
            </a:r>
            <a:r>
              <a:rPr lang="en-US" altLang="ko-KR" sz="1300" dirty="0"/>
              <a:t>,</a:t>
            </a:r>
          </a:p>
          <a:p>
            <a:pPr marL="0" indent="0">
              <a:buNone/>
            </a:pPr>
            <a:r>
              <a:rPr lang="en-US" altLang="ko-KR" sz="1300" dirty="0" smtClean="0"/>
              <a:t>   :</a:t>
            </a:r>
            <a:r>
              <a:rPr lang="en-US" altLang="ko-KR" sz="1300" dirty="0"/>
              <a:t> </a:t>
            </a:r>
            <a:r>
              <a:rPr lang="ko-KR" altLang="en-US" sz="1300" dirty="0" err="1"/>
              <a:t>용산역</a:t>
            </a:r>
            <a:r>
              <a:rPr lang="ko-KR" altLang="en-US" sz="1300" dirty="0"/>
              <a:t> 근처 지나는 </a:t>
            </a:r>
            <a:r>
              <a:rPr lang="ko-KR" altLang="en-US" sz="1300" dirty="0" err="1"/>
              <a:t>버스안에서</a:t>
            </a:r>
            <a:r>
              <a:rPr lang="ko-KR" altLang="en-US" sz="1300" dirty="0"/>
              <a:t> </a:t>
            </a:r>
            <a:r>
              <a:rPr lang="en-US" altLang="ko-KR" sz="1300" dirty="0"/>
              <a:t>50</a:t>
            </a:r>
            <a:r>
              <a:rPr lang="ko-KR" altLang="en-US" sz="1300" dirty="0"/>
              <a:t>세 여자</a:t>
            </a:r>
            <a:r>
              <a:rPr lang="en-US" altLang="ko-KR" sz="1300" dirty="0"/>
              <a:t>(</a:t>
            </a:r>
            <a:r>
              <a:rPr lang="ko-KR" altLang="en-US" sz="1300" dirty="0"/>
              <a:t>신당동거주</a:t>
            </a:r>
            <a:r>
              <a:rPr lang="en-US" altLang="ko-KR" sz="1300" dirty="0"/>
              <a:t>) </a:t>
            </a:r>
            <a:r>
              <a:rPr lang="ko-KR" altLang="en-US" sz="1300" dirty="0"/>
              <a:t>청산가리 중독으로 사망</a:t>
            </a:r>
          </a:p>
          <a:p>
            <a:pPr marL="0" indent="0">
              <a:buNone/>
            </a:pPr>
            <a:r>
              <a:rPr lang="ko-KR" altLang="en-US" sz="1300" dirty="0" smtClean="0"/>
              <a:t>   </a:t>
            </a:r>
            <a:r>
              <a:rPr lang="en-US" altLang="ko-KR" sz="1300" dirty="0" smtClean="0"/>
              <a:t>: </a:t>
            </a:r>
            <a:r>
              <a:rPr lang="ko-KR" altLang="en-US" sz="1300" dirty="0" smtClean="0"/>
              <a:t>수상한 </a:t>
            </a:r>
            <a:r>
              <a:rPr lang="ko-KR" altLang="en-US" sz="1300" dirty="0"/>
              <a:t>사람</a:t>
            </a:r>
            <a:r>
              <a:rPr lang="en-US" altLang="ko-KR" sz="1300" dirty="0"/>
              <a:t>, </a:t>
            </a:r>
            <a:r>
              <a:rPr lang="ko-KR" altLang="en-US" sz="1300" dirty="0"/>
              <a:t>목격자</a:t>
            </a:r>
            <a:r>
              <a:rPr lang="en-US" altLang="ko-KR" sz="1300" dirty="0"/>
              <a:t>, </a:t>
            </a:r>
            <a:r>
              <a:rPr lang="ko-KR" altLang="en-US" sz="1300" dirty="0"/>
              <a:t>청산가리가 든 병 등 아무것도 </a:t>
            </a:r>
            <a:r>
              <a:rPr lang="ko-KR" altLang="en-US" sz="1300" dirty="0" smtClean="0"/>
              <a:t>없었다</a:t>
            </a:r>
            <a:r>
              <a:rPr lang="ko-KR" altLang="en-US" sz="1300" dirty="0"/>
              <a:t/>
            </a:r>
            <a:br>
              <a:rPr lang="ko-KR" altLang="en-US" sz="1300" dirty="0"/>
            </a:br>
            <a:endParaRPr lang="ko-KR" altLang="en-US" sz="1300" dirty="0"/>
          </a:p>
          <a:p>
            <a:r>
              <a:rPr lang="en-US" altLang="ko-KR" sz="1300" dirty="0"/>
              <a:t>3</a:t>
            </a:r>
            <a:r>
              <a:rPr lang="ko-KR" altLang="en-US" sz="1300" dirty="0"/>
              <a:t>차 </a:t>
            </a:r>
            <a:r>
              <a:rPr lang="ko-KR" altLang="en-US" sz="1300" dirty="0" smtClean="0"/>
              <a:t> 사건 </a:t>
            </a:r>
            <a:r>
              <a:rPr lang="en-US" altLang="ko-KR" sz="1300" dirty="0" smtClean="0"/>
              <a:t>: 1988</a:t>
            </a:r>
            <a:r>
              <a:rPr lang="ko-KR" altLang="en-US" sz="1300" dirty="0"/>
              <a:t>년 </a:t>
            </a:r>
            <a:r>
              <a:rPr lang="en-US" altLang="ko-KR" sz="1300" dirty="0"/>
              <a:t>2</a:t>
            </a:r>
            <a:r>
              <a:rPr lang="ko-KR" altLang="en-US" sz="1300" dirty="0"/>
              <a:t>월 </a:t>
            </a:r>
            <a:r>
              <a:rPr lang="en-US" altLang="ko-KR" sz="1300" dirty="0"/>
              <a:t>10</a:t>
            </a:r>
            <a:r>
              <a:rPr lang="ko-KR" altLang="en-US" sz="1300" dirty="0"/>
              <a:t>일</a:t>
            </a:r>
            <a:r>
              <a:rPr lang="en-US" altLang="ko-KR" sz="1300" dirty="0"/>
              <a:t>, </a:t>
            </a:r>
            <a:r>
              <a:rPr lang="ko-KR" altLang="en-US" sz="1300" dirty="0"/>
              <a:t>살인미수</a:t>
            </a:r>
          </a:p>
          <a:p>
            <a:pPr marL="0" indent="0">
              <a:buNone/>
            </a:pPr>
            <a:r>
              <a:rPr lang="en-US" altLang="ko-KR" sz="1300" dirty="0" smtClean="0"/>
              <a:t>   : 46</a:t>
            </a:r>
            <a:r>
              <a:rPr lang="ko-KR" altLang="en-US" sz="1300" dirty="0"/>
              <a:t>세 </a:t>
            </a:r>
            <a:r>
              <a:rPr lang="ko-KR" altLang="en-US" sz="1300" dirty="0" smtClean="0"/>
              <a:t>여자에게 </a:t>
            </a:r>
            <a:r>
              <a:rPr lang="ko-KR" altLang="en-US" sz="1300" dirty="0"/>
              <a:t>김선자가 빌린 </a:t>
            </a:r>
            <a:r>
              <a:rPr lang="en-US" altLang="ko-KR" sz="1300" dirty="0"/>
              <a:t>120</a:t>
            </a:r>
            <a:r>
              <a:rPr lang="ko-KR" altLang="en-US" sz="1300" dirty="0"/>
              <a:t>만원을 갚을 테니 같이 채무자를 </a:t>
            </a:r>
            <a:r>
              <a:rPr lang="ko-KR" altLang="en-US" sz="1300" dirty="0" smtClean="0"/>
              <a:t>만나러 가자고 </a:t>
            </a:r>
            <a:r>
              <a:rPr lang="ko-KR" altLang="en-US" sz="1300" dirty="0"/>
              <a:t>제안하였고 </a:t>
            </a:r>
            <a:r>
              <a:rPr lang="ko-KR" altLang="en-US" sz="1300" dirty="0" smtClean="0"/>
              <a:t>아무리 기다려도 오지 않는 </a:t>
            </a:r>
            <a:r>
              <a:rPr lang="ko-KR" altLang="en-US" sz="1300" dirty="0"/>
              <a:t>채무자 때문에 피해자는 </a:t>
            </a:r>
            <a:r>
              <a:rPr lang="ko-KR" altLang="en-US" sz="1300" dirty="0" smtClean="0"/>
              <a:t>화가 나서 </a:t>
            </a:r>
            <a:r>
              <a:rPr lang="ko-KR" altLang="en-US" sz="1300" dirty="0"/>
              <a:t>자리를 </a:t>
            </a:r>
            <a:r>
              <a:rPr lang="ko-KR" altLang="en-US" sz="1300" dirty="0" err="1" smtClean="0"/>
              <a:t>뜨려함</a:t>
            </a:r>
            <a:r>
              <a:rPr lang="en-US" altLang="ko-KR" sz="1300" dirty="0" smtClean="0"/>
              <a:t>. </a:t>
            </a:r>
            <a:r>
              <a:rPr lang="ko-KR" altLang="en-US" sz="1300" dirty="0"/>
              <a:t>그때 김선자가 손수 설탕을 넣어 </a:t>
            </a:r>
            <a:r>
              <a:rPr lang="ko-KR" altLang="en-US" sz="1300" dirty="0" smtClean="0"/>
              <a:t>율무차를 타줌</a:t>
            </a:r>
            <a:endParaRPr lang="en-US" altLang="ko-KR" sz="1300" dirty="0"/>
          </a:p>
          <a:p>
            <a:pPr marL="0" indent="0">
              <a:buNone/>
            </a:pPr>
            <a:r>
              <a:rPr lang="ko-KR" altLang="en-US" sz="1300" dirty="0" smtClean="0"/>
              <a:t>   </a:t>
            </a:r>
            <a:r>
              <a:rPr lang="en-US" altLang="ko-KR" sz="1300" dirty="0" smtClean="0"/>
              <a:t>: </a:t>
            </a:r>
            <a:r>
              <a:rPr lang="ko-KR" altLang="en-US" sz="1300" dirty="0" smtClean="0"/>
              <a:t>차멀미로 </a:t>
            </a:r>
            <a:r>
              <a:rPr lang="ko-KR" altLang="en-US" sz="1300" dirty="0"/>
              <a:t>속이 </a:t>
            </a:r>
            <a:r>
              <a:rPr lang="ko-KR" altLang="en-US" sz="1300" dirty="0" smtClean="0"/>
              <a:t>안 좋은 </a:t>
            </a:r>
            <a:r>
              <a:rPr lang="ko-KR" altLang="en-US" sz="1300" dirty="0"/>
              <a:t>피해자는 괴로워하고 김선자는 </a:t>
            </a:r>
            <a:r>
              <a:rPr lang="ko-KR" altLang="en-US" sz="1300" dirty="0" smtClean="0"/>
              <a:t>건강음료를 먹으면 </a:t>
            </a:r>
            <a:r>
              <a:rPr lang="ko-KR" altLang="en-US" sz="1300" dirty="0" err="1"/>
              <a:t>나을꺼라며</a:t>
            </a:r>
            <a:r>
              <a:rPr lang="ko-KR" altLang="en-US" sz="1300" dirty="0"/>
              <a:t> </a:t>
            </a:r>
            <a:r>
              <a:rPr lang="ko-KR" altLang="en-US" sz="1300" dirty="0" smtClean="0"/>
              <a:t>내리자고 함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피해자는 </a:t>
            </a:r>
            <a:r>
              <a:rPr lang="ko-KR" altLang="en-US" sz="1300" dirty="0"/>
              <a:t>무시하고 혼자 </a:t>
            </a:r>
            <a:r>
              <a:rPr lang="ko-KR" altLang="en-US" sz="1300" dirty="0" smtClean="0"/>
              <a:t>택시 타고 </a:t>
            </a:r>
            <a:r>
              <a:rPr lang="ko-KR" altLang="en-US" sz="1300" dirty="0"/>
              <a:t>집으로 향하면서</a:t>
            </a:r>
            <a:r>
              <a:rPr lang="ko-KR" altLang="en-US" sz="1300" u="sng" dirty="0"/>
              <a:t> </a:t>
            </a:r>
            <a:r>
              <a:rPr lang="ko-KR" altLang="en-US" sz="1300" dirty="0" smtClean="0"/>
              <a:t>여러 번 구토함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이후 김선자가 </a:t>
            </a:r>
            <a:r>
              <a:rPr lang="ko-KR" altLang="en-US" sz="1300" dirty="0"/>
              <a:t>안부를 물으러 피해자 집으로 찾아옴</a:t>
            </a:r>
            <a:r>
              <a:rPr lang="en-US" altLang="ko-KR" sz="1300" dirty="0"/>
              <a:t>, </a:t>
            </a:r>
            <a:r>
              <a:rPr lang="ko-KR" altLang="en-US" sz="1300" dirty="0"/>
              <a:t>그리곤 빌려간 </a:t>
            </a:r>
            <a:r>
              <a:rPr lang="en-US" altLang="ko-KR" sz="1300" dirty="0"/>
              <a:t>120</a:t>
            </a:r>
            <a:r>
              <a:rPr lang="ko-KR" altLang="en-US" sz="1300" dirty="0"/>
              <a:t>만원을 </a:t>
            </a:r>
            <a:r>
              <a:rPr lang="ko-KR" altLang="en-US" sz="1300" dirty="0" smtClean="0"/>
              <a:t>건네줌 </a:t>
            </a:r>
            <a:endParaRPr lang="ko-KR" altLang="en-US" sz="1300" dirty="0"/>
          </a:p>
        </p:txBody>
      </p:sp>
    </p:spTree>
    <p:extLst>
      <p:ext uri="{BB962C8B-B14F-4D97-AF65-F5344CB8AC3E}">
        <p14:creationId xmlns:p14="http://schemas.microsoft.com/office/powerpoint/2010/main" val="387389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김선자 연쇄 독살사건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96863" y="1772816"/>
            <a:ext cx="8410788" cy="4464496"/>
          </a:xfrm>
        </p:spPr>
        <p:txBody>
          <a:bodyPr>
            <a:noAutofit/>
          </a:bodyPr>
          <a:lstStyle/>
          <a:p>
            <a:r>
              <a:rPr lang="ko-KR" altLang="en-US" sz="1300" dirty="0" smtClean="0"/>
              <a:t>개요</a:t>
            </a:r>
            <a:endParaRPr lang="en-US" altLang="ko-KR" sz="1300" dirty="0" smtClean="0"/>
          </a:p>
          <a:p>
            <a:pPr marL="0" indent="0">
              <a:buNone/>
            </a:pPr>
            <a:r>
              <a:rPr lang="en-US" altLang="ko-KR" sz="1300" dirty="0" smtClean="0"/>
              <a:t>  - </a:t>
            </a:r>
            <a:r>
              <a:rPr lang="ko-KR" altLang="en-US" sz="1300" dirty="0"/>
              <a:t>잦은 카바레 출입과 도박으로 인해 </a:t>
            </a:r>
            <a:r>
              <a:rPr lang="ko-KR" altLang="en-US" sz="1300" dirty="0" smtClean="0"/>
              <a:t>돈을 </a:t>
            </a:r>
            <a:r>
              <a:rPr lang="ko-KR" altLang="en-US" sz="1300" dirty="0"/>
              <a:t>빌린 뒤 도박으로 잃어서 불어난 채무를 감당 못한 김선자가 채권자와 본인의 아버지</a:t>
            </a:r>
            <a:r>
              <a:rPr lang="en-US" altLang="ko-KR" sz="1300" dirty="0"/>
              <a:t>, </a:t>
            </a:r>
            <a:r>
              <a:rPr lang="ko-KR" altLang="en-US" sz="1300" dirty="0"/>
              <a:t>여동생을 </a:t>
            </a:r>
            <a:r>
              <a:rPr lang="ko-KR" altLang="en-US" sz="1300" dirty="0" smtClean="0"/>
              <a:t>청산가리를 </a:t>
            </a:r>
            <a:r>
              <a:rPr lang="ko-KR" altLang="en-US" sz="1300" dirty="0"/>
              <a:t>탄 건강음료를 먹여서 살해한 </a:t>
            </a:r>
            <a:r>
              <a:rPr lang="ko-KR" altLang="en-US" sz="1300" dirty="0" smtClean="0"/>
              <a:t>사건</a:t>
            </a:r>
            <a:endParaRPr lang="en-US" altLang="ko-KR" sz="1300" dirty="0" smtClean="0"/>
          </a:p>
          <a:p>
            <a:pPr marL="0" indent="0">
              <a:buNone/>
            </a:pPr>
            <a:endParaRPr lang="en-US" altLang="ko-KR" sz="1300" dirty="0" smtClean="0"/>
          </a:p>
          <a:p>
            <a:r>
              <a:rPr lang="ko-KR" altLang="en-US" sz="1300" dirty="0" smtClean="0"/>
              <a:t>사건 전개</a:t>
            </a:r>
            <a:endParaRPr lang="en-US" altLang="ko-KR" sz="1300" dirty="0" smtClean="0"/>
          </a:p>
          <a:p>
            <a:pPr marL="0" indent="0">
              <a:buNone/>
            </a:pPr>
            <a:r>
              <a:rPr lang="en-US" altLang="ko-KR" sz="1300" dirty="0" smtClean="0"/>
              <a:t>   -  </a:t>
            </a:r>
            <a:r>
              <a:rPr lang="en-US" altLang="ko-KR" sz="1300" dirty="0"/>
              <a:t>1</a:t>
            </a:r>
            <a:r>
              <a:rPr lang="ko-KR" altLang="en-US" sz="1300" dirty="0" smtClean="0"/>
              <a:t>차 사건</a:t>
            </a:r>
            <a:r>
              <a:rPr lang="en-US" altLang="ko-KR" sz="1300" dirty="0" smtClean="0"/>
              <a:t>:</a:t>
            </a:r>
            <a:r>
              <a:rPr lang="ko-KR" altLang="en-US" sz="1300" dirty="0" smtClean="0"/>
              <a:t> </a:t>
            </a:r>
            <a:r>
              <a:rPr lang="en-US" altLang="ko-KR" sz="1300" dirty="0"/>
              <a:t>1986</a:t>
            </a:r>
            <a:r>
              <a:rPr lang="ko-KR" altLang="en-US" sz="1300" dirty="0"/>
              <a:t>년 </a:t>
            </a:r>
            <a:r>
              <a:rPr lang="en-US" altLang="ko-KR" sz="1300" dirty="0"/>
              <a:t>10</a:t>
            </a:r>
            <a:r>
              <a:rPr lang="ko-KR" altLang="en-US" sz="1300" dirty="0"/>
              <a:t>월 말 오전</a:t>
            </a:r>
            <a:r>
              <a:rPr lang="en-US" altLang="ko-KR" sz="1300" dirty="0"/>
              <a:t>10</a:t>
            </a:r>
            <a:r>
              <a:rPr lang="ko-KR" altLang="en-US" sz="1300" dirty="0"/>
              <a:t>시</a:t>
            </a:r>
            <a:r>
              <a:rPr lang="en-US" altLang="ko-KR" sz="1300" dirty="0"/>
              <a:t>, </a:t>
            </a:r>
          </a:p>
          <a:p>
            <a:pPr marL="0" indent="0">
              <a:buNone/>
            </a:pPr>
            <a:r>
              <a:rPr lang="ko-KR" altLang="en-US" sz="1300" dirty="0" smtClean="0"/>
              <a:t>    </a:t>
            </a:r>
            <a:r>
              <a:rPr lang="en-US" altLang="ko-KR" sz="1300" dirty="0" smtClean="0"/>
              <a:t>: </a:t>
            </a:r>
            <a:r>
              <a:rPr lang="ko-KR" altLang="en-US" sz="1300" dirty="0" smtClean="0"/>
              <a:t>서울 </a:t>
            </a:r>
            <a:r>
              <a:rPr lang="ko-KR" altLang="en-US" sz="1300" dirty="0"/>
              <a:t>중구 신당동 대중 목욕탕에서 </a:t>
            </a:r>
            <a:r>
              <a:rPr lang="en-US" altLang="ko-KR" sz="1300" dirty="0"/>
              <a:t>49</a:t>
            </a:r>
            <a:r>
              <a:rPr lang="ko-KR" altLang="en-US" sz="1300" dirty="0"/>
              <a:t>세 여자</a:t>
            </a:r>
            <a:r>
              <a:rPr lang="en-US" altLang="ko-KR" sz="1300" dirty="0"/>
              <a:t>(</a:t>
            </a:r>
            <a:r>
              <a:rPr lang="ko-KR" altLang="en-US" sz="1300" dirty="0"/>
              <a:t>신당동 거주</a:t>
            </a:r>
            <a:r>
              <a:rPr lang="en-US" altLang="ko-KR" sz="1300" dirty="0"/>
              <a:t>)</a:t>
            </a:r>
            <a:r>
              <a:rPr lang="ko-KR" altLang="en-US" sz="1300" dirty="0"/>
              <a:t>가 청산가리중독으로 사망</a:t>
            </a:r>
          </a:p>
          <a:p>
            <a:pPr marL="0" indent="0">
              <a:buNone/>
            </a:pPr>
            <a:r>
              <a:rPr lang="ko-KR" altLang="en-US" sz="1300" dirty="0" smtClean="0"/>
              <a:t>    </a:t>
            </a:r>
            <a:r>
              <a:rPr lang="en-US" altLang="ko-KR" sz="1300" dirty="0" smtClean="0"/>
              <a:t>: </a:t>
            </a:r>
            <a:r>
              <a:rPr lang="ko-KR" altLang="en-US" sz="1300" dirty="0" smtClean="0"/>
              <a:t>피해자 </a:t>
            </a:r>
            <a:r>
              <a:rPr lang="ko-KR" altLang="en-US" sz="1300" dirty="0"/>
              <a:t>가족 曰 </a:t>
            </a:r>
            <a:r>
              <a:rPr lang="en-US" altLang="ko-KR" sz="1300" dirty="0"/>
              <a:t>: </a:t>
            </a:r>
            <a:r>
              <a:rPr lang="ko-KR" altLang="en-US" sz="1300" dirty="0"/>
              <a:t>김선자가 </a:t>
            </a:r>
            <a:r>
              <a:rPr lang="ko-KR" altLang="en-US" sz="1300" dirty="0" err="1" smtClean="0"/>
              <a:t>같이가자</a:t>
            </a:r>
            <a:r>
              <a:rPr lang="ko-KR" altLang="en-US" sz="1300" dirty="0" smtClean="0"/>
              <a:t> 해서 갔다 왔다고 함</a:t>
            </a:r>
            <a:endParaRPr lang="ko-KR" altLang="en-US" sz="1300" dirty="0"/>
          </a:p>
          <a:p>
            <a:pPr marL="0" indent="0">
              <a:buNone/>
            </a:pPr>
            <a:r>
              <a:rPr lang="ko-KR" altLang="en-US" sz="1300" dirty="0" smtClean="0"/>
              <a:t>    </a:t>
            </a:r>
            <a:r>
              <a:rPr lang="en-US" altLang="ko-KR" sz="1300" dirty="0" smtClean="0"/>
              <a:t>: </a:t>
            </a:r>
            <a:r>
              <a:rPr lang="ko-KR" altLang="en-US" sz="1300" dirty="0" smtClean="0"/>
              <a:t>그러나 </a:t>
            </a:r>
            <a:r>
              <a:rPr lang="ko-KR" altLang="en-US" sz="1300" dirty="0"/>
              <a:t>증거 불충분으로 기소 </a:t>
            </a:r>
            <a:r>
              <a:rPr lang="ko-KR" altLang="en-US" sz="1300" dirty="0" smtClean="0"/>
              <a:t>불가능</a:t>
            </a:r>
            <a:r>
              <a:rPr lang="ko-KR" altLang="en-US" sz="1300" dirty="0"/>
              <a:t/>
            </a:r>
            <a:br>
              <a:rPr lang="ko-KR" altLang="en-US" sz="1300" dirty="0"/>
            </a:br>
            <a:endParaRPr lang="ko-KR" altLang="en-US" sz="1300" dirty="0"/>
          </a:p>
          <a:p>
            <a:pPr marL="0" indent="0">
              <a:buNone/>
            </a:pPr>
            <a:r>
              <a:rPr lang="en-US" altLang="ko-KR" sz="1300" dirty="0" smtClean="0"/>
              <a:t>   - 2</a:t>
            </a:r>
            <a:r>
              <a:rPr lang="ko-KR" altLang="en-US" sz="1300" dirty="0" err="1" smtClean="0"/>
              <a:t>차사건</a:t>
            </a:r>
            <a:r>
              <a:rPr lang="ko-KR" altLang="en-US" sz="1300" dirty="0" smtClean="0"/>
              <a:t> </a:t>
            </a:r>
            <a:r>
              <a:rPr lang="en-US" altLang="ko-KR" sz="1300" dirty="0" smtClean="0"/>
              <a:t>: 1987</a:t>
            </a:r>
            <a:r>
              <a:rPr lang="ko-KR" altLang="en-US" sz="1300" dirty="0"/>
              <a:t>년 </a:t>
            </a:r>
            <a:r>
              <a:rPr lang="en-US" altLang="ko-KR" sz="1300" dirty="0"/>
              <a:t>4</a:t>
            </a:r>
            <a:r>
              <a:rPr lang="ko-KR" altLang="en-US" sz="1300" dirty="0"/>
              <a:t>월 </a:t>
            </a:r>
            <a:r>
              <a:rPr lang="en-US" altLang="ko-KR" sz="1300" dirty="0"/>
              <a:t>4</a:t>
            </a:r>
            <a:r>
              <a:rPr lang="ko-KR" altLang="en-US" sz="1300" dirty="0"/>
              <a:t>일 오전</a:t>
            </a:r>
            <a:r>
              <a:rPr lang="en-US" altLang="ko-KR" sz="1300" dirty="0"/>
              <a:t>,</a:t>
            </a:r>
          </a:p>
          <a:p>
            <a:pPr marL="0" indent="0">
              <a:buNone/>
            </a:pPr>
            <a:r>
              <a:rPr lang="en-US" altLang="ko-KR" sz="1300" dirty="0" smtClean="0"/>
              <a:t>   :</a:t>
            </a:r>
            <a:r>
              <a:rPr lang="en-US" altLang="ko-KR" sz="1300" dirty="0"/>
              <a:t> </a:t>
            </a:r>
            <a:r>
              <a:rPr lang="ko-KR" altLang="en-US" sz="1300" dirty="0" err="1"/>
              <a:t>용산역</a:t>
            </a:r>
            <a:r>
              <a:rPr lang="ko-KR" altLang="en-US" sz="1300" dirty="0"/>
              <a:t> 근처 지나는 </a:t>
            </a:r>
            <a:r>
              <a:rPr lang="ko-KR" altLang="en-US" sz="1300" dirty="0" err="1"/>
              <a:t>버스안에서</a:t>
            </a:r>
            <a:r>
              <a:rPr lang="ko-KR" altLang="en-US" sz="1300" dirty="0"/>
              <a:t> </a:t>
            </a:r>
            <a:r>
              <a:rPr lang="en-US" altLang="ko-KR" sz="1300" dirty="0"/>
              <a:t>50</a:t>
            </a:r>
            <a:r>
              <a:rPr lang="ko-KR" altLang="en-US" sz="1300" dirty="0"/>
              <a:t>세 여자</a:t>
            </a:r>
            <a:r>
              <a:rPr lang="en-US" altLang="ko-KR" sz="1300" dirty="0"/>
              <a:t>(</a:t>
            </a:r>
            <a:r>
              <a:rPr lang="ko-KR" altLang="en-US" sz="1300" dirty="0"/>
              <a:t>신당동거주</a:t>
            </a:r>
            <a:r>
              <a:rPr lang="en-US" altLang="ko-KR" sz="1300" dirty="0"/>
              <a:t>) </a:t>
            </a:r>
            <a:r>
              <a:rPr lang="ko-KR" altLang="en-US" sz="1300" dirty="0"/>
              <a:t>청산가리 중독으로 사망</a:t>
            </a:r>
          </a:p>
          <a:p>
            <a:pPr marL="0" indent="0">
              <a:buNone/>
            </a:pPr>
            <a:r>
              <a:rPr lang="ko-KR" altLang="en-US" sz="1300" dirty="0" smtClean="0"/>
              <a:t>   </a:t>
            </a:r>
            <a:r>
              <a:rPr lang="en-US" altLang="ko-KR" sz="1300" dirty="0" smtClean="0"/>
              <a:t>: </a:t>
            </a:r>
            <a:r>
              <a:rPr lang="ko-KR" altLang="en-US" sz="1300" dirty="0" smtClean="0"/>
              <a:t>수상한 </a:t>
            </a:r>
            <a:r>
              <a:rPr lang="ko-KR" altLang="en-US" sz="1300" dirty="0"/>
              <a:t>사람</a:t>
            </a:r>
            <a:r>
              <a:rPr lang="en-US" altLang="ko-KR" sz="1300" dirty="0"/>
              <a:t>, </a:t>
            </a:r>
            <a:r>
              <a:rPr lang="ko-KR" altLang="en-US" sz="1300" dirty="0"/>
              <a:t>목격자</a:t>
            </a:r>
            <a:r>
              <a:rPr lang="en-US" altLang="ko-KR" sz="1300" dirty="0"/>
              <a:t>, </a:t>
            </a:r>
            <a:r>
              <a:rPr lang="ko-KR" altLang="en-US" sz="1300" dirty="0"/>
              <a:t>청산가리가 든 병 등 아무것도 </a:t>
            </a:r>
            <a:r>
              <a:rPr lang="ko-KR" altLang="en-US" sz="1300" dirty="0" smtClean="0"/>
              <a:t>없었다</a:t>
            </a:r>
            <a:r>
              <a:rPr lang="ko-KR" altLang="en-US" sz="1300" dirty="0"/>
              <a:t/>
            </a:r>
            <a:br>
              <a:rPr lang="ko-KR" altLang="en-US" sz="1300" dirty="0"/>
            </a:br>
            <a:endParaRPr lang="ko-KR" altLang="en-US" sz="1300" dirty="0"/>
          </a:p>
          <a:p>
            <a:pPr marL="0" indent="0">
              <a:buNone/>
            </a:pPr>
            <a:r>
              <a:rPr lang="en-US" altLang="ko-KR" sz="1300" dirty="0" smtClean="0"/>
              <a:t>   - 3</a:t>
            </a:r>
            <a:r>
              <a:rPr lang="ko-KR" altLang="en-US" sz="1300" dirty="0"/>
              <a:t>차 </a:t>
            </a:r>
            <a:r>
              <a:rPr lang="ko-KR" altLang="en-US" sz="1300" dirty="0" smtClean="0"/>
              <a:t> 사건 </a:t>
            </a:r>
            <a:r>
              <a:rPr lang="en-US" altLang="ko-KR" sz="1300" dirty="0" smtClean="0"/>
              <a:t>: 1988</a:t>
            </a:r>
            <a:r>
              <a:rPr lang="ko-KR" altLang="en-US" sz="1300" dirty="0"/>
              <a:t>년 </a:t>
            </a:r>
            <a:r>
              <a:rPr lang="en-US" altLang="ko-KR" sz="1300" dirty="0"/>
              <a:t>2</a:t>
            </a:r>
            <a:r>
              <a:rPr lang="ko-KR" altLang="en-US" sz="1300" dirty="0"/>
              <a:t>월 </a:t>
            </a:r>
            <a:r>
              <a:rPr lang="en-US" altLang="ko-KR" sz="1300" dirty="0"/>
              <a:t>10</a:t>
            </a:r>
            <a:r>
              <a:rPr lang="ko-KR" altLang="en-US" sz="1300" dirty="0"/>
              <a:t>일</a:t>
            </a:r>
            <a:r>
              <a:rPr lang="en-US" altLang="ko-KR" sz="1300" dirty="0"/>
              <a:t>, </a:t>
            </a:r>
            <a:r>
              <a:rPr lang="ko-KR" altLang="en-US" sz="1300" dirty="0"/>
              <a:t>살인미수</a:t>
            </a:r>
          </a:p>
          <a:p>
            <a:pPr marL="0" indent="0">
              <a:buNone/>
            </a:pPr>
            <a:r>
              <a:rPr lang="en-US" altLang="ko-KR" sz="1300" dirty="0" smtClean="0"/>
              <a:t>   : 46</a:t>
            </a:r>
            <a:r>
              <a:rPr lang="ko-KR" altLang="en-US" sz="1300" dirty="0"/>
              <a:t>세 </a:t>
            </a:r>
            <a:r>
              <a:rPr lang="ko-KR" altLang="en-US" sz="1300" dirty="0" smtClean="0"/>
              <a:t>여자에게 </a:t>
            </a:r>
            <a:r>
              <a:rPr lang="ko-KR" altLang="en-US" sz="1300" dirty="0"/>
              <a:t>김선자가 빌린 </a:t>
            </a:r>
            <a:r>
              <a:rPr lang="en-US" altLang="ko-KR" sz="1300" dirty="0"/>
              <a:t>120</a:t>
            </a:r>
            <a:r>
              <a:rPr lang="ko-KR" altLang="en-US" sz="1300" dirty="0"/>
              <a:t>만원을 갚을 테니 같이 채무자를 </a:t>
            </a:r>
            <a:r>
              <a:rPr lang="ko-KR" altLang="en-US" sz="1300" dirty="0" smtClean="0"/>
              <a:t>만나러 가자고 </a:t>
            </a:r>
            <a:r>
              <a:rPr lang="ko-KR" altLang="en-US" sz="1300" dirty="0"/>
              <a:t>제안하였고 </a:t>
            </a:r>
            <a:r>
              <a:rPr lang="ko-KR" altLang="en-US" sz="1300" dirty="0" smtClean="0"/>
              <a:t>아무리 기다려도 오지 않는 </a:t>
            </a:r>
            <a:r>
              <a:rPr lang="ko-KR" altLang="en-US" sz="1300" dirty="0"/>
              <a:t>채무자 때문에 피해자는 </a:t>
            </a:r>
            <a:r>
              <a:rPr lang="ko-KR" altLang="en-US" sz="1300" dirty="0" smtClean="0"/>
              <a:t>화가 나서 </a:t>
            </a:r>
            <a:r>
              <a:rPr lang="ko-KR" altLang="en-US" sz="1300" dirty="0"/>
              <a:t>자리를 </a:t>
            </a:r>
            <a:r>
              <a:rPr lang="ko-KR" altLang="en-US" sz="1300" dirty="0" err="1" smtClean="0"/>
              <a:t>뜨려함</a:t>
            </a:r>
            <a:r>
              <a:rPr lang="en-US" altLang="ko-KR" sz="1300" dirty="0" smtClean="0"/>
              <a:t>. </a:t>
            </a:r>
            <a:r>
              <a:rPr lang="ko-KR" altLang="en-US" sz="1300" dirty="0"/>
              <a:t>그때 김선자가 손수 설탕을 넣어 </a:t>
            </a:r>
            <a:r>
              <a:rPr lang="ko-KR" altLang="en-US" sz="1300" dirty="0" smtClean="0"/>
              <a:t>율무차를 타줌</a:t>
            </a:r>
            <a:endParaRPr lang="en-US" altLang="ko-KR" sz="1300" dirty="0"/>
          </a:p>
          <a:p>
            <a:pPr marL="0" indent="0">
              <a:buNone/>
            </a:pPr>
            <a:r>
              <a:rPr lang="ko-KR" altLang="en-US" sz="1300" dirty="0" smtClean="0"/>
              <a:t>   </a:t>
            </a:r>
            <a:r>
              <a:rPr lang="en-US" altLang="ko-KR" sz="1300" dirty="0" smtClean="0"/>
              <a:t>: </a:t>
            </a:r>
            <a:r>
              <a:rPr lang="ko-KR" altLang="en-US" sz="1300" dirty="0" smtClean="0"/>
              <a:t>차멀미로 </a:t>
            </a:r>
            <a:r>
              <a:rPr lang="ko-KR" altLang="en-US" sz="1300" dirty="0"/>
              <a:t>속이 </a:t>
            </a:r>
            <a:r>
              <a:rPr lang="ko-KR" altLang="en-US" sz="1300" dirty="0" smtClean="0"/>
              <a:t>안 좋은 </a:t>
            </a:r>
            <a:r>
              <a:rPr lang="ko-KR" altLang="en-US" sz="1300" dirty="0"/>
              <a:t>피해자는 괴로워하고 김선자는 </a:t>
            </a:r>
            <a:r>
              <a:rPr lang="ko-KR" altLang="en-US" sz="1300" dirty="0" smtClean="0"/>
              <a:t>건강음료를 먹으면 </a:t>
            </a:r>
            <a:r>
              <a:rPr lang="ko-KR" altLang="en-US" sz="1300" dirty="0" err="1"/>
              <a:t>나을꺼라며</a:t>
            </a:r>
            <a:r>
              <a:rPr lang="ko-KR" altLang="en-US" sz="1300" dirty="0"/>
              <a:t> </a:t>
            </a:r>
            <a:r>
              <a:rPr lang="ko-KR" altLang="en-US" sz="1300" dirty="0" smtClean="0"/>
              <a:t>내리자고 함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피해자는 </a:t>
            </a:r>
            <a:r>
              <a:rPr lang="ko-KR" altLang="en-US" sz="1300" dirty="0"/>
              <a:t>무시하고 혼자 </a:t>
            </a:r>
            <a:r>
              <a:rPr lang="ko-KR" altLang="en-US" sz="1300" dirty="0" smtClean="0"/>
              <a:t>택시 타고 </a:t>
            </a:r>
            <a:r>
              <a:rPr lang="ko-KR" altLang="en-US" sz="1300" dirty="0"/>
              <a:t>집으로 향하면서</a:t>
            </a:r>
            <a:r>
              <a:rPr lang="ko-KR" altLang="en-US" sz="1300" u="sng" dirty="0"/>
              <a:t> </a:t>
            </a:r>
            <a:r>
              <a:rPr lang="ko-KR" altLang="en-US" sz="1300" dirty="0" smtClean="0"/>
              <a:t>여러 번 구토함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이후 김선자가 </a:t>
            </a:r>
            <a:r>
              <a:rPr lang="ko-KR" altLang="en-US" sz="1300" dirty="0"/>
              <a:t>안부를 물으러 피해자 집으로 찾아옴</a:t>
            </a:r>
            <a:r>
              <a:rPr lang="en-US" altLang="ko-KR" sz="1300" dirty="0"/>
              <a:t>, </a:t>
            </a:r>
            <a:r>
              <a:rPr lang="ko-KR" altLang="en-US" sz="1300" dirty="0"/>
              <a:t>그리곤 빌려간 </a:t>
            </a:r>
            <a:r>
              <a:rPr lang="en-US" altLang="ko-KR" sz="1300" dirty="0"/>
              <a:t>120</a:t>
            </a:r>
            <a:r>
              <a:rPr lang="ko-KR" altLang="en-US" sz="1300" dirty="0"/>
              <a:t>만원을 </a:t>
            </a:r>
            <a:r>
              <a:rPr lang="ko-KR" altLang="en-US" sz="1300" dirty="0" smtClean="0"/>
              <a:t>건네줌 </a:t>
            </a:r>
            <a:endParaRPr lang="ko-KR" altLang="en-US" sz="1300" dirty="0"/>
          </a:p>
        </p:txBody>
      </p:sp>
    </p:spTree>
    <p:extLst>
      <p:ext uri="{BB962C8B-B14F-4D97-AF65-F5344CB8AC3E}">
        <p14:creationId xmlns:p14="http://schemas.microsoft.com/office/powerpoint/2010/main" val="27715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김선자 연쇄 독살사건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96863" y="1772816"/>
            <a:ext cx="8410788" cy="4464496"/>
          </a:xfrm>
        </p:spPr>
        <p:txBody>
          <a:bodyPr>
            <a:noAutofit/>
          </a:bodyPr>
          <a:lstStyle/>
          <a:p>
            <a:r>
              <a:rPr lang="ko-KR" altLang="en-US" sz="1300" dirty="0" smtClean="0"/>
              <a:t>사건 전개</a:t>
            </a:r>
            <a:endParaRPr lang="en-US" altLang="ko-KR" sz="1300" dirty="0" smtClean="0"/>
          </a:p>
          <a:p>
            <a:endParaRPr lang="en-US" altLang="ko-KR" sz="1300" dirty="0" smtClean="0"/>
          </a:p>
          <a:p>
            <a:pPr marL="0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-  </a:t>
            </a:r>
            <a:r>
              <a:rPr lang="en-US" altLang="ko-KR" sz="1300" dirty="0"/>
              <a:t>4</a:t>
            </a:r>
            <a:r>
              <a:rPr lang="ko-KR" altLang="en-US" sz="1300" dirty="0" smtClean="0"/>
              <a:t>차 사건</a:t>
            </a:r>
            <a:r>
              <a:rPr lang="en-US" altLang="ko-KR" sz="1300" dirty="0" smtClean="0"/>
              <a:t>:</a:t>
            </a:r>
            <a:r>
              <a:rPr lang="ko-KR" altLang="en-US" sz="1300" dirty="0" smtClean="0"/>
              <a:t> </a:t>
            </a:r>
            <a:r>
              <a:rPr lang="en-US" altLang="ko-KR" sz="1400" dirty="0"/>
              <a:t>1988</a:t>
            </a:r>
            <a:r>
              <a:rPr lang="ko-KR" altLang="en-US" sz="1400" dirty="0"/>
              <a:t>년 </a:t>
            </a:r>
            <a:r>
              <a:rPr lang="en-US" altLang="ko-KR" sz="1400" dirty="0"/>
              <a:t>3</a:t>
            </a:r>
            <a:r>
              <a:rPr lang="ko-KR" altLang="en-US" sz="1400" dirty="0"/>
              <a:t>월 </a:t>
            </a:r>
            <a:r>
              <a:rPr lang="en-US" altLang="ko-KR" sz="1400" dirty="0"/>
              <a:t>27</a:t>
            </a:r>
            <a:r>
              <a:rPr lang="ko-KR" altLang="en-US" sz="1400" dirty="0" smtClean="0"/>
              <a:t>일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 smtClean="0"/>
              <a:t>  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김선자와 </a:t>
            </a:r>
            <a:r>
              <a:rPr lang="ko-KR" altLang="en-US" sz="1400" dirty="0"/>
              <a:t>회갑잔치에 다녀오던 아버지가 </a:t>
            </a:r>
            <a:r>
              <a:rPr lang="ko-KR" altLang="en-US" sz="1400" dirty="0" smtClean="0"/>
              <a:t>시외버스 안에서 딸이 준 건장음료 마시고 </a:t>
            </a:r>
            <a:r>
              <a:rPr lang="ko-KR" altLang="en-US" sz="1400" dirty="0"/>
              <a:t>사망</a:t>
            </a:r>
            <a:r>
              <a:rPr lang="en-US" altLang="ko-KR" sz="1400" dirty="0"/>
              <a:t>, </a:t>
            </a:r>
            <a:r>
              <a:rPr lang="ko-KR" altLang="en-US" sz="1400" dirty="0"/>
              <a:t>자연사 </a:t>
            </a:r>
            <a:r>
              <a:rPr lang="ko-KR" altLang="en-US" sz="1400" dirty="0" smtClean="0"/>
              <a:t>처리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endParaRPr lang="ko-KR" altLang="en-US" sz="1400" dirty="0"/>
          </a:p>
          <a:p>
            <a:pPr marL="0" indent="0">
              <a:buNone/>
            </a:pPr>
            <a:r>
              <a:rPr lang="en-US" altLang="ko-KR" sz="1400" dirty="0" smtClean="0"/>
              <a:t>   - 5</a:t>
            </a:r>
            <a:r>
              <a:rPr lang="ko-KR" altLang="en-US" sz="1400" dirty="0"/>
              <a:t>차 </a:t>
            </a:r>
            <a:r>
              <a:rPr lang="ko-KR" altLang="en-US" sz="1400" dirty="0" smtClean="0"/>
              <a:t>사건 </a:t>
            </a:r>
            <a:r>
              <a:rPr lang="en-US" altLang="ko-KR" sz="1400" dirty="0" smtClean="0"/>
              <a:t>: 1988</a:t>
            </a:r>
            <a:r>
              <a:rPr lang="ko-KR" altLang="en-US" sz="1400" dirty="0"/>
              <a:t>년 </a:t>
            </a:r>
            <a:r>
              <a:rPr lang="en-US" altLang="ko-KR" sz="1400" dirty="0"/>
              <a:t>4</a:t>
            </a:r>
            <a:r>
              <a:rPr lang="ko-KR" altLang="en-US" sz="1400" dirty="0"/>
              <a:t>월 </a:t>
            </a:r>
            <a:r>
              <a:rPr lang="en-US" altLang="ko-KR" sz="1400" dirty="0"/>
              <a:t>29</a:t>
            </a:r>
            <a:r>
              <a:rPr lang="ko-KR" altLang="en-US" sz="1400" dirty="0" smtClean="0"/>
              <a:t>일</a:t>
            </a:r>
            <a:r>
              <a:rPr lang="en-US" altLang="ko-KR" sz="1400" dirty="0" smtClean="0"/>
              <a:t>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 smtClean="0"/>
              <a:t>  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김선자가 </a:t>
            </a:r>
            <a:r>
              <a:rPr lang="ko-KR" altLang="en-US" sz="1400" dirty="0"/>
              <a:t>건네준 건강음료 마시고 여동생 사망</a:t>
            </a:r>
            <a:r>
              <a:rPr lang="en-US" altLang="ko-KR" sz="1400" dirty="0"/>
              <a:t>, </a:t>
            </a:r>
            <a:r>
              <a:rPr lang="ko-KR" altLang="en-US" sz="1400" dirty="0"/>
              <a:t>자연사 처리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- 6</a:t>
            </a:r>
            <a:r>
              <a:rPr lang="ko-KR" altLang="en-US" sz="1400" dirty="0"/>
              <a:t>차 </a:t>
            </a:r>
            <a:r>
              <a:rPr lang="en-US" altLang="ko-KR" sz="1400" dirty="0"/>
              <a:t>1988</a:t>
            </a:r>
            <a:r>
              <a:rPr lang="ko-KR" altLang="en-US" sz="1400" dirty="0"/>
              <a:t>년 </a:t>
            </a:r>
            <a:r>
              <a:rPr lang="en-US" altLang="ko-KR" sz="1400" dirty="0"/>
              <a:t>8</a:t>
            </a:r>
            <a:r>
              <a:rPr lang="ko-KR" altLang="en-US" sz="1400" dirty="0"/>
              <a:t>월 </a:t>
            </a:r>
            <a:r>
              <a:rPr lang="en-US" altLang="ko-KR" sz="1400" dirty="0"/>
              <a:t>8</a:t>
            </a:r>
            <a:r>
              <a:rPr lang="ko-KR" altLang="en-US" sz="1400" dirty="0" smtClean="0"/>
              <a:t>일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 : </a:t>
            </a:r>
            <a:r>
              <a:rPr lang="en-US" altLang="ko-KR" sz="1400" dirty="0"/>
              <a:t> </a:t>
            </a:r>
            <a:r>
              <a:rPr lang="ko-KR" altLang="en-US" sz="1400" dirty="0"/>
              <a:t>오후</a:t>
            </a:r>
            <a:r>
              <a:rPr lang="en-US" altLang="ko-KR" sz="1400" dirty="0"/>
              <a:t>2</a:t>
            </a:r>
            <a:r>
              <a:rPr lang="ko-KR" altLang="en-US" sz="1400" dirty="0"/>
              <a:t>시</a:t>
            </a:r>
            <a:r>
              <a:rPr lang="en-US" altLang="ko-KR" sz="1400" dirty="0"/>
              <a:t>, </a:t>
            </a:r>
            <a:r>
              <a:rPr lang="ko-KR" altLang="en-US" sz="1400" dirty="0"/>
              <a:t>종로구 숭인동 다방에서 </a:t>
            </a:r>
            <a:r>
              <a:rPr lang="ko-KR" altLang="en-US" sz="1400" dirty="0" smtClean="0"/>
              <a:t>집 계약을 </a:t>
            </a:r>
            <a:r>
              <a:rPr lang="ko-KR" altLang="en-US" sz="1400" dirty="0"/>
              <a:t>위해 김선자를 만난 그녀의 </a:t>
            </a:r>
            <a:r>
              <a:rPr lang="en-US" altLang="ko-KR" sz="1400" dirty="0"/>
              <a:t>12</a:t>
            </a:r>
            <a:r>
              <a:rPr lang="ko-KR" altLang="en-US" sz="1400" dirty="0"/>
              <a:t>촌 시누이가 사망</a:t>
            </a:r>
          </a:p>
          <a:p>
            <a:pPr marL="0" indent="0">
              <a:buNone/>
            </a:pPr>
            <a:r>
              <a:rPr lang="ko-KR" altLang="en-US" sz="1400" dirty="0" smtClean="0"/>
              <a:t>  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사체부검결과 </a:t>
            </a:r>
            <a:r>
              <a:rPr lang="ko-KR" altLang="en-US" sz="1400" dirty="0"/>
              <a:t>독극물 검출되어 피해자의 </a:t>
            </a:r>
            <a:r>
              <a:rPr lang="ko-KR" altLang="en-US" sz="1400" dirty="0" smtClean="0"/>
              <a:t>사망 전 </a:t>
            </a:r>
            <a:r>
              <a:rPr lang="ko-KR" altLang="en-US" sz="1400" dirty="0"/>
              <a:t>행적을 수사하였고 김선자와 마지막으로 만난 사실이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밝혀짐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89811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김선자 연쇄 독살사건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96863" y="1772816"/>
            <a:ext cx="5371281" cy="4464496"/>
          </a:xfrm>
        </p:spPr>
        <p:txBody>
          <a:bodyPr>
            <a:noAutofit/>
          </a:bodyPr>
          <a:lstStyle/>
          <a:p>
            <a:r>
              <a:rPr lang="ko-KR" altLang="en-US" sz="1300" dirty="0" smtClean="0"/>
              <a:t>경과 </a:t>
            </a:r>
            <a:endParaRPr lang="en-US" altLang="ko-KR" sz="1300" dirty="0" smtClean="0"/>
          </a:p>
          <a:p>
            <a:endParaRPr lang="en-US" altLang="ko-KR" sz="1300" dirty="0" smtClean="0"/>
          </a:p>
          <a:p>
            <a:pPr marL="0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-  </a:t>
            </a:r>
            <a:r>
              <a:rPr lang="en-US" altLang="ko-KR" sz="1400" dirty="0"/>
              <a:t>5</a:t>
            </a:r>
            <a:r>
              <a:rPr lang="ko-KR" altLang="en-US" sz="1400" dirty="0"/>
              <a:t>명을 독살한 혐의로 경찰에 검거된 김선자는 매우 뻔뻔하게도 </a:t>
            </a:r>
            <a:r>
              <a:rPr lang="en-US" altLang="ko-KR" sz="1400" dirty="0"/>
              <a:t>'</a:t>
            </a:r>
            <a:r>
              <a:rPr lang="ko-KR" altLang="en-US" sz="1400" dirty="0"/>
              <a:t>증거를 대지 않으면 가만히 있지 않겠다</a:t>
            </a:r>
            <a:r>
              <a:rPr lang="en-US" altLang="ko-KR" sz="1400" dirty="0"/>
              <a:t>'</a:t>
            </a:r>
            <a:r>
              <a:rPr lang="ko-KR" altLang="en-US" sz="1400" dirty="0"/>
              <a:t>고 하면서 소리를 지르고 발악을 하는 등 </a:t>
            </a:r>
            <a:r>
              <a:rPr lang="ko-KR" altLang="en-US" sz="1400" dirty="0" smtClean="0"/>
              <a:t>강하게 저항 </a:t>
            </a:r>
            <a:r>
              <a:rPr lang="ko-KR" altLang="en-US" sz="1400" dirty="0"/>
              <a:t>했고</a:t>
            </a:r>
            <a:r>
              <a:rPr lang="en-US" altLang="ko-KR" sz="1400" dirty="0"/>
              <a:t>, </a:t>
            </a:r>
            <a:r>
              <a:rPr lang="ko-KR" altLang="en-US" sz="1400" dirty="0"/>
              <a:t>결국 </a:t>
            </a:r>
            <a:r>
              <a:rPr lang="ko-KR" altLang="en-US" sz="1400" dirty="0" smtClean="0"/>
              <a:t>검찰은 </a:t>
            </a:r>
            <a:r>
              <a:rPr lang="ko-KR" altLang="en-US" sz="1400" dirty="0"/>
              <a:t>신당동 목욕탕 희생자 등 이미 묻혀 있는 시신 </a:t>
            </a:r>
            <a:r>
              <a:rPr lang="en-US" altLang="ko-KR" sz="1400" dirty="0"/>
              <a:t>4</a:t>
            </a:r>
            <a:r>
              <a:rPr lang="ko-KR" altLang="en-US" sz="1400" dirty="0"/>
              <a:t>구에 대해 부검을 </a:t>
            </a:r>
            <a:r>
              <a:rPr lang="ko-KR" altLang="en-US" sz="1400" dirty="0" smtClean="0"/>
              <a:t>결정함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 smtClean="0"/>
              <a:t>특히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이미 장례가 끝난 시신을 유족들에게 어렵게 동의를 구하여 다시 부검하여 </a:t>
            </a:r>
            <a:r>
              <a:rPr lang="en-US" altLang="ko-KR" sz="1400" dirty="0"/>
              <a:t>4</a:t>
            </a:r>
            <a:r>
              <a:rPr lang="ko-KR" altLang="en-US" sz="1400" dirty="0"/>
              <a:t>구에서 청산염 성분을 </a:t>
            </a:r>
            <a:r>
              <a:rPr lang="ko-KR" altLang="en-US" sz="1400" dirty="0" smtClean="0"/>
              <a:t>검출함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 smtClean="0"/>
              <a:t>이후 </a:t>
            </a:r>
            <a:r>
              <a:rPr lang="ko-KR" altLang="en-US" sz="1400" dirty="0"/>
              <a:t>영장을 받은 그녀의 집을 </a:t>
            </a:r>
            <a:r>
              <a:rPr lang="ko-KR" altLang="en-US" sz="1400" dirty="0" err="1"/>
              <a:t>압수수색한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결과</a:t>
            </a:r>
            <a:r>
              <a:rPr lang="en-US" altLang="ko-KR" sz="1400" dirty="0" smtClean="0"/>
              <a:t>, </a:t>
            </a:r>
            <a:r>
              <a:rPr lang="ko-KR" altLang="en-US" sz="1400" dirty="0" err="1"/>
              <a:t>그동안</a:t>
            </a:r>
            <a:r>
              <a:rPr lang="ko-KR" altLang="en-US" sz="1400" dirty="0"/>
              <a:t> 그녀가 아버지</a:t>
            </a:r>
            <a:r>
              <a:rPr lang="en-US" altLang="ko-KR" sz="1400" dirty="0"/>
              <a:t>, </a:t>
            </a:r>
            <a:r>
              <a:rPr lang="ko-KR" altLang="en-US" sz="1400" dirty="0"/>
              <a:t>동생</a:t>
            </a:r>
            <a:r>
              <a:rPr lang="en-US" altLang="ko-KR" sz="1400" dirty="0"/>
              <a:t>, </a:t>
            </a:r>
            <a:r>
              <a:rPr lang="ko-KR" altLang="en-US" sz="1400" dirty="0"/>
              <a:t>친구 등을 살해한 후 훔쳐낸 물건들인 다이아몬드 반지</a:t>
            </a:r>
            <a:r>
              <a:rPr lang="en-US" altLang="ko-KR" sz="1400" dirty="0"/>
              <a:t>, </a:t>
            </a:r>
            <a:r>
              <a:rPr lang="ko-KR" altLang="en-US" sz="1400" dirty="0"/>
              <a:t>수표</a:t>
            </a:r>
            <a:r>
              <a:rPr lang="en-US" altLang="ko-KR" sz="1400" dirty="0"/>
              <a:t>, </a:t>
            </a:r>
            <a:r>
              <a:rPr lang="ko-KR" altLang="en-US" sz="1400" dirty="0"/>
              <a:t>통장 </a:t>
            </a:r>
            <a:r>
              <a:rPr lang="ko-KR" altLang="en-US" sz="1400" dirty="0" smtClean="0"/>
              <a:t>등이 차례로 발견됨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 smtClean="0"/>
              <a:t>김선자는 </a:t>
            </a:r>
            <a:r>
              <a:rPr lang="ko-KR" altLang="en-US" sz="1400" dirty="0"/>
              <a:t>범행을 줄곧 부인했으며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사형 직전까지도 자신의 결백을 고수했으나</a:t>
            </a:r>
            <a:r>
              <a:rPr lang="en-US" altLang="ko-KR" sz="1400" dirty="0"/>
              <a:t>, </a:t>
            </a:r>
            <a:r>
              <a:rPr lang="ko-KR" altLang="en-US" sz="1400" dirty="0"/>
              <a:t>이 청산가리는 결정적 물증으로 작용하여 대법원은 그녀에게 사형을 </a:t>
            </a:r>
            <a:r>
              <a:rPr lang="ko-KR" altLang="en-US" sz="1400" dirty="0" smtClean="0"/>
              <a:t>선고함</a:t>
            </a:r>
            <a:r>
              <a:rPr lang="en-US" altLang="ko-KR" sz="1400" dirty="0" smtClean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 smtClean="0"/>
              <a:t>사형을 </a:t>
            </a:r>
            <a:r>
              <a:rPr lang="ko-KR" altLang="en-US" sz="1400" dirty="0" err="1"/>
              <a:t>선고받은</a:t>
            </a:r>
            <a:r>
              <a:rPr lang="ko-KR" altLang="en-US" sz="1400" dirty="0"/>
              <a:t> </a:t>
            </a:r>
            <a:r>
              <a:rPr lang="en-US" altLang="ko-KR" sz="1400" dirty="0"/>
              <a:t>8</a:t>
            </a:r>
            <a:r>
              <a:rPr lang="ko-KR" altLang="en-US" sz="1400" dirty="0"/>
              <a:t>년 후인 </a:t>
            </a:r>
            <a:r>
              <a:rPr lang="en-US" altLang="ko-KR" sz="1400" dirty="0"/>
              <a:t>1997</a:t>
            </a:r>
            <a:r>
              <a:rPr lang="ko-KR" altLang="en-US" sz="1400" dirty="0"/>
              <a:t>년 </a:t>
            </a:r>
            <a:r>
              <a:rPr lang="en-US" altLang="ko-KR" sz="1400" dirty="0"/>
              <a:t>12</a:t>
            </a:r>
            <a:r>
              <a:rPr lang="ko-KR" altLang="en-US" sz="1400" dirty="0"/>
              <a:t>월 </a:t>
            </a:r>
            <a:r>
              <a:rPr lang="en-US" altLang="ko-KR" sz="1400" dirty="0"/>
              <a:t>30</a:t>
            </a:r>
            <a:r>
              <a:rPr lang="ko-KR" altLang="en-US" sz="1400" dirty="0"/>
              <a:t>일에 </a:t>
            </a:r>
            <a:r>
              <a:rPr lang="ko-KR" altLang="en-US" sz="1400" dirty="0" smtClean="0"/>
              <a:t>다른 </a:t>
            </a:r>
            <a:r>
              <a:rPr lang="ko-KR" altLang="en-US" sz="1400" dirty="0"/>
              <a:t>장기 </a:t>
            </a:r>
            <a:r>
              <a:rPr lang="ko-KR" altLang="en-US" sz="1400" dirty="0" err="1"/>
              <a:t>미집행</a:t>
            </a:r>
            <a:r>
              <a:rPr lang="ko-KR" altLang="en-US" sz="1400" dirty="0"/>
              <a:t> 사형수 </a:t>
            </a:r>
            <a:r>
              <a:rPr lang="en-US" altLang="ko-KR" sz="1400" dirty="0"/>
              <a:t>22</a:t>
            </a:r>
            <a:r>
              <a:rPr lang="ko-KR" altLang="en-US" sz="1400" dirty="0"/>
              <a:t>명과 같이 처형되었으며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이것이 사실상 대한민국의 마지막 사형 </a:t>
            </a:r>
            <a:r>
              <a:rPr lang="ko-KR" altLang="en-US" sz="1400" dirty="0" smtClean="0"/>
              <a:t>집행이 되었음</a:t>
            </a:r>
            <a:endParaRPr lang="ko-KR" altLang="en-US" sz="14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1488464"/>
            <a:ext cx="3124920" cy="259228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2085" y="4156696"/>
            <a:ext cx="3110979" cy="237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7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 smtClean="0"/>
              <a:t>3. </a:t>
            </a:r>
            <a:r>
              <a:rPr lang="ko-KR" altLang="en-US" sz="3200" dirty="0" smtClean="0"/>
              <a:t>김일곤 트렁크 살인사건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96863" y="1772816"/>
            <a:ext cx="5371281" cy="4464496"/>
          </a:xfrm>
        </p:spPr>
        <p:txBody>
          <a:bodyPr>
            <a:noAutofit/>
          </a:bodyPr>
          <a:lstStyle/>
          <a:p>
            <a:r>
              <a:rPr lang="ko-KR" altLang="en-US" sz="1400" dirty="0" smtClean="0"/>
              <a:t>개요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 smtClean="0"/>
              <a:t>   </a:t>
            </a:r>
            <a:r>
              <a:rPr lang="en-US" altLang="ko-KR" sz="1400" dirty="0"/>
              <a:t>- </a:t>
            </a:r>
            <a:r>
              <a:rPr lang="ko-KR" altLang="en-US" sz="1400" dirty="0" smtClean="0"/>
              <a:t>김일곤은 </a:t>
            </a:r>
            <a:r>
              <a:rPr lang="en-US" altLang="ko-KR" sz="1400" dirty="0" smtClean="0"/>
              <a:t>2015</a:t>
            </a:r>
            <a:r>
              <a:rPr lang="ko-KR" altLang="en-US" sz="1400" dirty="0"/>
              <a:t>년 </a:t>
            </a:r>
            <a:r>
              <a:rPr lang="en-US" altLang="ko-KR" sz="1400" dirty="0"/>
              <a:t>9</a:t>
            </a:r>
            <a:r>
              <a:rPr lang="ko-KR" altLang="en-US" sz="1400" dirty="0"/>
              <a:t>월에 발생한 일명 트렁크 살인 사건의 범인</a:t>
            </a:r>
            <a:r>
              <a:rPr lang="en-US" altLang="ko-KR" sz="1400" dirty="0"/>
              <a:t>, </a:t>
            </a:r>
            <a:r>
              <a:rPr lang="ko-KR" altLang="en-US" sz="1400" dirty="0"/>
              <a:t>무고한 </a:t>
            </a:r>
            <a:r>
              <a:rPr lang="en-US" altLang="ko-KR" sz="1400" dirty="0"/>
              <a:t>30</a:t>
            </a:r>
            <a:r>
              <a:rPr lang="ko-KR" altLang="en-US" sz="1400" dirty="0"/>
              <a:t>대 여성을 잔인하게 살해 한 뒤 시신을 훼손한 일명 </a:t>
            </a:r>
            <a:r>
              <a:rPr lang="en-US" altLang="ko-KR" sz="1400" dirty="0"/>
              <a:t>'</a:t>
            </a:r>
            <a:r>
              <a:rPr lang="ko-KR" altLang="en-US" sz="1400" dirty="0"/>
              <a:t>아산 트렁크 살인사건</a:t>
            </a:r>
            <a:r>
              <a:rPr lang="en-US" altLang="ko-KR" sz="1400" dirty="0"/>
              <a:t>'</a:t>
            </a:r>
            <a:r>
              <a:rPr lang="ko-KR" altLang="en-US" sz="1400" dirty="0"/>
              <a:t>의 범인임</a:t>
            </a:r>
            <a:endParaRPr lang="en-US" altLang="ko-KR" sz="1400" dirty="0" smtClean="0"/>
          </a:p>
          <a:p>
            <a:endParaRPr lang="en-US" altLang="ko-KR" sz="1400" dirty="0"/>
          </a:p>
          <a:p>
            <a:r>
              <a:rPr lang="ko-KR" altLang="en-US" sz="1400" dirty="0" smtClean="0"/>
              <a:t>사건 전개</a:t>
            </a:r>
            <a:endParaRPr lang="en-US" altLang="ko-KR" sz="1400" dirty="0" smtClean="0"/>
          </a:p>
          <a:p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 smtClean="0"/>
              <a:t>범행의 동기가 된 사건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 smtClean="0"/>
              <a:t>   : </a:t>
            </a:r>
            <a:r>
              <a:rPr lang="en-US" altLang="ko-KR" sz="1400" dirty="0"/>
              <a:t>2015</a:t>
            </a:r>
            <a:r>
              <a:rPr lang="ko-KR" altLang="en-US" sz="1400" dirty="0"/>
              <a:t>년 </a:t>
            </a:r>
            <a:r>
              <a:rPr lang="en-US" altLang="ko-KR" sz="1400" dirty="0"/>
              <a:t>5</a:t>
            </a:r>
            <a:r>
              <a:rPr lang="ko-KR" altLang="en-US" sz="1400" dirty="0"/>
              <a:t>월 </a:t>
            </a:r>
            <a:r>
              <a:rPr lang="en-US" altLang="ko-KR" sz="1400" dirty="0"/>
              <a:t>2</a:t>
            </a:r>
            <a:r>
              <a:rPr lang="ko-KR" altLang="en-US" sz="1400" dirty="0"/>
              <a:t>일</a:t>
            </a:r>
            <a:r>
              <a:rPr lang="en-US" altLang="ko-KR" sz="1400" dirty="0"/>
              <a:t>, </a:t>
            </a:r>
            <a:r>
              <a:rPr lang="ko-KR" altLang="en-US" sz="1400" dirty="0"/>
              <a:t>서울 영등포구 도림동의 노상에서 </a:t>
            </a:r>
            <a:r>
              <a:rPr lang="en-US" altLang="ko-KR" sz="1400" dirty="0"/>
              <a:t>26</a:t>
            </a:r>
            <a:r>
              <a:rPr lang="ko-KR" altLang="en-US" sz="1400" dirty="0"/>
              <a:t>살 김 모 씨와 차량 통행 문제로 시비가 붙어 쌍방폭행이 벌어져 </a:t>
            </a:r>
            <a:r>
              <a:rPr lang="en-US" altLang="ko-KR" sz="1400" dirty="0"/>
              <a:t>6</a:t>
            </a:r>
            <a:r>
              <a:rPr lang="ko-KR" altLang="en-US" sz="1400" dirty="0"/>
              <a:t>월에 약식 명령으로 벌금을 내게 되자</a:t>
            </a:r>
            <a:r>
              <a:rPr lang="en-US" altLang="ko-KR" sz="1400" dirty="0"/>
              <a:t>, </a:t>
            </a:r>
            <a:r>
              <a:rPr lang="ko-KR" altLang="en-US" sz="1400" dirty="0"/>
              <a:t>복수를 마음먹고 </a:t>
            </a:r>
            <a:r>
              <a:rPr lang="en-US" altLang="ko-KR" sz="1400" dirty="0"/>
              <a:t>6</a:t>
            </a:r>
            <a:r>
              <a:rPr lang="ko-KR" altLang="en-US" sz="1400" dirty="0"/>
              <a:t>월 </a:t>
            </a:r>
            <a:r>
              <a:rPr lang="en-US" altLang="ko-KR" sz="1400" dirty="0"/>
              <a:t>22</a:t>
            </a:r>
            <a:r>
              <a:rPr lang="ko-KR" altLang="en-US" sz="1400" dirty="0"/>
              <a:t>일 </a:t>
            </a:r>
            <a:r>
              <a:rPr lang="en-US" altLang="ko-KR" sz="1400" dirty="0"/>
              <a:t>3</a:t>
            </a:r>
            <a:r>
              <a:rPr lang="ko-KR" altLang="en-US" sz="1400" dirty="0"/>
              <a:t>시쯤 서울 송파구 </a:t>
            </a:r>
            <a:r>
              <a:rPr lang="ko-KR" altLang="en-US" sz="1400" dirty="0" err="1"/>
              <a:t>올림픽로</a:t>
            </a:r>
            <a:r>
              <a:rPr lang="ko-KR" altLang="en-US" sz="1400" dirty="0"/>
              <a:t> 모 백화점에서 식칼 </a:t>
            </a:r>
            <a:r>
              <a:rPr lang="en-US" altLang="ko-KR" sz="1400" dirty="0"/>
              <a:t>2</a:t>
            </a:r>
            <a:r>
              <a:rPr lang="ko-KR" altLang="en-US" sz="1400" dirty="0"/>
              <a:t>개를 </a:t>
            </a:r>
            <a:r>
              <a:rPr lang="ko-KR" altLang="en-US" sz="1400" dirty="0" smtClean="0"/>
              <a:t>구입함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:  </a:t>
            </a:r>
            <a:r>
              <a:rPr lang="en-US" altLang="ko-KR" sz="1400" dirty="0"/>
              <a:t>7</a:t>
            </a:r>
            <a:r>
              <a:rPr lang="ko-KR" altLang="en-US" sz="1400" dirty="0"/>
              <a:t>월 </a:t>
            </a:r>
            <a:r>
              <a:rPr lang="en-US" altLang="ko-KR" sz="1400" dirty="0"/>
              <a:t>9</a:t>
            </a:r>
            <a:r>
              <a:rPr lang="ko-KR" altLang="en-US" sz="1400" dirty="0"/>
              <a:t>일에 폭행 사건 기록을 열람</a:t>
            </a:r>
            <a:r>
              <a:rPr lang="en-US" altLang="ko-KR" sz="1400" dirty="0"/>
              <a:t>-</a:t>
            </a:r>
            <a:r>
              <a:rPr lang="ko-KR" altLang="en-US" sz="1400" dirty="0"/>
              <a:t>등사하여 공동 입건된 김 씨를 찾아내 사과를 요구했지만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거절받자</a:t>
            </a:r>
            <a:r>
              <a:rPr lang="ko-KR" altLang="en-US" sz="1400" dirty="0"/>
              <a:t> 아예 살인을 </a:t>
            </a:r>
            <a:r>
              <a:rPr lang="ko-KR" altLang="en-US" sz="1400" dirty="0" smtClean="0"/>
              <a:t>마음먹음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서울 </a:t>
            </a:r>
            <a:r>
              <a:rPr lang="ko-KR" altLang="en-US" sz="1400" dirty="0"/>
              <a:t>중구 을지로 모 등산용품 판매점에서 손도끼를 사서 </a:t>
            </a:r>
            <a:r>
              <a:rPr lang="en-US" altLang="ko-KR" sz="1400" dirty="0"/>
              <a:t>7</a:t>
            </a:r>
            <a:r>
              <a:rPr lang="ko-KR" altLang="en-US" sz="1400" dirty="0"/>
              <a:t>월 </a:t>
            </a:r>
            <a:r>
              <a:rPr lang="en-US" altLang="ko-KR" sz="1400" dirty="0"/>
              <a:t>9</a:t>
            </a:r>
            <a:r>
              <a:rPr lang="ko-KR" altLang="en-US" sz="1400" dirty="0"/>
              <a:t>일부터 </a:t>
            </a:r>
            <a:r>
              <a:rPr lang="en-US" altLang="ko-KR" sz="1400" dirty="0"/>
              <a:t>8</a:t>
            </a:r>
            <a:r>
              <a:rPr lang="ko-KR" altLang="en-US" sz="1400" dirty="0"/>
              <a:t>월까지 미리 구입한 칼과 도끼를 소지한 채 김 씨의 주소지와 직장을 여러 번 찾아가 흉기를 내보이며 </a:t>
            </a:r>
            <a:r>
              <a:rPr lang="en-US" altLang="ko-KR" sz="1400" dirty="0"/>
              <a:t>"</a:t>
            </a:r>
            <a:r>
              <a:rPr lang="ko-KR" altLang="en-US" sz="1400" dirty="0"/>
              <a:t>벌금을 대신 내라</a:t>
            </a:r>
            <a:r>
              <a:rPr lang="en-US" altLang="ko-KR" sz="1400" dirty="0"/>
              <a:t>, </a:t>
            </a:r>
            <a:r>
              <a:rPr lang="ko-KR" altLang="en-US" sz="1400" dirty="0"/>
              <a:t>사과하라</a:t>
            </a:r>
            <a:r>
              <a:rPr lang="en-US" altLang="ko-KR" sz="1400" dirty="0"/>
              <a:t>."</a:t>
            </a:r>
            <a:r>
              <a:rPr lang="ko-KR" altLang="en-US" sz="1400" dirty="0"/>
              <a:t>라고 요구했지만 거절당하고</a:t>
            </a:r>
            <a:r>
              <a:rPr lang="en-US" altLang="ko-KR" sz="1400" dirty="0"/>
              <a:t>, </a:t>
            </a:r>
            <a:r>
              <a:rPr lang="ko-KR" altLang="en-US" sz="1400" dirty="0"/>
              <a:t>김 씨로부터 </a:t>
            </a:r>
            <a:r>
              <a:rPr lang="en-US" altLang="ko-KR" sz="1400" dirty="0"/>
              <a:t>"</a:t>
            </a:r>
            <a:r>
              <a:rPr lang="ko-KR" altLang="en-US" sz="1400" dirty="0"/>
              <a:t>자신 있으면 차에 타라</a:t>
            </a:r>
            <a:r>
              <a:rPr lang="en-US" altLang="ko-KR" sz="1400" dirty="0"/>
              <a:t>."</a:t>
            </a:r>
            <a:r>
              <a:rPr lang="ko-KR" altLang="en-US" sz="1400" dirty="0"/>
              <a:t>는 말을 듣자 </a:t>
            </a:r>
            <a:r>
              <a:rPr lang="ko-KR" altLang="en-US" sz="1400" dirty="0" smtClean="0"/>
              <a:t>달아남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endParaRPr lang="en-US" altLang="ko-KR" sz="1400" dirty="0" smtClean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3672" y="1423804"/>
            <a:ext cx="2557994" cy="2451903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844" y="4005064"/>
            <a:ext cx="2557994" cy="245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72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 smtClean="0"/>
              <a:t>3. </a:t>
            </a:r>
            <a:r>
              <a:rPr lang="ko-KR" altLang="en-US" sz="3200" dirty="0" smtClean="0"/>
              <a:t>김일곤 트렁크 살인사건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7544" y="1488464"/>
            <a:ext cx="5371281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 smtClean="0"/>
              <a:t>사건 전개</a:t>
            </a:r>
            <a:endParaRPr lang="en-US" altLang="ko-KR" sz="1400" dirty="0" smtClean="0"/>
          </a:p>
          <a:p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 smtClean="0"/>
              <a:t>복수의 계획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:</a:t>
            </a:r>
            <a:r>
              <a:rPr lang="ko-KR" altLang="en-US" sz="1400" dirty="0"/>
              <a:t>김일곤은 영등포에서 있었던 일을 잊지 않고 김 씨에게 복수할 방법을 생각하던 도중</a:t>
            </a:r>
            <a:r>
              <a:rPr lang="en-US" altLang="ko-KR" sz="1400" dirty="0"/>
              <a:t>, </a:t>
            </a:r>
            <a:r>
              <a:rPr lang="ko-KR" altLang="en-US" sz="1400" dirty="0"/>
              <a:t>여자를 이용해 김 씨를 </a:t>
            </a:r>
            <a:r>
              <a:rPr lang="ko-KR" altLang="en-US" sz="1400" dirty="0" smtClean="0"/>
              <a:t>유인해야 </a:t>
            </a:r>
            <a:r>
              <a:rPr lang="ko-KR" altLang="en-US" sz="1400" dirty="0" err="1"/>
              <a:t>겠다고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생각함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 smtClean="0"/>
              <a:t>납치미수 사건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: 2015</a:t>
            </a:r>
            <a:r>
              <a:rPr lang="ko-KR" altLang="en-US" sz="1400" dirty="0" smtClean="0"/>
              <a:t>년 </a:t>
            </a:r>
            <a:r>
              <a:rPr lang="en-US" altLang="ko-KR" sz="1400" dirty="0" smtClean="0"/>
              <a:t>8</a:t>
            </a:r>
            <a:r>
              <a:rPr lang="ko-KR" altLang="en-US" sz="1400" dirty="0"/>
              <a:t>월 </a:t>
            </a:r>
            <a:r>
              <a:rPr lang="en-US" altLang="ko-KR" sz="1400" dirty="0"/>
              <a:t>24</a:t>
            </a:r>
            <a:r>
              <a:rPr lang="ko-KR" altLang="en-US" sz="1400" dirty="0"/>
              <a:t>일</a:t>
            </a:r>
            <a:r>
              <a:rPr lang="en-US" altLang="ko-KR" sz="1400" dirty="0"/>
              <a:t>, </a:t>
            </a:r>
            <a:r>
              <a:rPr lang="ko-KR" altLang="en-US" sz="1400" dirty="0"/>
              <a:t>고양시 일산동구의 한 </a:t>
            </a:r>
            <a:r>
              <a:rPr lang="ko-KR" altLang="en-US" sz="1400" dirty="0" err="1"/>
              <a:t>대형마트</a:t>
            </a:r>
            <a:r>
              <a:rPr lang="ko-KR" altLang="en-US" sz="1400" dirty="0"/>
              <a:t> 지하 </a:t>
            </a:r>
            <a:r>
              <a:rPr lang="en-US" altLang="ko-KR" sz="1400" dirty="0"/>
              <a:t>1</a:t>
            </a:r>
            <a:r>
              <a:rPr lang="ko-KR" altLang="en-US" sz="1400" dirty="0"/>
              <a:t>층 여성 전용 </a:t>
            </a:r>
            <a:r>
              <a:rPr lang="ko-KR" altLang="en-US" sz="1400" dirty="0" smtClean="0"/>
              <a:t>주차장에서 </a:t>
            </a:r>
            <a:r>
              <a:rPr lang="ko-KR" altLang="en-US" sz="1400" dirty="0"/>
              <a:t>주차된 차량에 탑승하려던 </a:t>
            </a:r>
            <a:r>
              <a:rPr lang="en-US" altLang="ko-KR" sz="1400" dirty="0"/>
              <a:t>A </a:t>
            </a:r>
            <a:r>
              <a:rPr lang="ko-KR" altLang="en-US" sz="1400" dirty="0"/>
              <a:t>씨</a:t>
            </a:r>
            <a:r>
              <a:rPr lang="en-US" altLang="ko-KR" sz="1400" dirty="0"/>
              <a:t>(30, </a:t>
            </a:r>
            <a:r>
              <a:rPr lang="ko-KR" altLang="en-US" sz="1400" dirty="0"/>
              <a:t>여</a:t>
            </a:r>
            <a:r>
              <a:rPr lang="en-US" altLang="ko-KR" sz="1400" dirty="0"/>
              <a:t>)</a:t>
            </a:r>
            <a:r>
              <a:rPr lang="ko-KR" altLang="en-US" sz="1400" dirty="0"/>
              <a:t>의 뒤를 따라가 승용차 운전석 문을 열고 </a:t>
            </a:r>
            <a:r>
              <a:rPr lang="en-US" altLang="ko-KR" sz="1400" dirty="0"/>
              <a:t>"</a:t>
            </a:r>
            <a:r>
              <a:rPr lang="ko-KR" altLang="en-US" sz="1400" dirty="0"/>
              <a:t>빨리 옆 자리로 가라</a:t>
            </a:r>
            <a:r>
              <a:rPr lang="en-US" altLang="ko-KR" sz="1400" dirty="0"/>
              <a:t>, </a:t>
            </a:r>
            <a:r>
              <a:rPr lang="ko-KR" altLang="en-US" sz="1400" dirty="0"/>
              <a:t>시키는 대로만 하면 아무 일 없을 거다</a:t>
            </a:r>
            <a:r>
              <a:rPr lang="en-US" altLang="ko-KR" sz="1400" dirty="0"/>
              <a:t>"</a:t>
            </a:r>
            <a:r>
              <a:rPr lang="ko-KR" altLang="en-US" sz="1400" dirty="0"/>
              <a:t>라고 말하면서 </a:t>
            </a:r>
            <a:r>
              <a:rPr lang="ko-KR" altLang="en-US" sz="1400" dirty="0" err="1"/>
              <a:t>날길이</a:t>
            </a:r>
            <a:r>
              <a:rPr lang="ko-KR" altLang="en-US" sz="1400" dirty="0"/>
              <a:t> </a:t>
            </a:r>
            <a:r>
              <a:rPr lang="en-US" altLang="ko-KR" sz="1400" dirty="0"/>
              <a:t>16cm</a:t>
            </a:r>
            <a:r>
              <a:rPr lang="ko-KR" altLang="en-US" sz="1400" dirty="0"/>
              <a:t>의 </a:t>
            </a:r>
            <a:r>
              <a:rPr lang="ko-KR" altLang="en-US" sz="1400" dirty="0" smtClean="0"/>
              <a:t>흉기로 협박함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그 </a:t>
            </a:r>
            <a:r>
              <a:rPr lang="ko-KR" altLang="en-US" sz="1400" dirty="0"/>
              <a:t>직후 김일곤이 </a:t>
            </a:r>
            <a:r>
              <a:rPr lang="en-US" altLang="ko-KR" sz="1400" dirty="0"/>
              <a:t>A </a:t>
            </a:r>
            <a:r>
              <a:rPr lang="ko-KR" altLang="en-US" sz="1400" dirty="0"/>
              <a:t>씨를 승용차 조수석에 태운 채로 운전을 하면서 주차장 밖으로 나가던 중</a:t>
            </a:r>
            <a:r>
              <a:rPr lang="en-US" altLang="ko-KR" sz="1400" dirty="0"/>
              <a:t>, A </a:t>
            </a:r>
            <a:r>
              <a:rPr lang="ko-KR" altLang="en-US" sz="1400" dirty="0"/>
              <a:t>씨가 조수석 문을 열고 승용차 밖으로 뛰어내려 탈출하자 당황 한 김일곤은 그대로 차를 운전하면서 </a:t>
            </a:r>
            <a:r>
              <a:rPr lang="ko-KR" altLang="en-US" sz="1400" dirty="0" smtClean="0"/>
              <a:t>달아남</a:t>
            </a:r>
            <a:r>
              <a:rPr lang="en-US" altLang="ko-KR" sz="1400" dirty="0" smtClean="0"/>
              <a:t> 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신고를 </a:t>
            </a:r>
            <a:r>
              <a:rPr lang="ko-KR" altLang="en-US" sz="1400" dirty="0"/>
              <a:t>받아 차량이 수배 될 것을 우려 한 김일곤은 당일 </a:t>
            </a:r>
            <a:r>
              <a:rPr lang="en-US" altLang="ko-KR" sz="1400" dirty="0"/>
              <a:t>11</a:t>
            </a:r>
            <a:r>
              <a:rPr lang="ko-KR" altLang="en-US" sz="1400" dirty="0"/>
              <a:t>시 </a:t>
            </a:r>
            <a:r>
              <a:rPr lang="en-US" altLang="ko-KR" sz="1400" dirty="0"/>
              <a:t>36</a:t>
            </a:r>
            <a:r>
              <a:rPr lang="ko-KR" altLang="en-US" sz="1400" dirty="0"/>
              <a:t>분경 고양시 덕양구 고양대로 모 마을의 아파트 지상 주차장에서 어느 차량의 자동차 앞 뒤 번호판을 뜯어내기도 함</a:t>
            </a:r>
            <a:endParaRPr lang="en-US" altLang="ko-KR" sz="1400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184" y="1488465"/>
            <a:ext cx="2571750" cy="25166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8184" y="4149080"/>
            <a:ext cx="2571750" cy="234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94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 smtClean="0"/>
              <a:t>3. </a:t>
            </a:r>
            <a:r>
              <a:rPr lang="ko-KR" altLang="en-US" sz="3200" dirty="0" smtClean="0"/>
              <a:t>김일곤 트렁크 살인사건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352846" y="1412776"/>
            <a:ext cx="5371281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 smtClean="0"/>
              <a:t>사건 전개</a:t>
            </a:r>
            <a:endParaRPr lang="en-US" altLang="ko-KR" sz="1400" dirty="0" smtClean="0"/>
          </a:p>
          <a:p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 smtClean="0"/>
              <a:t>트렁크 살인사건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: </a:t>
            </a:r>
            <a:r>
              <a:rPr lang="ko-KR" altLang="en-US" sz="1400" dirty="0"/>
              <a:t>김일곤은 자신의 복수를 </a:t>
            </a:r>
            <a:r>
              <a:rPr lang="ko-KR" altLang="en-US" sz="1400" dirty="0" smtClean="0"/>
              <a:t>위해 </a:t>
            </a:r>
            <a:r>
              <a:rPr lang="en-US" altLang="ko-KR" sz="1400" dirty="0" smtClean="0"/>
              <a:t>2015</a:t>
            </a:r>
            <a:r>
              <a:rPr lang="ko-KR" altLang="en-US" sz="1400" dirty="0" smtClean="0"/>
              <a:t>년 </a:t>
            </a:r>
            <a:r>
              <a:rPr lang="en-US" altLang="ko-KR" sz="1400" dirty="0"/>
              <a:t>9</a:t>
            </a:r>
            <a:r>
              <a:rPr lang="ko-KR" altLang="en-US" sz="1400" dirty="0"/>
              <a:t>월 </a:t>
            </a:r>
            <a:r>
              <a:rPr lang="en-US" altLang="ko-KR" sz="1400" dirty="0"/>
              <a:t>6</a:t>
            </a:r>
            <a:r>
              <a:rPr lang="ko-KR" altLang="en-US" sz="1400" dirty="0"/>
              <a:t>일부터 </a:t>
            </a:r>
            <a:r>
              <a:rPr lang="en-US" altLang="ko-KR" sz="1400" dirty="0"/>
              <a:t>8</a:t>
            </a:r>
            <a:r>
              <a:rPr lang="ko-KR" altLang="en-US" sz="1400" dirty="0"/>
              <a:t>일까지 천안시 및 아산시 일대의 </a:t>
            </a:r>
            <a:r>
              <a:rPr lang="ko-KR" altLang="en-US" sz="1400" dirty="0" err="1"/>
              <a:t>마트를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물색함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</a:t>
            </a:r>
            <a:r>
              <a:rPr lang="en-US" altLang="ko-KR" sz="1400" dirty="0" smtClean="0"/>
              <a:t>: 9</a:t>
            </a:r>
            <a:r>
              <a:rPr lang="ko-KR" altLang="en-US" sz="1400" dirty="0"/>
              <a:t>월 </a:t>
            </a:r>
            <a:r>
              <a:rPr lang="en-US" altLang="ko-KR" sz="1400" dirty="0"/>
              <a:t>9</a:t>
            </a:r>
            <a:r>
              <a:rPr lang="ko-KR" altLang="en-US" sz="1400" dirty="0"/>
              <a:t>일 </a:t>
            </a:r>
            <a:r>
              <a:rPr lang="en-US" altLang="ko-KR" sz="1400" dirty="0"/>
              <a:t>2</a:t>
            </a:r>
            <a:r>
              <a:rPr lang="ko-KR" altLang="en-US" sz="1400" dirty="0"/>
              <a:t>시</a:t>
            </a:r>
            <a:r>
              <a:rPr lang="en-US" altLang="ko-KR" sz="1400" dirty="0"/>
              <a:t>, </a:t>
            </a:r>
            <a:r>
              <a:rPr lang="ko-KR" altLang="en-US" sz="1400" dirty="0"/>
              <a:t>아산시 모 지역 </a:t>
            </a:r>
            <a:r>
              <a:rPr lang="ko-KR" altLang="en-US" sz="1400" dirty="0" err="1"/>
              <a:t>대형마트의</a:t>
            </a:r>
            <a:r>
              <a:rPr lang="ko-KR" altLang="en-US" sz="1400" dirty="0"/>
              <a:t> 주차장에서 흰색 </a:t>
            </a:r>
            <a:r>
              <a:rPr lang="ko-KR" altLang="en-US" sz="1400" dirty="0" smtClean="0"/>
              <a:t>차량 </a:t>
            </a:r>
            <a:r>
              <a:rPr lang="ko-KR" altLang="en-US" sz="1400" dirty="0"/>
              <a:t>운전석에 승차하려는 주모</a:t>
            </a:r>
            <a:r>
              <a:rPr lang="en-US" altLang="ko-KR" sz="1400" dirty="0"/>
              <a:t>(35, </a:t>
            </a:r>
            <a:r>
              <a:rPr lang="ko-KR" altLang="en-US" sz="1400" dirty="0"/>
              <a:t>여</a:t>
            </a:r>
            <a:r>
              <a:rPr lang="en-US" altLang="ko-KR" sz="1400" dirty="0"/>
              <a:t>)</a:t>
            </a:r>
            <a:r>
              <a:rPr lang="ko-KR" altLang="en-US" sz="1400" dirty="0"/>
              <a:t>씨를 재빨리 뒤따라가 차량 운전석 문을 열고 주 씨에게 </a:t>
            </a:r>
            <a:r>
              <a:rPr lang="en-US" altLang="ko-KR" sz="1400" dirty="0"/>
              <a:t>"</a:t>
            </a:r>
            <a:r>
              <a:rPr lang="ko-KR" altLang="en-US" sz="1400" dirty="0"/>
              <a:t>입 한마디라도 열거나 소리 지르면 죽는다</a:t>
            </a:r>
            <a:r>
              <a:rPr lang="en-US" altLang="ko-KR" sz="1400" dirty="0"/>
              <a:t>. </a:t>
            </a:r>
            <a:r>
              <a:rPr lang="ko-KR" altLang="en-US" sz="1400" dirty="0"/>
              <a:t>보조석으로 건너가라</a:t>
            </a:r>
            <a:r>
              <a:rPr lang="en-US" altLang="ko-KR" sz="1400" dirty="0"/>
              <a:t>."</a:t>
            </a:r>
            <a:r>
              <a:rPr lang="ko-KR" altLang="en-US" sz="1400" dirty="0"/>
              <a:t>라고 협박하고</a:t>
            </a:r>
            <a:r>
              <a:rPr lang="en-US" altLang="ko-KR" sz="1400" dirty="0"/>
              <a:t>, </a:t>
            </a:r>
            <a:r>
              <a:rPr lang="ko-KR" altLang="en-US" sz="1400" dirty="0"/>
              <a:t>식칼을 꺼내 찌를 듯한 행동을 하여 반항을 </a:t>
            </a:r>
            <a:r>
              <a:rPr lang="ko-KR" altLang="en-US" sz="1400" dirty="0" smtClean="0"/>
              <a:t>억압함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운전석에 </a:t>
            </a:r>
            <a:r>
              <a:rPr lang="ko-KR" altLang="en-US" sz="1400" dirty="0"/>
              <a:t>승차한 김일곤은 주 씨가 도망가지 못하게 </a:t>
            </a:r>
            <a:r>
              <a:rPr lang="ko-KR" altLang="en-US" sz="1400" u="sng" dirty="0"/>
              <a:t>안전벨트</a:t>
            </a:r>
            <a:r>
              <a:rPr lang="ko-KR" altLang="en-US" sz="1400" dirty="0"/>
              <a:t>를 채우고 차량 </a:t>
            </a:r>
            <a:r>
              <a:rPr lang="ko-KR" altLang="en-US" sz="1400" dirty="0" err="1"/>
              <a:t>잠금장치를</a:t>
            </a:r>
            <a:r>
              <a:rPr lang="ko-KR" altLang="en-US" sz="1400" dirty="0"/>
              <a:t> 한 다음</a:t>
            </a:r>
            <a:r>
              <a:rPr lang="en-US" altLang="ko-KR" sz="1400" dirty="0"/>
              <a:t>, </a:t>
            </a:r>
            <a:r>
              <a:rPr lang="ko-KR" altLang="en-US" sz="1400" dirty="0"/>
              <a:t>칼을 겨눈 상태로 차량을 운전해 주차장을 </a:t>
            </a:r>
            <a:r>
              <a:rPr lang="ko-KR" altLang="en-US" sz="1400" dirty="0" err="1"/>
              <a:t>빠져나왔다</a:t>
            </a:r>
            <a:r>
              <a:rPr lang="en-US" altLang="ko-KR" sz="1400" dirty="0"/>
              <a:t>. 2</a:t>
            </a:r>
            <a:r>
              <a:rPr lang="ko-KR" altLang="en-US" sz="1400" dirty="0"/>
              <a:t>시 </a:t>
            </a:r>
            <a:r>
              <a:rPr lang="en-US" altLang="ko-KR" sz="1400" dirty="0"/>
              <a:t>39</a:t>
            </a:r>
            <a:r>
              <a:rPr lang="ko-KR" altLang="en-US" sz="1400" dirty="0"/>
              <a:t>분부터 </a:t>
            </a:r>
            <a:r>
              <a:rPr lang="en-US" altLang="ko-KR" sz="1400" dirty="0"/>
              <a:t>3</a:t>
            </a:r>
            <a:r>
              <a:rPr lang="ko-KR" altLang="en-US" sz="1400" dirty="0"/>
              <a:t>시 </a:t>
            </a:r>
            <a:r>
              <a:rPr lang="en-US" altLang="ko-KR" sz="1400" dirty="0"/>
              <a:t>14</a:t>
            </a:r>
            <a:r>
              <a:rPr lang="ko-KR" altLang="en-US" sz="1400" dirty="0"/>
              <a:t>분 사이</a:t>
            </a:r>
            <a:r>
              <a:rPr lang="en-US" altLang="ko-KR" sz="1400" dirty="0"/>
              <a:t>, </a:t>
            </a:r>
            <a:r>
              <a:rPr lang="ko-KR" altLang="en-US" sz="1400" dirty="0"/>
              <a:t>소변이 마렵다는 주 씨의 요구에 천안시 </a:t>
            </a:r>
            <a:r>
              <a:rPr lang="ko-KR" altLang="en-US" sz="1400" dirty="0" err="1"/>
              <a:t>두정동</a:t>
            </a:r>
            <a:r>
              <a:rPr lang="ko-KR" altLang="en-US" sz="1400" dirty="0"/>
              <a:t> 모 교회 부근 공터에 도착하여 차를 </a:t>
            </a:r>
            <a:r>
              <a:rPr lang="ko-KR" altLang="en-US" sz="1400" dirty="0" smtClean="0"/>
              <a:t>세움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하지만 </a:t>
            </a:r>
            <a:r>
              <a:rPr lang="ko-KR" altLang="en-US" sz="1400" dirty="0"/>
              <a:t>주 씨가 달아나자 다시 차량으로 끌고 와 천안시 </a:t>
            </a:r>
            <a:r>
              <a:rPr lang="ko-KR" altLang="en-US" sz="1400" dirty="0" err="1"/>
              <a:t>성환읍</a:t>
            </a:r>
            <a:r>
              <a:rPr lang="ko-KR" altLang="en-US" sz="1400" dirty="0"/>
              <a:t> 방면으로 운전하여 이동을 재촉했지만</a:t>
            </a:r>
            <a:r>
              <a:rPr lang="en-US" altLang="ko-KR" sz="1400" dirty="0"/>
              <a:t>, </a:t>
            </a:r>
            <a:r>
              <a:rPr lang="ko-KR" altLang="en-US" sz="1400" dirty="0"/>
              <a:t>주 씨가 계속해서 창문을 두드리며 살려달라고 소리를 지르자 살인을 마음먹고 국도변에 차량을 세우고 목을 졸라 </a:t>
            </a:r>
            <a:r>
              <a:rPr lang="ko-KR" altLang="en-US" sz="1400" dirty="0" smtClean="0"/>
              <a:t>살해함</a:t>
            </a:r>
            <a:endParaRPr lang="en-US" altLang="ko-KR" sz="1400" dirty="0" smtClean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5492" y="1387321"/>
            <a:ext cx="3020794" cy="257175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5492" y="3972896"/>
            <a:ext cx="3020794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29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 smtClean="0"/>
              <a:t>3. </a:t>
            </a:r>
            <a:r>
              <a:rPr lang="ko-KR" altLang="en-US" sz="3200" dirty="0" smtClean="0"/>
              <a:t>김일곤 트렁크 살인사건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275206" y="1412776"/>
            <a:ext cx="5371281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200" dirty="0"/>
          </a:p>
          <a:p>
            <a:r>
              <a:rPr lang="ko-KR" altLang="en-US" sz="1200" dirty="0" smtClean="0"/>
              <a:t>사건 경과</a:t>
            </a:r>
            <a:endParaRPr lang="en-US" altLang="ko-KR" sz="1200" dirty="0" smtClean="0"/>
          </a:p>
          <a:p>
            <a:endParaRPr lang="en-US" altLang="ko-KR" sz="1200" dirty="0" smtClean="0"/>
          </a:p>
          <a:p>
            <a:pPr marL="0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- </a:t>
            </a:r>
            <a:r>
              <a:rPr lang="ko-KR" altLang="en-US" sz="1200" dirty="0"/>
              <a:t>사체를 조수석에 그대로 태운 상태로 평택</a:t>
            </a:r>
            <a:r>
              <a:rPr lang="en-US" altLang="ko-KR" sz="1200" dirty="0"/>
              <a:t>, </a:t>
            </a:r>
            <a:r>
              <a:rPr lang="ko-KR" altLang="en-US" sz="1200" dirty="0"/>
              <a:t>화성을 거쳐간 그는 </a:t>
            </a:r>
            <a:r>
              <a:rPr lang="en-US" altLang="ko-KR" sz="1200" dirty="0"/>
              <a:t>9</a:t>
            </a:r>
            <a:r>
              <a:rPr lang="ko-KR" altLang="en-US" sz="1200" dirty="0"/>
              <a:t>월 </a:t>
            </a:r>
            <a:r>
              <a:rPr lang="en-US" altLang="ko-KR" sz="1200" dirty="0"/>
              <a:t>10</a:t>
            </a:r>
            <a:r>
              <a:rPr lang="ko-KR" altLang="en-US" sz="1200" dirty="0"/>
              <a:t>일 새벽 </a:t>
            </a:r>
            <a:r>
              <a:rPr lang="en-US" altLang="ko-KR" sz="1200" dirty="0"/>
              <a:t>5</a:t>
            </a:r>
            <a:r>
              <a:rPr lang="ko-KR" altLang="en-US" sz="1200" dirty="0"/>
              <a:t>시경 서울 </a:t>
            </a:r>
            <a:r>
              <a:rPr lang="ko-KR" altLang="en-US" sz="1200" dirty="0" smtClean="0"/>
              <a:t>광진구 </a:t>
            </a:r>
            <a:r>
              <a:rPr lang="ko-KR" altLang="en-US" sz="1200" dirty="0"/>
              <a:t>화양동에 도착한 후 강변 공터에 차량을 세우고</a:t>
            </a:r>
            <a:r>
              <a:rPr lang="en-US" altLang="ko-KR" sz="1200" dirty="0"/>
              <a:t>, </a:t>
            </a:r>
            <a:r>
              <a:rPr lang="ko-KR" altLang="en-US" sz="1200" dirty="0"/>
              <a:t>조수석에 있던 주 씨의 사체를 차량 트렁크로 </a:t>
            </a:r>
            <a:r>
              <a:rPr lang="ko-KR" altLang="en-US" sz="1200" dirty="0" smtClean="0"/>
              <a:t>옮김</a:t>
            </a:r>
            <a:r>
              <a:rPr lang="ko-KR" altLang="en-US" sz="1200" dirty="0"/>
              <a:t/>
            </a:r>
            <a:br>
              <a:rPr lang="ko-KR" altLang="en-US" sz="1200" dirty="0"/>
            </a:br>
            <a:r>
              <a:rPr lang="ko-KR" altLang="en-US" sz="1200" dirty="0"/>
              <a:t/>
            </a:r>
            <a:br>
              <a:rPr lang="ko-KR" altLang="en-US" sz="1200" dirty="0"/>
            </a:br>
            <a:r>
              <a:rPr lang="ko-KR" altLang="en-US" sz="1200" dirty="0" smtClean="0"/>
              <a:t>  </a:t>
            </a:r>
            <a:r>
              <a:rPr lang="en-US" altLang="ko-KR" sz="1200" dirty="0" smtClean="0"/>
              <a:t>- </a:t>
            </a:r>
            <a:r>
              <a:rPr lang="ko-KR" altLang="en-US" sz="1200" dirty="0" smtClean="0"/>
              <a:t>김일곤은 </a:t>
            </a:r>
            <a:r>
              <a:rPr lang="ko-KR" altLang="en-US" sz="1200" dirty="0"/>
              <a:t>김 씨를 살해하려던 자신의 계획이 실패하였다는 좌절감과 자신을 무시한다는 피해의식 탓에 증오심을 품고 있던 여성들에 대한 적개심이 치밀어 오르면서 그것이 주 씨의 시신에 </a:t>
            </a:r>
            <a:r>
              <a:rPr lang="ko-KR" altLang="en-US" sz="1200" dirty="0" smtClean="0"/>
              <a:t>투영함</a:t>
            </a:r>
            <a:r>
              <a:rPr lang="ko-KR" altLang="en-US" sz="1200" dirty="0"/>
              <a:t/>
            </a:r>
            <a:br>
              <a:rPr lang="ko-KR" altLang="en-US" sz="1200" dirty="0"/>
            </a:br>
            <a:r>
              <a:rPr lang="ko-KR" altLang="en-US" sz="1200" dirty="0"/>
              <a:t/>
            </a:r>
            <a:br>
              <a:rPr lang="ko-KR" altLang="en-US" sz="1200" dirty="0"/>
            </a:br>
            <a:r>
              <a:rPr lang="ko-KR" altLang="en-US" sz="1200" dirty="0" smtClean="0"/>
              <a:t>  </a:t>
            </a:r>
            <a:r>
              <a:rPr lang="en-US" altLang="ko-KR" sz="1200" dirty="0" smtClean="0"/>
              <a:t>- </a:t>
            </a:r>
            <a:r>
              <a:rPr lang="ko-KR" altLang="en-US" sz="1200" dirty="0" smtClean="0"/>
              <a:t>김일곤은 </a:t>
            </a:r>
            <a:r>
              <a:rPr lang="ko-KR" altLang="en-US" sz="1200" dirty="0"/>
              <a:t>시신을 향해 굉장히 엽기적인 시신 </a:t>
            </a:r>
            <a:r>
              <a:rPr lang="ko-KR" altLang="en-US" sz="1200" dirty="0" smtClean="0"/>
              <a:t>훼손을 </a:t>
            </a:r>
            <a:r>
              <a:rPr lang="ko-KR" altLang="en-US" sz="1200" dirty="0"/>
              <a:t>행하기 시작했는데</a:t>
            </a:r>
            <a:r>
              <a:rPr lang="en-US" altLang="ko-KR" sz="1200" dirty="0"/>
              <a:t>, </a:t>
            </a:r>
            <a:r>
              <a:rPr lang="ko-KR" altLang="en-US" sz="1200" dirty="0"/>
              <a:t>칼로 목을 절개하고</a:t>
            </a:r>
            <a:r>
              <a:rPr lang="en-US" altLang="ko-KR" sz="1200" dirty="0"/>
              <a:t>, </a:t>
            </a:r>
            <a:r>
              <a:rPr lang="ko-KR" altLang="en-US" sz="1200" dirty="0"/>
              <a:t>복부를 흉부 중앙에서 좌측 </a:t>
            </a:r>
            <a:r>
              <a:rPr lang="ko-KR" altLang="en-US" sz="1200" dirty="0" err="1"/>
              <a:t>서혜부까지</a:t>
            </a:r>
            <a:r>
              <a:rPr lang="ko-KR" altLang="en-US" sz="1200" dirty="0"/>
              <a:t> 절개하고 은밀한 부위까지 마구 절개하는 등 안면도 없는 사람의 시신을 무참히 </a:t>
            </a:r>
            <a:r>
              <a:rPr lang="ko-KR" altLang="en-US" sz="1200" dirty="0" smtClean="0"/>
              <a:t>훼손</a:t>
            </a:r>
            <a:r>
              <a:rPr lang="ko-KR" altLang="en-US" sz="1200" dirty="0"/>
              <a:t>함</a:t>
            </a:r>
            <a:br>
              <a:rPr lang="ko-KR" altLang="en-US" sz="1200" dirty="0"/>
            </a:br>
            <a:r>
              <a:rPr lang="ko-KR" altLang="en-US" sz="1200" dirty="0"/>
              <a:t/>
            </a:r>
            <a:br>
              <a:rPr lang="ko-KR" altLang="en-US" sz="1200" dirty="0"/>
            </a:br>
            <a:r>
              <a:rPr lang="ko-KR" altLang="en-US" sz="1200" dirty="0" smtClean="0"/>
              <a:t>  </a:t>
            </a:r>
            <a:r>
              <a:rPr lang="en-US" altLang="ko-KR" sz="1200" dirty="0" smtClean="0"/>
              <a:t>- </a:t>
            </a:r>
            <a:r>
              <a:rPr lang="ko-KR" altLang="en-US" sz="1200" dirty="0" smtClean="0"/>
              <a:t>시신을 </a:t>
            </a:r>
            <a:r>
              <a:rPr lang="ko-KR" altLang="en-US" sz="1200" dirty="0"/>
              <a:t>훼손한 채 트렁크에 사체를 싣고 다니던 그는 새벽 </a:t>
            </a:r>
            <a:r>
              <a:rPr lang="en-US" altLang="ko-KR" sz="1200" dirty="0"/>
              <a:t>7</a:t>
            </a:r>
            <a:r>
              <a:rPr lang="ko-KR" altLang="en-US" sz="1200" dirty="0"/>
              <a:t>시부터 여러 지역을 거쳐 부산 금정구 선두구동에 </a:t>
            </a:r>
            <a:r>
              <a:rPr lang="ko-KR" altLang="en-US" sz="1200" dirty="0" smtClean="0"/>
              <a:t>이르렀고</a:t>
            </a:r>
            <a:r>
              <a:rPr lang="en-US" altLang="ko-KR" sz="1200" dirty="0" smtClean="0"/>
              <a:t>, </a:t>
            </a:r>
            <a:r>
              <a:rPr lang="ko-KR" altLang="en-US" sz="1200" dirty="0"/>
              <a:t>부산에서 차량 검문검색이 이루어지는 것을 보고 울산으로 도주하던 </a:t>
            </a:r>
            <a:r>
              <a:rPr lang="ko-KR" altLang="en-US" sz="1200" dirty="0" smtClean="0"/>
              <a:t>도중</a:t>
            </a:r>
            <a:r>
              <a:rPr lang="en-US" altLang="ko-KR" sz="1200" dirty="0"/>
              <a:t> </a:t>
            </a:r>
            <a:r>
              <a:rPr lang="ko-KR" altLang="en-US" sz="1200" dirty="0" smtClean="0"/>
              <a:t>수배를 </a:t>
            </a:r>
            <a:r>
              <a:rPr lang="ko-KR" altLang="en-US" sz="1200" dirty="0"/>
              <a:t>피하기 위해 </a:t>
            </a:r>
            <a:r>
              <a:rPr lang="en-US" altLang="ko-KR" sz="1200" dirty="0"/>
              <a:t>11</a:t>
            </a:r>
            <a:r>
              <a:rPr lang="ko-KR" altLang="en-US" sz="1200" dirty="0"/>
              <a:t>일 </a:t>
            </a:r>
            <a:r>
              <a:rPr lang="en-US" altLang="ko-KR" sz="1200" dirty="0"/>
              <a:t>0</a:t>
            </a:r>
            <a:r>
              <a:rPr lang="ko-KR" altLang="en-US" sz="1200" dirty="0"/>
              <a:t>시 </a:t>
            </a:r>
            <a:r>
              <a:rPr lang="en-US" altLang="ko-KR" sz="1200" dirty="0"/>
              <a:t>30</a:t>
            </a:r>
            <a:r>
              <a:rPr lang="ko-KR" altLang="en-US" sz="1200" dirty="0"/>
              <a:t>분부터 새벽 </a:t>
            </a:r>
            <a:r>
              <a:rPr lang="en-US" altLang="ko-KR" sz="1200" dirty="0"/>
              <a:t>1</a:t>
            </a:r>
            <a:r>
              <a:rPr lang="ko-KR" altLang="en-US" sz="1200" dirty="0"/>
              <a:t>시까지 울산 북구에서 </a:t>
            </a:r>
            <a:r>
              <a:rPr lang="ko-KR" altLang="en-US" sz="1200" dirty="0" err="1"/>
              <a:t>제네시스의</a:t>
            </a:r>
            <a:r>
              <a:rPr lang="ko-KR" altLang="en-US" sz="1200" dirty="0"/>
              <a:t> 번호판을 뜯어 </a:t>
            </a:r>
            <a:r>
              <a:rPr lang="ko-KR" altLang="en-US" sz="1200" dirty="0" err="1"/>
              <a:t>투싼에</a:t>
            </a:r>
            <a:r>
              <a:rPr lang="ko-KR" altLang="en-US" sz="1200" dirty="0"/>
              <a:t> 붙인 채로 </a:t>
            </a:r>
            <a:r>
              <a:rPr lang="ko-KR" altLang="en-US" sz="1200" dirty="0" smtClean="0"/>
              <a:t>운행함</a:t>
            </a:r>
            <a:r>
              <a:rPr lang="ko-KR" altLang="en-US" sz="1200" dirty="0"/>
              <a:t/>
            </a:r>
            <a:br>
              <a:rPr lang="ko-KR" altLang="en-US" sz="1200" dirty="0"/>
            </a:br>
            <a:r>
              <a:rPr lang="ko-KR" altLang="en-US" sz="1200" dirty="0"/>
              <a:t/>
            </a:r>
            <a:br>
              <a:rPr lang="ko-KR" altLang="en-US" sz="1200" dirty="0"/>
            </a:br>
            <a:r>
              <a:rPr lang="ko-KR" altLang="en-US" sz="1200" dirty="0" smtClean="0"/>
              <a:t>  </a:t>
            </a:r>
            <a:r>
              <a:rPr lang="en-US" altLang="ko-KR" sz="1200" dirty="0" smtClean="0"/>
              <a:t>- 11</a:t>
            </a:r>
            <a:r>
              <a:rPr lang="ko-KR" altLang="en-US" sz="1200" dirty="0"/>
              <a:t>일 </a:t>
            </a:r>
            <a:r>
              <a:rPr lang="en-US" altLang="ko-KR" sz="1200" dirty="0"/>
              <a:t>2</a:t>
            </a:r>
            <a:r>
              <a:rPr lang="ko-KR" altLang="en-US" sz="1200" dirty="0"/>
              <a:t>시까지 </a:t>
            </a:r>
            <a:r>
              <a:rPr lang="ko-KR" altLang="en-US" sz="1200" dirty="0" err="1"/>
              <a:t>투싼을</a:t>
            </a:r>
            <a:r>
              <a:rPr lang="ko-KR" altLang="en-US" sz="1200" dirty="0"/>
              <a:t> 끌고 다니던 김일곤은 서울 중구에서 접촉 사고가 발생하자 범행이 발각될 것을 우려해 증거를 없애기 위해 성동구 홍익동에 위치한 모 빌라 주차장에 주차해 놓은 다음</a:t>
            </a:r>
            <a:r>
              <a:rPr lang="en-US" altLang="ko-KR" sz="1200" dirty="0"/>
              <a:t>, </a:t>
            </a:r>
            <a:r>
              <a:rPr lang="ko-KR" altLang="en-US" sz="1200" dirty="0"/>
              <a:t>번호판을 다시 원래의 번호판으로 바꿔 끼운 후 현대 </a:t>
            </a:r>
            <a:r>
              <a:rPr lang="ko-KR" altLang="en-US" sz="1200" dirty="0" err="1"/>
              <a:t>제네시스</a:t>
            </a:r>
            <a:r>
              <a:rPr lang="ko-KR" altLang="en-US" sz="1200" dirty="0"/>
              <a:t> 차량의 번호판을 주 씨의 </a:t>
            </a:r>
            <a:r>
              <a:rPr lang="ko-KR" altLang="en-US" sz="1200" dirty="0" err="1"/>
              <a:t>투싼</a:t>
            </a:r>
            <a:r>
              <a:rPr lang="ko-KR" altLang="en-US" sz="1200" dirty="0"/>
              <a:t> </a:t>
            </a:r>
            <a:r>
              <a:rPr lang="en-US" altLang="ko-KR" sz="1200" dirty="0"/>
              <a:t>IX </a:t>
            </a:r>
            <a:r>
              <a:rPr lang="ko-KR" altLang="en-US" sz="1200" dirty="0"/>
              <a:t>차량에 넣은 뒤 뒷자리로 이동해서 준비해 간 라이터 기름을 시신이 있던 </a:t>
            </a:r>
            <a:r>
              <a:rPr lang="ko-KR" altLang="en-US" sz="1200" dirty="0" smtClean="0"/>
              <a:t>트렁크와 </a:t>
            </a:r>
            <a:r>
              <a:rPr lang="ko-KR" altLang="en-US" sz="1200" dirty="0" err="1"/>
              <a:t>앞좌석</a:t>
            </a:r>
            <a:r>
              <a:rPr lang="en-US" altLang="ko-KR" sz="1200" dirty="0"/>
              <a:t>, </a:t>
            </a:r>
            <a:r>
              <a:rPr lang="ko-KR" altLang="en-US" sz="1200" dirty="0"/>
              <a:t>뒷좌석 등에 뿌린 후 불을 붙여서 시신과 차량을 불에 태우고 </a:t>
            </a:r>
            <a:r>
              <a:rPr lang="ko-KR" altLang="en-US" sz="1200" dirty="0" smtClean="0"/>
              <a:t>달아남</a:t>
            </a:r>
            <a:endParaRPr lang="en-US" altLang="ko-KR" sz="1200" dirty="0" smtClean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6487" y="1700808"/>
            <a:ext cx="3405846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21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 smtClean="0"/>
              <a:t>3. </a:t>
            </a:r>
            <a:r>
              <a:rPr lang="ko-KR" altLang="en-US" sz="3200" dirty="0" smtClean="0"/>
              <a:t>김일곤 트렁크 살인사건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275206" y="1412776"/>
            <a:ext cx="5371281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 smtClean="0"/>
              <a:t>검거</a:t>
            </a:r>
            <a:endParaRPr lang="en-US" altLang="ko-KR" sz="1400" dirty="0" smtClean="0"/>
          </a:p>
          <a:p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/>
              <a:t>공개 수배가 내려진 김일곤은 도주가 힘들어지자 자살을 위해 동물 병원에서 안락사 약을 </a:t>
            </a:r>
            <a:r>
              <a:rPr lang="ko-KR" altLang="en-US" sz="1400" dirty="0" smtClean="0"/>
              <a:t>구하려고 했음</a:t>
            </a:r>
            <a:r>
              <a:rPr lang="en-US" altLang="ko-KR" sz="1400" dirty="0" smtClean="0"/>
              <a:t> 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</a:t>
            </a:r>
            <a:r>
              <a:rPr lang="en-US" altLang="ko-KR" sz="1400" dirty="0" smtClean="0"/>
              <a:t>- "</a:t>
            </a:r>
            <a:r>
              <a:rPr lang="ko-KR" altLang="en-US" sz="1400" dirty="0"/>
              <a:t>개가 없는데 무슨 안락사 약이냐</a:t>
            </a:r>
            <a:r>
              <a:rPr lang="en-US" altLang="ko-KR" sz="1400" dirty="0"/>
              <a:t>?"</a:t>
            </a:r>
            <a:r>
              <a:rPr lang="ko-KR" altLang="en-US" sz="1400" dirty="0"/>
              <a:t>며 </a:t>
            </a:r>
            <a:r>
              <a:rPr lang="ko-KR" altLang="en-US" sz="1400" dirty="0" smtClean="0"/>
              <a:t>거절하자 수의사와 </a:t>
            </a:r>
            <a:r>
              <a:rPr lang="ko-KR" altLang="en-US" sz="1400" dirty="0"/>
              <a:t>동물 간호 </a:t>
            </a:r>
            <a:r>
              <a:rPr lang="ko-KR" altLang="en-US" sz="1400" dirty="0" err="1"/>
              <a:t>복지사가</a:t>
            </a:r>
            <a:r>
              <a:rPr lang="ko-KR" altLang="en-US" sz="1400" dirty="0"/>
              <a:t> 진료실에 들어가는 사이 뒤 따라 들어 가 칼을 내보이며 </a:t>
            </a:r>
            <a:r>
              <a:rPr lang="en-US" altLang="ko-KR" sz="1400" dirty="0"/>
              <a:t>"</a:t>
            </a:r>
            <a:r>
              <a:rPr lang="ko-KR" altLang="en-US" sz="1400" dirty="0"/>
              <a:t>약 내놓아라</a:t>
            </a:r>
            <a:r>
              <a:rPr lang="en-US" altLang="ko-KR" sz="1400" dirty="0"/>
              <a:t>."</a:t>
            </a:r>
            <a:r>
              <a:rPr lang="ko-KR" altLang="en-US" sz="1400" dirty="0"/>
              <a:t>라고 위협했지만</a:t>
            </a:r>
            <a:r>
              <a:rPr lang="en-US" altLang="ko-KR" sz="1400" dirty="0"/>
              <a:t>, </a:t>
            </a:r>
            <a:r>
              <a:rPr lang="ko-KR" altLang="en-US" sz="1400" dirty="0"/>
              <a:t>수의사와 동물 간호 </a:t>
            </a:r>
            <a:r>
              <a:rPr lang="ko-KR" altLang="en-US" sz="1400" dirty="0" err="1"/>
              <a:t>복지사가</a:t>
            </a:r>
            <a:r>
              <a:rPr lang="ko-KR" altLang="en-US" sz="1400" dirty="0"/>
              <a:t> 안쪽 애견미용실로 도망가 뒷문을 잠그고 </a:t>
            </a:r>
            <a:r>
              <a:rPr lang="en-US" altLang="ko-KR" sz="1400" dirty="0"/>
              <a:t>112</a:t>
            </a:r>
            <a:r>
              <a:rPr lang="ko-KR" altLang="en-US" sz="1400" dirty="0"/>
              <a:t>에 신고 전화를 하자 김일곤은 그대로 </a:t>
            </a:r>
            <a:r>
              <a:rPr lang="ko-KR" altLang="en-US" sz="1400" dirty="0" smtClean="0"/>
              <a:t>도주함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병원에서 </a:t>
            </a:r>
            <a:r>
              <a:rPr lang="en-US" altLang="ko-KR" sz="1400" dirty="0"/>
              <a:t>600m</a:t>
            </a:r>
            <a:r>
              <a:rPr lang="ko-KR" altLang="en-US" sz="1400" dirty="0"/>
              <a:t>가량 도주한 김일곤은 </a:t>
            </a:r>
            <a:r>
              <a:rPr lang="ko-KR" altLang="en-US" sz="1400" dirty="0" smtClean="0"/>
              <a:t>흉기로 </a:t>
            </a:r>
            <a:r>
              <a:rPr lang="ko-KR" altLang="en-US" sz="1400" dirty="0"/>
              <a:t>경찰을 위협하려고 했지만 시민들이 김일곤에게서 흉기를 빼앗는 등 협조하면서 도주 </a:t>
            </a:r>
            <a:r>
              <a:rPr lang="en-US" altLang="ko-KR" sz="1400" dirty="0"/>
              <a:t>8</a:t>
            </a:r>
            <a:r>
              <a:rPr lang="ko-KR" altLang="en-US" sz="1400" dirty="0"/>
              <a:t>일 만에 </a:t>
            </a:r>
            <a:r>
              <a:rPr lang="ko-KR" altLang="en-US" sz="1400" dirty="0" smtClean="0"/>
              <a:t>검거됨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en-US" altLang="ko-KR" sz="1400" dirty="0"/>
              <a:t>2016</a:t>
            </a:r>
            <a:r>
              <a:rPr lang="ko-KR" altLang="en-US" sz="1400" dirty="0"/>
              <a:t>년 납치 및 살인으로 </a:t>
            </a:r>
            <a:r>
              <a:rPr lang="en-US" altLang="ko-KR" sz="1400" dirty="0"/>
              <a:t>1</a:t>
            </a:r>
            <a:r>
              <a:rPr lang="ko-KR" altLang="en-US" sz="1400" dirty="0"/>
              <a:t>심과 </a:t>
            </a:r>
            <a:r>
              <a:rPr lang="en-US" altLang="ko-KR" sz="1400" dirty="0"/>
              <a:t>2</a:t>
            </a:r>
            <a:r>
              <a:rPr lang="ko-KR" altLang="en-US" sz="1400" dirty="0"/>
              <a:t>심에서 무기징역을 </a:t>
            </a:r>
            <a:r>
              <a:rPr lang="ko-KR" altLang="en-US" sz="1400" dirty="0" err="1"/>
              <a:t>선고받고</a:t>
            </a:r>
            <a:r>
              <a:rPr lang="ko-KR" altLang="en-US" sz="1400" dirty="0"/>
              <a:t> 현재 교도소에서 복역 중</a:t>
            </a:r>
            <a:br>
              <a:rPr lang="ko-KR" altLang="en-US" sz="1400" dirty="0"/>
            </a:br>
            <a:endParaRPr lang="en-US" altLang="ko-KR" sz="1400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9" y="2132856"/>
            <a:ext cx="3222104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77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 smtClean="0"/>
              <a:t>3. </a:t>
            </a:r>
            <a:r>
              <a:rPr lang="ko-KR" altLang="en-US" sz="3200" dirty="0" smtClean="0"/>
              <a:t>김일곤 트렁크 살인사건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275206" y="1412776"/>
            <a:ext cx="5371281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 smtClean="0"/>
              <a:t>김일곤은</a:t>
            </a:r>
            <a:r>
              <a:rPr lang="en-US" altLang="ko-KR" sz="1400" dirty="0" smtClean="0"/>
              <a:t>?</a:t>
            </a:r>
          </a:p>
          <a:p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/>
              <a:t>김일곤은 </a:t>
            </a:r>
            <a:r>
              <a:rPr lang="en-US" altLang="ko-KR" sz="1400" dirty="0"/>
              <a:t>1967</a:t>
            </a:r>
            <a:r>
              <a:rPr lang="ko-KR" altLang="en-US" sz="1400" dirty="0"/>
              <a:t>년 경북 경주에서 </a:t>
            </a:r>
            <a:r>
              <a:rPr lang="en-US" altLang="ko-KR" sz="1400" dirty="0"/>
              <a:t>7</a:t>
            </a:r>
            <a:r>
              <a:rPr lang="ko-KR" altLang="en-US" sz="1400" dirty="0"/>
              <a:t>남매 중 다섯째로 태어났다</a:t>
            </a:r>
            <a:r>
              <a:rPr lang="en-US" altLang="ko-KR" sz="1400" dirty="0"/>
              <a:t>. </a:t>
            </a:r>
            <a:r>
              <a:rPr lang="ko-KR" altLang="en-US" sz="1400" dirty="0"/>
              <a:t>애초부터 학업에는 뜻이 없었고 대인관계도 원만하지 </a:t>
            </a:r>
            <a:r>
              <a:rPr lang="ko-KR" altLang="en-US" sz="1400" dirty="0" smtClean="0"/>
              <a:t>않았음</a:t>
            </a:r>
            <a:r>
              <a:rPr lang="en-US" altLang="ko-KR" sz="1400" dirty="0" smtClean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 smtClean="0"/>
              <a:t>중학교에 </a:t>
            </a:r>
            <a:r>
              <a:rPr lang="ko-KR" altLang="en-US" sz="1400" dirty="0"/>
              <a:t>입학했지만 얼마 지나지 않아 집을 </a:t>
            </a:r>
            <a:r>
              <a:rPr lang="ko-KR" altLang="en-US" sz="1400" dirty="0" smtClean="0"/>
              <a:t>뛰쳐나와</a:t>
            </a:r>
            <a:r>
              <a:rPr lang="en-US" altLang="ko-KR" sz="1400" dirty="0" smtClean="0"/>
              <a:t> </a:t>
            </a:r>
            <a:r>
              <a:rPr lang="ko-KR" altLang="en-US" sz="1400" dirty="0"/>
              <a:t>부산을 거쳐 서울로 </a:t>
            </a:r>
            <a:r>
              <a:rPr lang="ko-KR" altLang="en-US" sz="1400" dirty="0" smtClean="0"/>
              <a:t>상경한 후 </a:t>
            </a:r>
            <a:r>
              <a:rPr lang="en-US" altLang="ko-KR" sz="1400" dirty="0" smtClean="0"/>
              <a:t> </a:t>
            </a:r>
            <a:r>
              <a:rPr lang="ko-KR" altLang="en-US" sz="1400" dirty="0"/>
              <a:t>중국 음식 배달 등을 전전하며 </a:t>
            </a:r>
            <a:r>
              <a:rPr lang="ko-KR" altLang="en-US" sz="1400" dirty="0" smtClean="0"/>
              <a:t>하루하루를 살아감</a:t>
            </a:r>
            <a:r>
              <a:rPr lang="en-US" altLang="ko-KR" sz="1400" dirty="0" smtClean="0"/>
              <a:t>.</a:t>
            </a:r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 smtClean="0"/>
              <a:t>주요 성장 배경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: </a:t>
            </a:r>
            <a:r>
              <a:rPr lang="ko-KR" altLang="en-US" sz="1400" dirty="0" err="1" smtClean="0"/>
              <a:t>어린시절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왕따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: </a:t>
            </a:r>
            <a:r>
              <a:rPr lang="ko-KR" altLang="en-US" sz="1400" dirty="0" smtClean="0"/>
              <a:t>중학교 시절 가출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가족과 연 끊음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: ‘</a:t>
            </a:r>
            <a:r>
              <a:rPr lang="ko-KR" altLang="en-US" sz="1400" dirty="0" err="1" smtClean="0"/>
              <a:t>은둔형</a:t>
            </a:r>
            <a:r>
              <a:rPr lang="ko-KR" altLang="en-US" sz="1400" dirty="0" smtClean="0"/>
              <a:t> 외톨이</a:t>
            </a:r>
            <a:r>
              <a:rPr lang="en-US" altLang="ko-KR" sz="1400" dirty="0" smtClean="0"/>
              <a:t>‘ </a:t>
            </a:r>
            <a:r>
              <a:rPr lang="ko-KR" altLang="en-US" sz="1400" dirty="0" smtClean="0"/>
              <a:t>떠돌이 생활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: </a:t>
            </a:r>
            <a:r>
              <a:rPr lang="ko-KR" altLang="en-US" sz="1400" dirty="0" smtClean="0"/>
              <a:t>척수 장애 </a:t>
            </a:r>
            <a:r>
              <a:rPr lang="en-US" altLang="ko-KR" sz="1400" dirty="0" smtClean="0"/>
              <a:t>6</a:t>
            </a:r>
            <a:r>
              <a:rPr lang="ko-KR" altLang="en-US" sz="1400" dirty="0" smtClean="0"/>
              <a:t>급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: </a:t>
            </a:r>
            <a:r>
              <a:rPr lang="ko-KR" altLang="en-US" sz="1400" dirty="0" smtClean="0"/>
              <a:t>기초생활수급대상자 월 </a:t>
            </a:r>
            <a:r>
              <a:rPr lang="en-US" altLang="ko-KR" sz="1400" dirty="0" smtClean="0"/>
              <a:t>66</a:t>
            </a:r>
            <a:r>
              <a:rPr lang="ko-KR" altLang="en-US" sz="1400" dirty="0" smtClean="0"/>
              <a:t>만원 수령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: </a:t>
            </a:r>
            <a:r>
              <a:rPr lang="ko-KR" altLang="en-US" sz="1400" dirty="0" smtClean="0"/>
              <a:t>절도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강도상해 등 전과 </a:t>
            </a:r>
            <a:r>
              <a:rPr lang="en-US" altLang="ko-KR" sz="1400" dirty="0" smtClean="0"/>
              <a:t>22</a:t>
            </a:r>
            <a:r>
              <a:rPr lang="ko-KR" altLang="en-US" sz="1400" dirty="0" smtClean="0"/>
              <a:t>범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endParaRPr lang="en-US" altLang="ko-KR" sz="1400" dirty="0" smtClean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6501" y="1488464"/>
            <a:ext cx="2961150" cy="244459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6501" y="4077072"/>
            <a:ext cx="2961150" cy="244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28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일명 </a:t>
            </a:r>
            <a:r>
              <a:rPr lang="en-US" altLang="ko-KR" sz="3200" dirty="0" smtClean="0"/>
              <a:t>‘</a:t>
            </a:r>
            <a:r>
              <a:rPr lang="ko-KR" altLang="en-US" sz="3200" dirty="0" smtClean="0"/>
              <a:t>어금니 아빠</a:t>
            </a:r>
            <a:r>
              <a:rPr lang="en-US" altLang="ko-KR" sz="3200" dirty="0" smtClean="0"/>
              <a:t>＇</a:t>
            </a:r>
            <a:r>
              <a:rPr lang="ko-KR" altLang="en-US" sz="3200" dirty="0" smtClean="0"/>
              <a:t>이영학 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275207" y="1412776"/>
            <a:ext cx="5016874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 smtClean="0"/>
              <a:t>개요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- &lt;</a:t>
            </a:r>
            <a:r>
              <a:rPr lang="ko-KR" altLang="en-US" sz="1400" dirty="0"/>
              <a:t>어금니 아빠의 행복</a:t>
            </a:r>
            <a:r>
              <a:rPr lang="en-US" altLang="ko-KR" sz="1400" dirty="0"/>
              <a:t>&gt;</a:t>
            </a:r>
            <a:r>
              <a:rPr lang="ko-KR" altLang="en-US" sz="1400" dirty="0"/>
              <a:t>이라는 책으로 많은 매체에 출연하여 그 사연이 알려져서 별명인 어금니 아빠로 통했으나 어금니 아빠 살인사건의 이후로 무기징역 판결을 받고 현재 교도소에 수감되어 </a:t>
            </a:r>
            <a:r>
              <a:rPr lang="ko-KR" altLang="en-US" sz="1400" dirty="0" smtClean="0"/>
              <a:t>있음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 smtClean="0"/>
              <a:t>사건전개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 smtClean="0"/>
              <a:t>  - </a:t>
            </a:r>
            <a:r>
              <a:rPr lang="ko-KR" altLang="en-US" sz="1400" dirty="0"/>
              <a:t>가족을 이용해 국민을 상대로 돈벌이를 하고</a:t>
            </a:r>
            <a:r>
              <a:rPr lang="en-US" altLang="ko-KR" sz="1400" dirty="0"/>
              <a:t>, </a:t>
            </a:r>
            <a:r>
              <a:rPr lang="ko-KR" altLang="en-US" sz="1400" dirty="0"/>
              <a:t>아내의 죽음을 방조한 것도 모자라 열네 살 딸아이의 친구를 성욕의 도구로 삼아 살해해 유기한 ‘어금니 아빠’ 이영학 사건은 </a:t>
            </a:r>
            <a:r>
              <a:rPr lang="ko-KR" altLang="en-US" sz="1400" dirty="0" err="1"/>
              <a:t>사이코패스가</a:t>
            </a:r>
            <a:r>
              <a:rPr lang="ko-KR" altLang="en-US" sz="1400" dirty="0"/>
              <a:t> 지능적으로 벌인 희대의 범죄로 </a:t>
            </a:r>
            <a:r>
              <a:rPr lang="ko-KR" altLang="en-US" sz="1400" dirty="0" smtClean="0"/>
              <a:t>드러남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endParaRPr lang="en-US" altLang="ko-KR" sz="1400" dirty="0" smtClean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1" y="1268760"/>
            <a:ext cx="3783406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22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일명 </a:t>
            </a:r>
            <a:r>
              <a:rPr lang="en-US" altLang="ko-KR" sz="3200" dirty="0" smtClean="0"/>
              <a:t>‘</a:t>
            </a:r>
            <a:r>
              <a:rPr lang="ko-KR" altLang="en-US" sz="3200" dirty="0" smtClean="0"/>
              <a:t>어금니 아빠</a:t>
            </a:r>
            <a:r>
              <a:rPr lang="en-US" altLang="ko-KR" sz="3200" dirty="0" smtClean="0"/>
              <a:t>＇</a:t>
            </a:r>
            <a:r>
              <a:rPr lang="ko-KR" altLang="en-US" sz="3200" dirty="0" smtClean="0"/>
              <a:t>이영학 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275207" y="1412776"/>
            <a:ext cx="5016874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 smtClean="0"/>
              <a:t>어금니 아빠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dirty="0"/>
              <a:t>희소병인 </a:t>
            </a:r>
            <a:r>
              <a:rPr lang="ko-KR" altLang="en-US" sz="1400" dirty="0" err="1"/>
              <a:t>거대백악종을</a:t>
            </a:r>
            <a:r>
              <a:rPr lang="ko-KR" altLang="en-US" sz="1400" dirty="0"/>
              <a:t> 앓고 있는 이영학과 딸 등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가족들의 이야기가 </a:t>
            </a:r>
            <a:r>
              <a:rPr lang="en-US" altLang="ko-KR" sz="1400" dirty="0"/>
              <a:t>2005</a:t>
            </a:r>
            <a:r>
              <a:rPr lang="ko-KR" altLang="en-US" sz="1400" dirty="0"/>
              <a:t>년 </a:t>
            </a:r>
            <a:r>
              <a:rPr lang="en-US" altLang="ko-KR" sz="1400" dirty="0"/>
              <a:t>11</a:t>
            </a:r>
            <a:r>
              <a:rPr lang="ko-KR" altLang="en-US" sz="1400" dirty="0"/>
              <a:t>월 </a:t>
            </a:r>
            <a:r>
              <a:rPr lang="en-US" altLang="ko-KR" sz="1400" dirty="0"/>
              <a:t>9</a:t>
            </a:r>
            <a:r>
              <a:rPr lang="ko-KR" altLang="en-US" sz="1400" dirty="0"/>
              <a:t>일 </a:t>
            </a:r>
            <a:r>
              <a:rPr lang="en-US" altLang="ko-KR" sz="1400" dirty="0" smtClean="0"/>
              <a:t>TV</a:t>
            </a:r>
            <a:r>
              <a:rPr lang="ko-KR" altLang="en-US" sz="1400" dirty="0" smtClean="0"/>
              <a:t>에 </a:t>
            </a:r>
            <a:r>
              <a:rPr lang="ko-KR" altLang="en-US" sz="1400" dirty="0"/>
              <a:t>첫 소개되어 당시 큰 반향을 일으켰고</a:t>
            </a:r>
            <a:r>
              <a:rPr lang="en-US" altLang="ko-KR" sz="1400" dirty="0"/>
              <a:t>, </a:t>
            </a:r>
            <a:r>
              <a:rPr lang="ko-KR" altLang="en-US" sz="1400" dirty="0"/>
              <a:t>그 </a:t>
            </a:r>
            <a:r>
              <a:rPr lang="ko-KR" altLang="en-US" sz="1400" dirty="0" smtClean="0"/>
              <a:t>뒤에 다큐멘터리와 </a:t>
            </a:r>
            <a:r>
              <a:rPr lang="ko-KR" altLang="en-US" sz="1400" dirty="0"/>
              <a:t>사연 프로로 여러 차례 </a:t>
            </a:r>
            <a:r>
              <a:rPr lang="ko-KR" altLang="en-US" sz="1400" dirty="0" smtClean="0"/>
              <a:t>보도되었음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</a:t>
            </a:r>
            <a:r>
              <a:rPr lang="en-US" altLang="ko-KR" sz="1400" dirty="0" smtClean="0"/>
              <a:t>-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종양을 </a:t>
            </a:r>
            <a:r>
              <a:rPr lang="ko-KR" altLang="en-US" sz="1400" dirty="0"/>
              <a:t>제거하는 수술을 여러 차례 받으면서 잇몸을 모두 긁어내 어금니 하나만 남은 그는</a:t>
            </a:r>
            <a:r>
              <a:rPr lang="en-US" altLang="ko-KR" sz="1400" dirty="0"/>
              <a:t>, '</a:t>
            </a:r>
            <a:r>
              <a:rPr lang="ko-KR" altLang="en-US" sz="1400" dirty="0"/>
              <a:t>어금니 아빠</a:t>
            </a:r>
            <a:r>
              <a:rPr lang="en-US" altLang="ko-KR" sz="1400" dirty="0"/>
              <a:t>'</a:t>
            </a:r>
            <a:r>
              <a:rPr lang="ko-KR" altLang="en-US" sz="1400" dirty="0"/>
              <a:t>라는 별명을 얻게 </a:t>
            </a:r>
            <a:r>
              <a:rPr lang="ko-KR" altLang="en-US" sz="1400" dirty="0" smtClean="0"/>
              <a:t>되었음 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- </a:t>
            </a:r>
            <a:r>
              <a:rPr lang="ko-KR" altLang="en-US" sz="1400" dirty="0" smtClean="0"/>
              <a:t>방송으로 </a:t>
            </a:r>
            <a:r>
              <a:rPr lang="ko-KR" altLang="en-US" sz="1400" dirty="0"/>
              <a:t>유명해진 후 그는 도서를 출판하기도 했고</a:t>
            </a:r>
            <a:r>
              <a:rPr lang="en-US" altLang="ko-KR" sz="1400" dirty="0"/>
              <a:t>, </a:t>
            </a:r>
            <a:r>
              <a:rPr lang="ko-KR" altLang="en-US" sz="1400" dirty="0"/>
              <a:t>자전거로 국토대장정을 떠나거나 한인타운에 가서 </a:t>
            </a:r>
            <a:r>
              <a:rPr lang="ko-KR" altLang="en-US" sz="1400" dirty="0" err="1"/>
              <a:t>인형탈을</a:t>
            </a:r>
            <a:r>
              <a:rPr lang="ko-KR" altLang="en-US" sz="1400" dirty="0"/>
              <a:t> 쓰고 춤을 추는 등 부성애를 보여 큰 감동을 </a:t>
            </a:r>
            <a:r>
              <a:rPr lang="ko-KR" altLang="en-US" sz="1400" dirty="0" smtClean="0"/>
              <a:t>전해주었음 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또한 </a:t>
            </a:r>
            <a:r>
              <a:rPr lang="ko-KR" altLang="en-US" sz="1400" dirty="0"/>
              <a:t>이 과정에서 그는 </a:t>
            </a:r>
            <a:r>
              <a:rPr lang="ko-KR" altLang="en-US" sz="1400" dirty="0" smtClean="0"/>
              <a:t>거대 </a:t>
            </a:r>
            <a:r>
              <a:rPr lang="ko-KR" altLang="en-US" sz="1400" dirty="0" err="1" smtClean="0"/>
              <a:t>백악종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외에도 간질</a:t>
            </a:r>
            <a:r>
              <a:rPr lang="en-US" altLang="ko-KR" sz="1400" dirty="0"/>
              <a:t>, </a:t>
            </a:r>
            <a:r>
              <a:rPr lang="ko-KR" altLang="en-US" sz="1400" u="sng" dirty="0"/>
              <a:t>치매</a:t>
            </a:r>
            <a:r>
              <a:rPr lang="ko-KR" altLang="en-US" sz="1400" dirty="0"/>
              <a:t> 등 부수적인 타 질환들을 앓고 </a:t>
            </a:r>
            <a:r>
              <a:rPr lang="ko-KR" altLang="en-US" sz="1400" dirty="0" smtClean="0"/>
              <a:t>있다는 사실을 전했으며</a:t>
            </a:r>
            <a:r>
              <a:rPr lang="en-US" altLang="ko-KR" sz="1400" dirty="0" smtClean="0"/>
              <a:t>,</a:t>
            </a:r>
            <a:r>
              <a:rPr lang="ko-KR" altLang="en-US" sz="1400" dirty="0" smtClean="0"/>
              <a:t> 어렵게 </a:t>
            </a:r>
            <a:r>
              <a:rPr lang="ko-KR" altLang="en-US" sz="1400" dirty="0"/>
              <a:t>살아도 꿋꿋하게 이겨내는</a:t>
            </a:r>
            <a:r>
              <a:rPr lang="en-US" altLang="ko-KR" sz="1400" dirty="0"/>
              <a:t>, </a:t>
            </a:r>
            <a:r>
              <a:rPr lang="ko-KR" altLang="en-US" sz="1400" dirty="0"/>
              <a:t>감동적인 가족 이야기로 </a:t>
            </a:r>
            <a:r>
              <a:rPr lang="ko-KR" altLang="en-US" sz="1400" dirty="0" smtClean="0"/>
              <a:t>여겨졌었</a:t>
            </a:r>
            <a:r>
              <a:rPr lang="ko-KR" altLang="en-US" sz="1400" dirty="0"/>
              <a:t>음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endParaRPr lang="en-US" altLang="ko-KR" sz="1400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1431791"/>
            <a:ext cx="2842307" cy="259228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143" y="4149080"/>
            <a:ext cx="2842307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92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일명 </a:t>
            </a:r>
            <a:r>
              <a:rPr lang="en-US" altLang="ko-KR" sz="3200" dirty="0" smtClean="0"/>
              <a:t>‘</a:t>
            </a:r>
            <a:r>
              <a:rPr lang="ko-KR" altLang="en-US" sz="3200" dirty="0" smtClean="0"/>
              <a:t>어금니 아빠</a:t>
            </a:r>
            <a:r>
              <a:rPr lang="en-US" altLang="ko-KR" sz="3200" dirty="0" smtClean="0"/>
              <a:t>＇</a:t>
            </a:r>
            <a:r>
              <a:rPr lang="ko-KR" altLang="en-US" sz="3200" dirty="0" smtClean="0"/>
              <a:t>이영학 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251520" y="1268760"/>
            <a:ext cx="5016874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200" dirty="0"/>
          </a:p>
          <a:p>
            <a:r>
              <a:rPr lang="ko-KR" altLang="en-US" sz="1200" dirty="0" smtClean="0"/>
              <a:t>추악한 실상 </a:t>
            </a:r>
            <a:r>
              <a:rPr lang="en-US" altLang="ko-KR" sz="1200" dirty="0" smtClean="0"/>
              <a:t>– </a:t>
            </a:r>
            <a:r>
              <a:rPr lang="ko-KR" altLang="en-US" sz="1200" dirty="0" smtClean="0"/>
              <a:t>전과 </a:t>
            </a:r>
            <a:r>
              <a:rPr lang="en-US" altLang="ko-KR" sz="1200" dirty="0" smtClean="0"/>
              <a:t>18</a:t>
            </a:r>
            <a:r>
              <a:rPr lang="ko-KR" altLang="en-US" sz="1200" dirty="0" smtClean="0"/>
              <a:t>범의 </a:t>
            </a:r>
            <a:r>
              <a:rPr lang="ko-KR" altLang="en-US" sz="1200" dirty="0" err="1" smtClean="0"/>
              <a:t>사이코패스</a:t>
            </a:r>
            <a:endParaRPr lang="en-US" altLang="ko-KR" sz="1200" dirty="0" smtClean="0"/>
          </a:p>
          <a:p>
            <a:endParaRPr lang="en-US" altLang="ko-KR" sz="1200" dirty="0" smtClean="0"/>
          </a:p>
          <a:p>
            <a:pPr marL="0" indent="0">
              <a:buNone/>
            </a:pPr>
            <a:r>
              <a:rPr lang="en-US" altLang="ko-KR" sz="1200" dirty="0" smtClean="0"/>
              <a:t>  - </a:t>
            </a:r>
            <a:r>
              <a:rPr lang="en-US" altLang="ko-KR" sz="1200" dirty="0"/>
              <a:t>94</a:t>
            </a:r>
            <a:r>
              <a:rPr lang="ko-KR" altLang="en-US" sz="1200" dirty="0"/>
              <a:t>년 경기도 의정부시 소재 </a:t>
            </a:r>
            <a:r>
              <a:rPr lang="en-US" altLang="ko-KR" sz="1200" dirty="0"/>
              <a:t>S</a:t>
            </a:r>
            <a:r>
              <a:rPr lang="ko-KR" altLang="en-US" sz="1200" dirty="0"/>
              <a:t>중학교 </a:t>
            </a:r>
            <a:r>
              <a:rPr lang="en-US" altLang="ko-KR" sz="1200" dirty="0"/>
              <a:t>2</a:t>
            </a:r>
            <a:r>
              <a:rPr lang="ko-KR" altLang="en-US" sz="1200" dirty="0"/>
              <a:t>학년 재학 시절</a:t>
            </a:r>
            <a:r>
              <a:rPr lang="en-US" altLang="ko-KR" sz="1200" dirty="0"/>
              <a:t>, </a:t>
            </a:r>
            <a:r>
              <a:rPr lang="ko-KR" altLang="en-US" sz="1200" dirty="0"/>
              <a:t>동급생이던 여학생을 성폭행하는 범죄를 </a:t>
            </a:r>
            <a:r>
              <a:rPr lang="ko-KR" altLang="en-US" sz="1200" dirty="0" smtClean="0"/>
              <a:t>저질렀음</a:t>
            </a:r>
            <a:r>
              <a:rPr lang="en-US" altLang="ko-KR" sz="1200" dirty="0" smtClean="0"/>
              <a:t>. </a:t>
            </a:r>
            <a:r>
              <a:rPr lang="ko-KR" altLang="en-US" sz="1200" dirty="0"/>
              <a:t>하지만 당시 이영학은 아무런 처벌도 받지 </a:t>
            </a:r>
            <a:r>
              <a:rPr lang="ko-KR" altLang="en-US" sz="1200" dirty="0" smtClean="0"/>
              <a:t>않았는데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성폭행 </a:t>
            </a:r>
            <a:r>
              <a:rPr lang="ko-KR" altLang="en-US" sz="1200" dirty="0"/>
              <a:t>피해자인 여학생이 고소를 포기했기 </a:t>
            </a:r>
            <a:r>
              <a:rPr lang="ko-KR" altLang="en-US" sz="1200" dirty="0" smtClean="0"/>
              <a:t>때문</a:t>
            </a:r>
            <a:r>
              <a:rPr lang="en-US" altLang="ko-KR" sz="1200" dirty="0" smtClean="0"/>
              <a:t>(2013</a:t>
            </a:r>
            <a:r>
              <a:rPr lang="ko-KR" altLang="en-US" sz="1200" dirty="0"/>
              <a:t>년 </a:t>
            </a:r>
            <a:r>
              <a:rPr lang="en-US" altLang="ko-KR" sz="1200" dirty="0"/>
              <a:t>6</a:t>
            </a:r>
            <a:r>
              <a:rPr lang="ko-KR" altLang="en-US" sz="1200" dirty="0"/>
              <a:t>월</a:t>
            </a:r>
            <a:r>
              <a:rPr lang="en-US" altLang="ko-KR" sz="1200" dirty="0"/>
              <a:t>, </a:t>
            </a:r>
            <a:r>
              <a:rPr lang="ko-KR" altLang="en-US" sz="1200" dirty="0"/>
              <a:t>성범죄에 대한 친고죄 조항이 폐지되기 전까지는 당사자가 직접 고소해야 가해자를 처벌할 수 </a:t>
            </a:r>
            <a:r>
              <a:rPr lang="ko-KR" altLang="en-US" sz="1200" dirty="0" smtClean="0"/>
              <a:t>있었음</a:t>
            </a:r>
            <a:r>
              <a:rPr lang="en-US" altLang="ko-KR" sz="1200" dirty="0" smtClean="0"/>
              <a:t>)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 smtClean="0"/>
              <a:t>  -</a:t>
            </a:r>
            <a:r>
              <a:rPr lang="ko-KR" altLang="en-US" sz="1200" dirty="0" smtClean="0"/>
              <a:t>사망한 아내 </a:t>
            </a:r>
            <a:r>
              <a:rPr lang="ko-KR" altLang="en-US" sz="1200" dirty="0"/>
              <a:t>최씨와 동거를 시작한 </a:t>
            </a:r>
            <a:r>
              <a:rPr lang="en-US" altLang="ko-KR" sz="1200" dirty="0"/>
              <a:t>2002</a:t>
            </a:r>
            <a:r>
              <a:rPr lang="ko-KR" altLang="en-US" sz="1200" dirty="0"/>
              <a:t>년 당시 아내는 </a:t>
            </a:r>
            <a:r>
              <a:rPr lang="en-US" altLang="ko-KR" sz="1200" dirty="0"/>
              <a:t>16</a:t>
            </a:r>
            <a:r>
              <a:rPr lang="ko-KR" altLang="en-US" sz="1200" dirty="0" smtClean="0"/>
              <a:t>세였으며</a:t>
            </a:r>
            <a:r>
              <a:rPr lang="en-US" altLang="ko-KR" sz="1200" dirty="0" smtClean="0"/>
              <a:t> </a:t>
            </a:r>
            <a:r>
              <a:rPr lang="ko-KR" altLang="en-US" sz="1200" dirty="0"/>
              <a:t>이듬해 </a:t>
            </a:r>
            <a:r>
              <a:rPr lang="en-US" altLang="ko-KR" sz="1200" dirty="0"/>
              <a:t>2</a:t>
            </a:r>
            <a:r>
              <a:rPr lang="ko-KR" altLang="en-US" sz="1200" dirty="0"/>
              <a:t>월 딸을 </a:t>
            </a:r>
            <a:r>
              <a:rPr lang="ko-KR" altLang="en-US" sz="1200" dirty="0" smtClean="0"/>
              <a:t>낳았음</a:t>
            </a:r>
            <a:r>
              <a:rPr lang="en-US" altLang="ko-KR" sz="1200" dirty="0" smtClean="0"/>
              <a:t>. </a:t>
            </a:r>
            <a:r>
              <a:rPr lang="en-US" altLang="ko-KR" sz="1200" dirty="0"/>
              <a:t>2009</a:t>
            </a:r>
            <a:r>
              <a:rPr lang="ko-KR" altLang="en-US" sz="1200" dirty="0" err="1"/>
              <a:t>년께부터</a:t>
            </a:r>
            <a:r>
              <a:rPr lang="ko-KR" altLang="en-US" sz="1200" dirty="0"/>
              <a:t> 아내 최씨를 </a:t>
            </a:r>
            <a:r>
              <a:rPr lang="ko-KR" altLang="en-US" sz="1200" dirty="0" err="1"/>
              <a:t>성매매에</a:t>
            </a:r>
            <a:r>
              <a:rPr lang="ko-KR" altLang="en-US" sz="1200" dirty="0"/>
              <a:t> 동원한 정황이 나왔고</a:t>
            </a:r>
            <a:r>
              <a:rPr lang="en-US" altLang="ko-KR" sz="1200" dirty="0"/>
              <a:t>, </a:t>
            </a:r>
            <a:r>
              <a:rPr lang="ko-KR" altLang="en-US" sz="1200" dirty="0"/>
              <a:t>최씨가 다른 남자와 성관계를 맺는 장면을 몰래 촬영한 동영상도 </a:t>
            </a:r>
            <a:r>
              <a:rPr lang="ko-KR" altLang="en-US" sz="1200" dirty="0" smtClean="0"/>
              <a:t>발견됨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 smtClean="0"/>
          </a:p>
          <a:p>
            <a:pPr marL="0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- </a:t>
            </a:r>
            <a:r>
              <a:rPr lang="ko-KR" altLang="en-US" sz="1200" dirty="0"/>
              <a:t>이영학의 집에서는 기괴한 성인용품이 다수 발견됐고</a:t>
            </a:r>
            <a:r>
              <a:rPr lang="en-US" altLang="ko-KR" sz="1200" dirty="0"/>
              <a:t>, </a:t>
            </a:r>
            <a:r>
              <a:rPr lang="ko-KR" altLang="en-US" sz="1200" dirty="0"/>
              <a:t>자살한 아내의 몸에는 멍</a:t>
            </a:r>
            <a:r>
              <a:rPr lang="en-US" altLang="ko-KR" sz="1200" dirty="0"/>
              <a:t>, </a:t>
            </a:r>
            <a:r>
              <a:rPr lang="ko-KR" altLang="en-US" sz="1200" dirty="0"/>
              <a:t>상처 등 폭행의 흔적이 있었다</a:t>
            </a:r>
            <a:r>
              <a:rPr lang="en-US" altLang="ko-KR" sz="1200" dirty="0"/>
              <a:t>. </a:t>
            </a:r>
            <a:r>
              <a:rPr lang="ko-KR" altLang="en-US" sz="1200" dirty="0"/>
              <a:t>여성을 비하하는 내용을 담은 문신도 </a:t>
            </a:r>
            <a:r>
              <a:rPr lang="ko-KR" altLang="en-US" sz="1200" dirty="0" smtClean="0"/>
              <a:t>발견됐음</a:t>
            </a:r>
            <a:r>
              <a:rPr lang="en-US" altLang="ko-KR" sz="1200" dirty="0" smtClean="0"/>
              <a:t>. </a:t>
            </a:r>
            <a:r>
              <a:rPr lang="ko-KR" altLang="en-US" sz="1200" dirty="0"/>
              <a:t>아내 최씨가 남긴 유서에는 </a:t>
            </a:r>
            <a:r>
              <a:rPr lang="ko-KR" altLang="en-US" sz="1200" dirty="0" err="1" smtClean="0"/>
              <a:t>의붓</a:t>
            </a:r>
            <a:r>
              <a:rPr lang="ko-KR" altLang="en-US" sz="1200" dirty="0" smtClean="0"/>
              <a:t> 시아버지로부터 </a:t>
            </a:r>
            <a:r>
              <a:rPr lang="en-US" altLang="ko-KR" sz="1200" dirty="0"/>
              <a:t>8</a:t>
            </a:r>
            <a:r>
              <a:rPr lang="ko-KR" altLang="en-US" sz="1200" dirty="0"/>
              <a:t>년 동안 지속적인 성폭행을 당했다는 내용 등이 담겨 </a:t>
            </a:r>
            <a:r>
              <a:rPr lang="ko-KR" altLang="en-US" sz="1200" dirty="0" smtClean="0"/>
              <a:t>있었는데</a:t>
            </a:r>
            <a:r>
              <a:rPr lang="en-US" altLang="ko-KR" sz="1200" dirty="0" smtClean="0"/>
              <a:t>, </a:t>
            </a:r>
            <a:r>
              <a:rPr lang="ko-KR" altLang="en-US" sz="1200" dirty="0"/>
              <a:t>위와 같은 내용으로 강원도 영월경찰서에 고소장을 접수한 최씨는 닷새 만에 투신해 목숨을 </a:t>
            </a:r>
            <a:r>
              <a:rPr lang="ko-KR" altLang="en-US" sz="1200" dirty="0" smtClean="0"/>
              <a:t>끊었음</a:t>
            </a:r>
            <a:r>
              <a:rPr lang="en-US" altLang="ko-KR" sz="1200" dirty="0" smtClean="0"/>
              <a:t>. </a:t>
            </a:r>
            <a:r>
              <a:rPr lang="ko-KR" altLang="en-US" sz="1200" dirty="0"/>
              <a:t>하지만 최씨가 남긴 유서는 친필이 아닌 프린트된 것으로 </a:t>
            </a:r>
            <a:r>
              <a:rPr lang="ko-KR" altLang="en-US" sz="1200" dirty="0" smtClean="0"/>
              <a:t>밝혀져 이영학이 </a:t>
            </a:r>
            <a:r>
              <a:rPr lang="ko-KR" altLang="en-US" sz="1200" dirty="0"/>
              <a:t>아내 자살을 방조한 게 아니라 아내의 죽음에 깊숙이 관여했을 가능성도 배제할 수 </a:t>
            </a:r>
            <a:r>
              <a:rPr lang="ko-KR" altLang="en-US" sz="1200" dirty="0" smtClean="0"/>
              <a:t>없음</a:t>
            </a:r>
            <a:endParaRPr lang="en-US" altLang="ko-KR" sz="1200" dirty="0" smtClean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 smtClean="0"/>
              <a:t>  -  </a:t>
            </a:r>
            <a:r>
              <a:rPr lang="en-US" altLang="ko-KR" sz="1200" dirty="0"/>
              <a:t>2016</a:t>
            </a:r>
            <a:r>
              <a:rPr lang="ko-KR" altLang="en-US" sz="1200" dirty="0"/>
              <a:t>년 </a:t>
            </a:r>
            <a:r>
              <a:rPr lang="en-US" altLang="ko-KR" sz="1200" dirty="0"/>
              <a:t>11</a:t>
            </a:r>
            <a:r>
              <a:rPr lang="ko-KR" altLang="en-US" sz="1200" dirty="0"/>
              <a:t>월에는 ‘</a:t>
            </a:r>
            <a:r>
              <a:rPr lang="ko-KR" altLang="en-US" sz="1200" dirty="0" err="1"/>
              <a:t>양아오빠</a:t>
            </a:r>
            <a:r>
              <a:rPr lang="ko-KR" altLang="en-US" sz="1200" dirty="0"/>
              <a:t>’라는 닉네임으로 </a:t>
            </a:r>
            <a:r>
              <a:rPr lang="ko-KR" altLang="en-US" sz="1200" dirty="0" err="1"/>
              <a:t>트위터에</a:t>
            </a:r>
            <a:r>
              <a:rPr lang="ko-KR" altLang="en-US" sz="1200" dirty="0"/>
              <a:t> 가입해 “함께할 동생 구함</a:t>
            </a:r>
            <a:r>
              <a:rPr lang="en-US" altLang="ko-KR" sz="1200" dirty="0"/>
              <a:t>. </a:t>
            </a:r>
            <a:r>
              <a:rPr lang="ko-KR" altLang="en-US" sz="1200" dirty="0"/>
              <a:t>나이 </a:t>
            </a:r>
            <a:r>
              <a:rPr lang="en-US" altLang="ko-KR" sz="1200" dirty="0"/>
              <a:t>14</a:t>
            </a:r>
            <a:r>
              <a:rPr lang="ko-KR" altLang="en-US" sz="1200" dirty="0"/>
              <a:t>부터 </a:t>
            </a:r>
            <a:r>
              <a:rPr lang="en-US" altLang="ko-KR" sz="1200" dirty="0"/>
              <a:t>20 </a:t>
            </a:r>
            <a:r>
              <a:rPr lang="ko-KR" altLang="en-US" sz="1200" dirty="0"/>
              <a:t>아래까지</a:t>
            </a:r>
            <a:r>
              <a:rPr lang="en-US" altLang="ko-KR" sz="1200" dirty="0"/>
              <a:t>. </a:t>
            </a:r>
            <a:r>
              <a:rPr lang="ko-KR" altLang="en-US" sz="1200" dirty="0"/>
              <a:t>개인 룸</a:t>
            </a:r>
            <a:r>
              <a:rPr lang="en-US" altLang="ko-KR" sz="1200" dirty="0"/>
              <a:t>, </a:t>
            </a:r>
            <a:r>
              <a:rPr lang="ko-KR" altLang="en-US" sz="1200" dirty="0"/>
              <a:t>샤워실 제공” 등 여자 청소년들을 유인하는 </a:t>
            </a:r>
            <a:r>
              <a:rPr lang="ko-KR" altLang="en-US" sz="1200" dirty="0" err="1"/>
              <a:t>트윗을</a:t>
            </a:r>
            <a:r>
              <a:rPr lang="ko-KR" altLang="en-US" sz="1200" dirty="0"/>
              <a:t> </a:t>
            </a:r>
            <a:r>
              <a:rPr lang="ko-KR" altLang="en-US" sz="1200" dirty="0" smtClean="0"/>
              <a:t>올린 것으로 보아 이영학은 </a:t>
            </a:r>
            <a:r>
              <a:rPr lang="ko-KR" altLang="en-US" sz="1200" dirty="0"/>
              <a:t>서른이 넘어서도 여전히 어린 </a:t>
            </a:r>
            <a:r>
              <a:rPr lang="en-US" altLang="ko-KR" sz="1200" dirty="0"/>
              <a:t>10</a:t>
            </a:r>
            <a:r>
              <a:rPr lang="ko-KR" altLang="en-US" sz="1200" dirty="0"/>
              <a:t>대 여성을 성적 대상으로 </a:t>
            </a:r>
            <a:r>
              <a:rPr lang="ko-KR" altLang="en-US" sz="1200" dirty="0" smtClean="0"/>
              <a:t>삼았음</a:t>
            </a:r>
            <a:r>
              <a:rPr lang="ko-KR" altLang="en-US" sz="1200" dirty="0"/>
              <a:t/>
            </a:r>
            <a:br>
              <a:rPr lang="ko-KR" altLang="en-US" sz="1200" dirty="0"/>
            </a:br>
            <a:r>
              <a:rPr lang="ko-KR" altLang="en-US" sz="1200" dirty="0"/>
              <a:t/>
            </a:r>
            <a:br>
              <a:rPr lang="ko-KR" altLang="en-US" sz="1200" dirty="0"/>
            </a:br>
            <a:endParaRPr lang="en-US" altLang="ko-KR" sz="1200" dirty="0" smtClean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3470" y="1318230"/>
            <a:ext cx="2969104" cy="261441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74" y="4036812"/>
            <a:ext cx="2969104" cy="265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80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일명 </a:t>
            </a:r>
            <a:r>
              <a:rPr lang="en-US" altLang="ko-KR" sz="3200" dirty="0" smtClean="0"/>
              <a:t>‘</a:t>
            </a:r>
            <a:r>
              <a:rPr lang="ko-KR" altLang="en-US" sz="3200" dirty="0" smtClean="0"/>
              <a:t>어금니 아빠</a:t>
            </a:r>
            <a:r>
              <a:rPr lang="en-US" altLang="ko-KR" sz="3200" dirty="0" smtClean="0"/>
              <a:t>＇</a:t>
            </a:r>
            <a:r>
              <a:rPr lang="ko-KR" altLang="en-US" sz="3200" dirty="0" smtClean="0"/>
              <a:t>이영학 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251520" y="1268760"/>
            <a:ext cx="5016874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 smtClean="0"/>
              <a:t>경과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/>
              <a:t>검찰이 </a:t>
            </a:r>
            <a:r>
              <a:rPr lang="en-US" altLang="ko-KR" sz="1400" dirty="0"/>
              <a:t>2018</a:t>
            </a:r>
            <a:r>
              <a:rPr lang="ko-KR" altLang="en-US" sz="1400" dirty="0"/>
              <a:t>년 </a:t>
            </a:r>
            <a:r>
              <a:rPr lang="en-US" altLang="ko-KR" sz="1400" dirty="0"/>
              <a:t>1</a:t>
            </a:r>
            <a:r>
              <a:rPr lang="ko-KR" altLang="en-US" sz="1400" dirty="0"/>
              <a:t>월 </a:t>
            </a:r>
            <a:r>
              <a:rPr lang="en-US" altLang="ko-KR" sz="1400" dirty="0"/>
              <a:t>30</a:t>
            </a:r>
            <a:r>
              <a:rPr lang="ko-KR" altLang="en-US" sz="1400" dirty="0"/>
              <a:t>일 </a:t>
            </a:r>
            <a:r>
              <a:rPr lang="en-US" altLang="ko-KR" sz="1400" dirty="0" smtClean="0"/>
              <a:t>1</a:t>
            </a:r>
            <a:r>
              <a:rPr lang="ko-KR" altLang="en-US" sz="1400" dirty="0"/>
              <a:t>심 결심 공판에서 </a:t>
            </a:r>
            <a:r>
              <a:rPr lang="ko-KR" altLang="en-US" sz="1400" dirty="0" smtClean="0"/>
              <a:t>사형을 구형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공범으로서 </a:t>
            </a:r>
            <a:r>
              <a:rPr lang="ko-KR" altLang="en-US" sz="1400" dirty="0" err="1"/>
              <a:t>구속기소된</a:t>
            </a:r>
            <a:r>
              <a:rPr lang="ko-KR" altLang="en-US" sz="1400" dirty="0"/>
              <a:t> 딸은 만 </a:t>
            </a:r>
            <a:r>
              <a:rPr lang="en-US" altLang="ko-KR" sz="1400" dirty="0"/>
              <a:t>14</a:t>
            </a:r>
            <a:r>
              <a:rPr lang="ko-KR" altLang="en-US" sz="1400" dirty="0"/>
              <a:t>세 이상이지만 아직 미성년자이므로 중형을 받기 어려우니 소년원이나 보호처분을 구형할 가능성이 높다는 예측을 깨고 장기</a:t>
            </a:r>
            <a:r>
              <a:rPr lang="en-US" altLang="ko-KR" sz="1400" dirty="0"/>
              <a:t>7</a:t>
            </a:r>
            <a:r>
              <a:rPr lang="ko-KR" altLang="en-US" sz="1400" dirty="0"/>
              <a:t>년</a:t>
            </a:r>
            <a:r>
              <a:rPr lang="en-US" altLang="ko-KR" sz="1400" dirty="0"/>
              <a:t>, </a:t>
            </a:r>
            <a:r>
              <a:rPr lang="ko-KR" altLang="en-US" sz="1400" dirty="0"/>
              <a:t>단기 </a:t>
            </a:r>
            <a:r>
              <a:rPr lang="en-US" altLang="ko-KR" sz="1400" dirty="0"/>
              <a:t>4</a:t>
            </a:r>
            <a:r>
              <a:rPr lang="ko-KR" altLang="en-US" sz="1400" dirty="0" err="1"/>
              <a:t>년형이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구형됨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- </a:t>
            </a:r>
            <a:r>
              <a:rPr lang="en-US" altLang="ko-KR" sz="1400" dirty="0"/>
              <a:t>2018</a:t>
            </a:r>
            <a:r>
              <a:rPr lang="ko-KR" altLang="en-US" sz="1400" dirty="0"/>
              <a:t>년 </a:t>
            </a:r>
            <a:r>
              <a:rPr lang="en-US" altLang="ko-KR" sz="1400" dirty="0"/>
              <a:t>9</a:t>
            </a:r>
            <a:r>
              <a:rPr lang="ko-KR" altLang="en-US" sz="1400" dirty="0"/>
              <a:t>월 </a:t>
            </a:r>
            <a:r>
              <a:rPr lang="en-US" altLang="ko-KR" sz="1400" dirty="0"/>
              <a:t>6</a:t>
            </a:r>
            <a:r>
              <a:rPr lang="ko-KR" altLang="en-US" sz="1400" dirty="0"/>
              <a:t>일</a:t>
            </a:r>
            <a:r>
              <a:rPr lang="en-US" altLang="ko-KR" sz="1400" dirty="0"/>
              <a:t>, </a:t>
            </a:r>
            <a:r>
              <a:rPr lang="ko-KR" altLang="en-US" sz="1400" dirty="0"/>
              <a:t>이영학은 항소심에서 </a:t>
            </a:r>
            <a:r>
              <a:rPr lang="en-US" altLang="ko-KR" sz="1400" dirty="0"/>
              <a:t>1</a:t>
            </a:r>
            <a:r>
              <a:rPr lang="ko-KR" altLang="en-US" sz="1400" dirty="0"/>
              <a:t>심 판결 사형에서 감형되어 무기징역을 </a:t>
            </a:r>
            <a:r>
              <a:rPr lang="ko-KR" altLang="en-US" sz="1400" dirty="0" err="1" smtClean="0"/>
              <a:t>선고받음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</a:t>
            </a:r>
            <a:r>
              <a:rPr lang="en-US" altLang="ko-KR" sz="1400" dirty="0" smtClean="0"/>
              <a:t>- 2018</a:t>
            </a:r>
            <a:r>
              <a:rPr lang="ko-KR" altLang="en-US" sz="1400" dirty="0"/>
              <a:t>년 </a:t>
            </a:r>
            <a:r>
              <a:rPr lang="en-US" altLang="ko-KR" sz="1400" dirty="0"/>
              <a:t>9</a:t>
            </a:r>
            <a:r>
              <a:rPr lang="ko-KR" altLang="en-US" sz="1400" dirty="0"/>
              <a:t>월 </a:t>
            </a:r>
            <a:r>
              <a:rPr lang="en-US" altLang="ko-KR" sz="1400" dirty="0"/>
              <a:t>12</a:t>
            </a:r>
            <a:r>
              <a:rPr lang="ko-KR" altLang="en-US" sz="1400" dirty="0"/>
              <a:t>일</a:t>
            </a:r>
            <a:r>
              <a:rPr lang="en-US" altLang="ko-KR" sz="1400" dirty="0"/>
              <a:t>, 2</a:t>
            </a:r>
            <a:r>
              <a:rPr lang="ko-KR" altLang="en-US" sz="1400" dirty="0"/>
              <a:t>심 판결에도 불복하여 </a:t>
            </a:r>
            <a:r>
              <a:rPr lang="ko-KR" altLang="en-US" sz="1400" dirty="0" err="1"/>
              <a:t>상고장을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제출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</a:t>
            </a:r>
            <a:r>
              <a:rPr lang="en-US" altLang="ko-KR" sz="1400" dirty="0" smtClean="0"/>
              <a:t>- 2018</a:t>
            </a:r>
            <a:r>
              <a:rPr lang="ko-KR" altLang="en-US" sz="1400" dirty="0"/>
              <a:t>년 </a:t>
            </a:r>
            <a:r>
              <a:rPr lang="en-US" altLang="ko-KR" sz="1400" dirty="0"/>
              <a:t>11</a:t>
            </a:r>
            <a:r>
              <a:rPr lang="ko-KR" altLang="en-US" sz="1400" dirty="0"/>
              <a:t>월 </a:t>
            </a:r>
            <a:r>
              <a:rPr lang="en-US" altLang="ko-KR" sz="1400" dirty="0"/>
              <a:t>2</a:t>
            </a:r>
            <a:r>
              <a:rPr lang="ko-KR" altLang="en-US" sz="1400" dirty="0"/>
              <a:t>일</a:t>
            </a:r>
            <a:r>
              <a:rPr lang="en-US" altLang="ko-KR" sz="1400" dirty="0"/>
              <a:t>, </a:t>
            </a:r>
            <a:r>
              <a:rPr lang="ko-KR" altLang="en-US" sz="1400" dirty="0"/>
              <a:t>이영학의 </a:t>
            </a:r>
            <a:r>
              <a:rPr lang="ko-KR" altLang="en-US" sz="1400" dirty="0" smtClean="0"/>
              <a:t>딸 </a:t>
            </a:r>
            <a:r>
              <a:rPr lang="ko-KR" altLang="en-US" sz="1400" dirty="0"/>
              <a:t>징역형 확정 </a:t>
            </a:r>
            <a:r>
              <a:rPr lang="ko-KR" altLang="en-US" sz="1400" dirty="0" smtClean="0"/>
              <a:t>판결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</a:t>
            </a:r>
            <a:r>
              <a:rPr lang="en-US" altLang="ko-KR" sz="1400" dirty="0" smtClean="0"/>
              <a:t>- 2018</a:t>
            </a:r>
            <a:r>
              <a:rPr lang="ko-KR" altLang="en-US" sz="1400" dirty="0"/>
              <a:t>년 </a:t>
            </a:r>
            <a:r>
              <a:rPr lang="en-US" altLang="ko-KR" sz="1400" dirty="0"/>
              <a:t>11</a:t>
            </a:r>
            <a:r>
              <a:rPr lang="ko-KR" altLang="en-US" sz="1400" dirty="0"/>
              <a:t>월 </a:t>
            </a:r>
            <a:r>
              <a:rPr lang="en-US" altLang="ko-KR" sz="1400" dirty="0"/>
              <a:t>29</a:t>
            </a:r>
            <a:r>
              <a:rPr lang="ko-KR" altLang="en-US" sz="1400" dirty="0"/>
              <a:t>일</a:t>
            </a:r>
            <a:r>
              <a:rPr lang="en-US" altLang="ko-KR" sz="1400" dirty="0"/>
              <a:t>, </a:t>
            </a:r>
            <a:r>
              <a:rPr lang="ko-KR" altLang="en-US" sz="1400" dirty="0"/>
              <a:t>대법원이 검찰과 이영학의 상고를 모두 기각하면서 이영학은 무기징역형을 최종적으로 확정</a:t>
            </a:r>
            <a:r>
              <a:rPr lang="en-US" altLang="ko-KR" sz="1400" dirty="0" smtClean="0"/>
              <a:t> 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endParaRPr lang="en-US" altLang="ko-KR" sz="1400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5628" y="1488464"/>
            <a:ext cx="3532023" cy="424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4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일명 </a:t>
            </a:r>
            <a:r>
              <a:rPr lang="en-US" altLang="ko-KR" sz="3200" dirty="0" smtClean="0"/>
              <a:t>‘</a:t>
            </a:r>
            <a:r>
              <a:rPr lang="ko-KR" altLang="en-US" sz="3200" dirty="0" smtClean="0"/>
              <a:t>어금니 아빠</a:t>
            </a:r>
            <a:r>
              <a:rPr lang="en-US" altLang="ko-KR" sz="3200" dirty="0" smtClean="0"/>
              <a:t>＇</a:t>
            </a:r>
            <a:r>
              <a:rPr lang="ko-KR" altLang="en-US" sz="3200" dirty="0" smtClean="0"/>
              <a:t>이영학 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352846" y="1488464"/>
            <a:ext cx="8352928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 smtClean="0"/>
              <a:t>이영학은</a:t>
            </a:r>
            <a:r>
              <a:rPr lang="en-US" altLang="ko-KR" sz="1400" dirty="0" smtClean="0"/>
              <a:t>?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/>
              <a:t>전형적인 </a:t>
            </a:r>
            <a:r>
              <a:rPr lang="ko-KR" altLang="en-US" sz="1400" dirty="0" err="1" smtClean="0"/>
              <a:t>사이코패스의</a:t>
            </a:r>
            <a:r>
              <a:rPr lang="ko-KR" altLang="en-US" sz="1400" dirty="0" smtClean="0"/>
              <a:t> 특징을 보이는 가운데 특히 소아성애자 </a:t>
            </a:r>
            <a:r>
              <a:rPr lang="ko-KR" altLang="en-US" sz="1400" dirty="0"/>
              <a:t>증상을 </a:t>
            </a:r>
            <a:r>
              <a:rPr lang="ko-KR" altLang="en-US" sz="1400" dirty="0" smtClean="0"/>
              <a:t>보임</a:t>
            </a:r>
            <a:r>
              <a:rPr lang="en-US" altLang="ko-KR" sz="1400" dirty="0" smtClean="0"/>
              <a:t>. </a:t>
            </a:r>
            <a:r>
              <a:rPr lang="ko-KR" altLang="en-US" sz="1400" dirty="0" err="1" smtClean="0"/>
              <a:t>소아성애증</a:t>
            </a:r>
            <a:r>
              <a:rPr lang="en-US" altLang="ko-KR" sz="1400" dirty="0"/>
              <a:t>(Pedophilia)</a:t>
            </a:r>
            <a:r>
              <a:rPr lang="ko-KR" altLang="en-US" sz="1400" dirty="0"/>
              <a:t>은 사춘기 이전의 아동에 대한 성적 기호를 갖는 일종의 </a:t>
            </a:r>
            <a:r>
              <a:rPr lang="ko-KR" altLang="en-US" sz="1400" dirty="0" smtClean="0"/>
              <a:t>성도착임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-  </a:t>
            </a:r>
            <a:r>
              <a:rPr lang="ko-KR" altLang="en-US" sz="1400" dirty="0"/>
              <a:t>아동에 대한 성적 환상을 반복적으로 체험하며</a:t>
            </a:r>
            <a:r>
              <a:rPr lang="en-US" altLang="ko-KR" sz="1400" dirty="0"/>
              <a:t>, </a:t>
            </a:r>
            <a:r>
              <a:rPr lang="ko-KR" altLang="en-US" sz="1400" dirty="0"/>
              <a:t>이 때문에 아동에 대한 성적 학대를 동반하고 스트레스에 시달리며 대인 관계에 어려움을 </a:t>
            </a:r>
            <a:r>
              <a:rPr lang="ko-KR" altLang="en-US" sz="1400" dirty="0" smtClean="0"/>
              <a:t>겪음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따라서 </a:t>
            </a:r>
            <a:r>
              <a:rPr lang="ko-KR" altLang="en-US" sz="1400" dirty="0" err="1" smtClean="0"/>
              <a:t>소아성애자들은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성인 여성과 관계 맺는 걸 </a:t>
            </a:r>
            <a:r>
              <a:rPr lang="ko-KR" altLang="en-US" sz="1400" dirty="0" smtClean="0"/>
              <a:t>두려워하며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남성으로서 </a:t>
            </a:r>
            <a:r>
              <a:rPr lang="ko-KR" altLang="en-US" sz="1400" dirty="0"/>
              <a:t>자신감이나 정체성 확립이 부족하기 때문에 소아를 </a:t>
            </a:r>
            <a:r>
              <a:rPr lang="ko-KR" altLang="en-US" sz="1400" dirty="0" smtClean="0"/>
              <a:t>선택함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- </a:t>
            </a:r>
            <a:r>
              <a:rPr lang="ko-KR" altLang="en-US" sz="1400" dirty="0" err="1"/>
              <a:t>희귀병을</a:t>
            </a:r>
            <a:r>
              <a:rPr lang="ko-KR" altLang="en-US" sz="1400" dirty="0"/>
              <a:t> 앓으면서 외모 콤플렉스에 시달렸을 가능성이 </a:t>
            </a:r>
            <a:r>
              <a:rPr lang="ko-KR" altLang="en-US" sz="1400" dirty="0" smtClean="0"/>
              <a:t>있음</a:t>
            </a:r>
            <a:r>
              <a:rPr lang="en-US" altLang="ko-KR" sz="1400" dirty="0" smtClean="0"/>
              <a:t>. </a:t>
            </a:r>
            <a:r>
              <a:rPr lang="ko-KR" altLang="en-US" sz="1400" dirty="0"/>
              <a:t>신경안정제를 장기 복용한 부작용으로 성 기능 장애를 겪고 있었다는 점</a:t>
            </a:r>
            <a:r>
              <a:rPr lang="en-US" altLang="ko-KR" sz="1400" dirty="0"/>
              <a:t>, </a:t>
            </a:r>
            <a:r>
              <a:rPr lang="ko-KR" altLang="en-US" sz="1400" dirty="0"/>
              <a:t>성기에 기형적인 </a:t>
            </a:r>
            <a:r>
              <a:rPr lang="ko-KR" altLang="en-US" sz="1400" dirty="0" err="1"/>
              <a:t>보형물을</a:t>
            </a:r>
            <a:r>
              <a:rPr lang="ko-KR" altLang="en-US" sz="1400" dirty="0"/>
              <a:t> 삽입했던 점도 이영학에게 콤플렉스가 있었다는 </a:t>
            </a:r>
            <a:r>
              <a:rPr lang="ko-KR" altLang="en-US" sz="1400" dirty="0" smtClean="0"/>
              <a:t>증거임</a:t>
            </a:r>
            <a:r>
              <a:rPr lang="en-US" altLang="ko-KR" sz="1400" dirty="0" smtClean="0"/>
              <a:t>.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- </a:t>
            </a:r>
            <a:r>
              <a:rPr lang="ko-KR" altLang="en-US" sz="1400" dirty="0" smtClean="0"/>
              <a:t>이영학은 </a:t>
            </a:r>
            <a:r>
              <a:rPr lang="ko-KR" altLang="en-US" sz="1400" dirty="0"/>
              <a:t>이 같은 콤플렉스에서 벗어나기 위해서인지 자기과시를 </a:t>
            </a:r>
            <a:r>
              <a:rPr lang="ko-KR" altLang="en-US" sz="1400" dirty="0" smtClean="0"/>
              <a:t>즐겼고 </a:t>
            </a:r>
            <a:r>
              <a:rPr lang="en-US" altLang="ko-KR" sz="1400" dirty="0" smtClean="0"/>
              <a:t>SNS</a:t>
            </a:r>
            <a:r>
              <a:rPr lang="ko-KR" altLang="en-US" sz="1400" dirty="0"/>
              <a:t>에 자신의 문신 사진을 올리는가 하면</a:t>
            </a:r>
            <a:r>
              <a:rPr lang="en-US" altLang="ko-KR" sz="1400" dirty="0"/>
              <a:t>, </a:t>
            </a:r>
            <a:r>
              <a:rPr lang="ko-KR" altLang="en-US" sz="1400" dirty="0"/>
              <a:t>범법 행위를 통해 벌어들인 돈으로 구매한 외제차를 자랑하는 게시물도 여러 차례 </a:t>
            </a:r>
            <a:r>
              <a:rPr lang="ko-KR" altLang="en-US" sz="1400" dirty="0" smtClean="0"/>
              <a:t>올렸음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endParaRPr lang="en-US" altLang="ko-KR" sz="1400" dirty="0" smtClean="0"/>
          </a:p>
        </p:txBody>
      </p:sp>
    </p:spTree>
    <p:extLst>
      <p:ext uri="{BB962C8B-B14F-4D97-AF65-F5344CB8AC3E}">
        <p14:creationId xmlns:p14="http://schemas.microsoft.com/office/powerpoint/2010/main" val="223204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1377</TotalTime>
  <Words>1636</Words>
  <Application>Microsoft Office PowerPoint</Application>
  <PresentationFormat>화면 슬라이드 쇼(4:3)</PresentationFormat>
  <Paragraphs>211</Paragraphs>
  <Slides>21</Slides>
  <Notes>19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8" baseType="lpstr">
      <vt:lpstr>HY견명조</vt:lpstr>
      <vt:lpstr>돋움체</vt:lpstr>
      <vt:lpstr>맑은 고딕</vt:lpstr>
      <vt:lpstr>Arial</vt:lpstr>
      <vt:lpstr>Georgia</vt:lpstr>
      <vt:lpstr>Wingdings</vt:lpstr>
      <vt:lpstr>고구려 벽화</vt:lpstr>
      <vt:lpstr>제9주 사이코패스와 범죄</vt:lpstr>
      <vt:lpstr>PowerPoint 프레젠테이션</vt:lpstr>
      <vt:lpstr>들어가며 : 대표적 사이코패스 사례</vt:lpstr>
      <vt:lpstr>1. 엄인숙 사건</vt:lpstr>
      <vt:lpstr>1. 엄인숙 사건</vt:lpstr>
      <vt:lpstr>1. 엄인숙 사건</vt:lpstr>
      <vt:lpstr>2. 김선자 연쇄 독살사건</vt:lpstr>
      <vt:lpstr>2. 김선자 연쇄 독살사건</vt:lpstr>
      <vt:lpstr>2. 김선자 연쇄 독살사건</vt:lpstr>
      <vt:lpstr>2. 김선자 연쇄 독살사건</vt:lpstr>
      <vt:lpstr>3. 김일곤 트렁크 살인사건</vt:lpstr>
      <vt:lpstr>3. 김일곤 트렁크 살인사건</vt:lpstr>
      <vt:lpstr>3. 김일곤 트렁크 살인사건</vt:lpstr>
      <vt:lpstr>3. 김일곤 트렁크 살인사건</vt:lpstr>
      <vt:lpstr>3. 김일곤 트렁크 살인사건</vt:lpstr>
      <vt:lpstr>3. 김일곤 트렁크 살인사건</vt:lpstr>
      <vt:lpstr>4. 일명 ‘어금니 아빠＇이영학 사건</vt:lpstr>
      <vt:lpstr>4. 일명 ‘어금니 아빠＇이영학 사건</vt:lpstr>
      <vt:lpstr>4. 일명 ‘어금니 아빠＇이영학 사건</vt:lpstr>
      <vt:lpstr>4. 일명 ‘어금니 아빠＇이영학 사건</vt:lpstr>
      <vt:lpstr>4. 일명 ‘어금니 아빠＇이영학 사건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형사사법개론 1-2주</dc:title>
  <dc:creator>LG</dc:creator>
  <cp:lastModifiedBy>user</cp:lastModifiedBy>
  <cp:revision>302</cp:revision>
  <dcterms:created xsi:type="dcterms:W3CDTF">2007-09-03T10:00:52Z</dcterms:created>
  <dcterms:modified xsi:type="dcterms:W3CDTF">2020-10-22T05:57:28Z</dcterms:modified>
</cp:coreProperties>
</file>